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98" r:id="rId5"/>
    <p:sldId id="314" r:id="rId6"/>
    <p:sldId id="343" r:id="rId7"/>
    <p:sldId id="258" r:id="rId8"/>
    <p:sldId id="344" r:id="rId9"/>
    <p:sldId id="345" r:id="rId10"/>
    <p:sldId id="346" r:id="rId11"/>
    <p:sldId id="262" r:id="rId12"/>
    <p:sldId id="347" r:id="rId13"/>
    <p:sldId id="264" r:id="rId14"/>
    <p:sldId id="265" r:id="rId15"/>
    <p:sldId id="348" r:id="rId16"/>
    <p:sldId id="353" r:id="rId17"/>
    <p:sldId id="349" r:id="rId18"/>
    <p:sldId id="268" r:id="rId19"/>
    <p:sldId id="269" r:id="rId20"/>
    <p:sldId id="270" r:id="rId21"/>
    <p:sldId id="271" r:id="rId22"/>
    <p:sldId id="350" r:id="rId23"/>
    <p:sldId id="273" r:id="rId24"/>
    <p:sldId id="351" r:id="rId25"/>
    <p:sldId id="275" r:id="rId26"/>
    <p:sldId id="352" r:id="rId27"/>
    <p:sldId id="342" r:id="rId28"/>
    <p:sldId id="35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E90"/>
    <a:srgbClr val="385623"/>
    <a:srgbClr val="4A5EE6"/>
    <a:srgbClr val="132BDC"/>
    <a:srgbClr val="DCE0FC"/>
    <a:srgbClr val="FDF200"/>
    <a:srgbClr val="80FBE5"/>
    <a:srgbClr val="3CF3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21E966-5E11-4B3D-8291-2133C5A34613}" v="40" dt="2024-04-04T21:16:04.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1" autoAdjust="0"/>
    <p:restoredTop sz="62590" autoAdjust="0"/>
  </p:normalViewPr>
  <p:slideViewPr>
    <p:cSldViewPr snapToGrid="0">
      <p:cViewPr varScale="1">
        <p:scale>
          <a:sx n="100" d="100"/>
          <a:sy n="100" d="100"/>
        </p:scale>
        <p:origin x="2544" y="72"/>
      </p:cViewPr>
      <p:guideLst/>
    </p:cSldViewPr>
  </p:slideViewPr>
  <p:outlineViewPr>
    <p:cViewPr>
      <p:scale>
        <a:sx n="33" d="100"/>
        <a:sy n="33" d="100"/>
      </p:scale>
      <p:origin x="0" y="-12093"/>
    </p:cViewPr>
  </p:outlineViewPr>
  <p:notesTextViewPr>
    <p:cViewPr>
      <p:scale>
        <a:sx n="1" d="1"/>
        <a:sy n="1" d="1"/>
      </p:scale>
      <p:origin x="0" y="0"/>
    </p:cViewPr>
  </p:notesTextViewPr>
  <p:notesViewPr>
    <p:cSldViewPr snapToGrid="0">
      <p:cViewPr varScale="1">
        <p:scale>
          <a:sx n="137" d="100"/>
          <a:sy n="137" d="100"/>
        </p:scale>
        <p:origin x="67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sar Mondragon" userId="3465b885-fa2c-4e09-8406-cdadca8d1021" providerId="ADAL" clId="{9788EBE4-990D-4EC8-8CF4-71DAAB914530}"/>
    <pc:docChg chg="delSld">
      <pc:chgData name="Cesar Mondragon" userId="3465b885-fa2c-4e09-8406-cdadca8d1021" providerId="ADAL" clId="{9788EBE4-990D-4EC8-8CF4-71DAAB914530}" dt="2024-04-05T18:26:12.385" v="0" actId="47"/>
      <pc:docMkLst>
        <pc:docMk/>
      </pc:docMkLst>
      <pc:sldChg chg="del">
        <pc:chgData name="Cesar Mondragon" userId="3465b885-fa2c-4e09-8406-cdadca8d1021" providerId="ADAL" clId="{9788EBE4-990D-4EC8-8CF4-71DAAB914530}" dt="2024-04-05T18:26:12.385" v="0" actId="47"/>
        <pc:sldMkLst>
          <pc:docMk/>
          <pc:sldMk cId="3281773743" sldId="2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FB07FF-A572-4577-9CDE-771BC1B3856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B3F646F7-F1E6-4224-BD08-09A2CAB2B844}">
      <dgm:prSet phldrT="[Text]"/>
      <dgm:spPr/>
      <dgm:t>
        <a:bodyPr/>
        <a:lstStyle/>
        <a:p>
          <a:r>
            <a:rPr lang="en-US" dirty="0"/>
            <a:t> </a:t>
          </a:r>
        </a:p>
      </dgm:t>
    </dgm:pt>
    <dgm:pt modelId="{F487C3C9-B44A-4704-B1D4-722ED9FE2D14}" type="parTrans" cxnId="{5869E547-F1E4-48C9-8E1E-0880220D56CA}">
      <dgm:prSet/>
      <dgm:spPr/>
      <dgm:t>
        <a:bodyPr/>
        <a:lstStyle/>
        <a:p>
          <a:endParaRPr lang="en-US"/>
        </a:p>
      </dgm:t>
    </dgm:pt>
    <dgm:pt modelId="{25601914-2A18-4F62-B6C9-DA5895EBF635}" type="sibTrans" cxnId="{5869E547-F1E4-48C9-8E1E-0880220D56CA}">
      <dgm:prSet/>
      <dgm:spPr/>
      <dgm:t>
        <a:bodyPr/>
        <a:lstStyle/>
        <a:p>
          <a:endParaRPr lang="en-US"/>
        </a:p>
      </dgm:t>
    </dgm:pt>
    <dgm:pt modelId="{9DB86D19-97FB-4CD5-878E-60D2F3FFB701}">
      <dgm:prSet phldrT="[Text]"/>
      <dgm:spPr/>
      <dgm:t>
        <a:bodyPr/>
        <a:lstStyle/>
        <a:p>
          <a:r>
            <a:rPr lang="en-US" dirty="0"/>
            <a:t> </a:t>
          </a:r>
        </a:p>
      </dgm:t>
    </dgm:pt>
    <dgm:pt modelId="{59F05587-4ECA-4AE7-9E9B-E9317D374B28}" type="parTrans" cxnId="{CEE2BE76-BA5C-4F1E-ABD5-F83FD3C1245B}">
      <dgm:prSet/>
      <dgm:spPr/>
      <dgm:t>
        <a:bodyPr/>
        <a:lstStyle/>
        <a:p>
          <a:endParaRPr lang="en-US"/>
        </a:p>
      </dgm:t>
    </dgm:pt>
    <dgm:pt modelId="{2E20B742-7163-43E7-9B16-0D79A48FBBA5}" type="sibTrans" cxnId="{CEE2BE76-BA5C-4F1E-ABD5-F83FD3C1245B}">
      <dgm:prSet/>
      <dgm:spPr/>
      <dgm:t>
        <a:bodyPr/>
        <a:lstStyle/>
        <a:p>
          <a:endParaRPr lang="en-US"/>
        </a:p>
      </dgm:t>
    </dgm:pt>
    <dgm:pt modelId="{C6849226-DC0D-4E1C-A095-EE3B832967C7}">
      <dgm:prSet phldrT="[Text]"/>
      <dgm:spPr/>
      <dgm:t>
        <a:bodyPr/>
        <a:lstStyle/>
        <a:p>
          <a:r>
            <a:rPr lang="en-US" dirty="0"/>
            <a:t> </a:t>
          </a:r>
        </a:p>
      </dgm:t>
    </dgm:pt>
    <dgm:pt modelId="{FB625D28-7BEF-4EE3-A2C8-021752E33F80}" type="parTrans" cxnId="{4990607A-4B9E-46C3-AD96-6EC863898B86}">
      <dgm:prSet/>
      <dgm:spPr/>
      <dgm:t>
        <a:bodyPr/>
        <a:lstStyle/>
        <a:p>
          <a:endParaRPr lang="en-US"/>
        </a:p>
      </dgm:t>
    </dgm:pt>
    <dgm:pt modelId="{E76B6460-7020-4A6A-8E9D-872596DAC9DA}" type="sibTrans" cxnId="{4990607A-4B9E-46C3-AD96-6EC863898B86}">
      <dgm:prSet/>
      <dgm:spPr/>
      <dgm:t>
        <a:bodyPr/>
        <a:lstStyle/>
        <a:p>
          <a:endParaRPr lang="en-US"/>
        </a:p>
      </dgm:t>
    </dgm:pt>
    <dgm:pt modelId="{DEA3906C-59C5-410C-ADBF-8726C1E43653}">
      <dgm:prSet phldrT="[Text]"/>
      <dgm:spPr/>
      <dgm:t>
        <a:bodyPr/>
        <a:lstStyle/>
        <a:p>
          <a:r>
            <a:rPr lang="en-US" dirty="0"/>
            <a:t> </a:t>
          </a:r>
        </a:p>
      </dgm:t>
    </dgm:pt>
    <dgm:pt modelId="{AEDC9C3A-1B03-4BFA-BBC9-22A7553EE23B}" type="parTrans" cxnId="{9C2518E2-F6A4-4251-9BB0-91ACCCB44852}">
      <dgm:prSet/>
      <dgm:spPr/>
      <dgm:t>
        <a:bodyPr/>
        <a:lstStyle/>
        <a:p>
          <a:endParaRPr lang="en-US"/>
        </a:p>
      </dgm:t>
    </dgm:pt>
    <dgm:pt modelId="{7F1A230B-7A69-4E31-B7A9-F4B8E76CD037}" type="sibTrans" cxnId="{9C2518E2-F6A4-4251-9BB0-91ACCCB44852}">
      <dgm:prSet/>
      <dgm:spPr/>
      <dgm:t>
        <a:bodyPr/>
        <a:lstStyle/>
        <a:p>
          <a:endParaRPr lang="en-US"/>
        </a:p>
      </dgm:t>
    </dgm:pt>
    <dgm:pt modelId="{CAEAF67A-9489-4F5C-A730-B91223FC6A7F}">
      <dgm:prSet phldrT="[Text]"/>
      <dgm:spPr/>
      <dgm:t>
        <a:bodyPr/>
        <a:lstStyle/>
        <a:p>
          <a:r>
            <a:rPr lang="en-US" dirty="0"/>
            <a:t> </a:t>
          </a:r>
        </a:p>
      </dgm:t>
    </dgm:pt>
    <dgm:pt modelId="{94BBEE03-4FE9-47D6-8CCA-3BC4DC9FE8D4}" type="parTrans" cxnId="{A954A36B-C1E0-4E34-9B2A-639F51DFB00C}">
      <dgm:prSet/>
      <dgm:spPr/>
      <dgm:t>
        <a:bodyPr/>
        <a:lstStyle/>
        <a:p>
          <a:endParaRPr lang="en-US"/>
        </a:p>
      </dgm:t>
    </dgm:pt>
    <dgm:pt modelId="{18A22795-E101-4662-A92A-8F31AC632AF2}" type="sibTrans" cxnId="{A954A36B-C1E0-4E34-9B2A-639F51DFB00C}">
      <dgm:prSet/>
      <dgm:spPr/>
      <dgm:t>
        <a:bodyPr/>
        <a:lstStyle/>
        <a:p>
          <a:endParaRPr lang="en-US"/>
        </a:p>
      </dgm:t>
    </dgm:pt>
    <dgm:pt modelId="{831A41C6-9837-474A-8915-0FDAF0DA497F}" type="pres">
      <dgm:prSet presAssocID="{2BFB07FF-A572-4577-9CDE-771BC1B38560}" presName="Name0" presStyleCnt="0">
        <dgm:presLayoutVars>
          <dgm:chMax val="1"/>
          <dgm:dir/>
          <dgm:animLvl val="ctr"/>
          <dgm:resizeHandles val="exact"/>
        </dgm:presLayoutVars>
      </dgm:prSet>
      <dgm:spPr/>
    </dgm:pt>
    <dgm:pt modelId="{24C60C81-29B3-45CE-A303-08A339ECCE66}" type="pres">
      <dgm:prSet presAssocID="{B3F646F7-F1E6-4224-BD08-09A2CAB2B844}" presName="centerShape" presStyleLbl="node0" presStyleIdx="0" presStyleCnt="1"/>
      <dgm:spPr/>
    </dgm:pt>
    <dgm:pt modelId="{36E73336-6154-455E-8E0E-6F8CB412CAD7}" type="pres">
      <dgm:prSet presAssocID="{9DB86D19-97FB-4CD5-878E-60D2F3FFB701}" presName="node" presStyleLbl="node1" presStyleIdx="0" presStyleCnt="4">
        <dgm:presLayoutVars>
          <dgm:bulletEnabled val="1"/>
        </dgm:presLayoutVars>
      </dgm:prSet>
      <dgm:spPr/>
    </dgm:pt>
    <dgm:pt modelId="{A771C8A4-88FF-4EF3-831F-3A788C44DC88}" type="pres">
      <dgm:prSet presAssocID="{9DB86D19-97FB-4CD5-878E-60D2F3FFB701}" presName="dummy" presStyleCnt="0"/>
      <dgm:spPr/>
    </dgm:pt>
    <dgm:pt modelId="{CDB85487-77B6-4D56-8059-A998A4D1601D}" type="pres">
      <dgm:prSet presAssocID="{2E20B742-7163-43E7-9B16-0D79A48FBBA5}" presName="sibTrans" presStyleLbl="sibTrans2D1" presStyleIdx="0" presStyleCnt="4"/>
      <dgm:spPr/>
    </dgm:pt>
    <dgm:pt modelId="{B74E0E6A-CF27-445A-9DBF-8E269AC12C31}" type="pres">
      <dgm:prSet presAssocID="{C6849226-DC0D-4E1C-A095-EE3B832967C7}" presName="node" presStyleLbl="node1" presStyleIdx="1" presStyleCnt="4">
        <dgm:presLayoutVars>
          <dgm:bulletEnabled val="1"/>
        </dgm:presLayoutVars>
      </dgm:prSet>
      <dgm:spPr/>
    </dgm:pt>
    <dgm:pt modelId="{200014D0-4ECF-4CF6-B7FC-F1BC8346A5DD}" type="pres">
      <dgm:prSet presAssocID="{C6849226-DC0D-4E1C-A095-EE3B832967C7}" presName="dummy" presStyleCnt="0"/>
      <dgm:spPr/>
    </dgm:pt>
    <dgm:pt modelId="{024BC6CB-4D3E-4BFD-8443-3180C164620A}" type="pres">
      <dgm:prSet presAssocID="{E76B6460-7020-4A6A-8E9D-872596DAC9DA}" presName="sibTrans" presStyleLbl="sibTrans2D1" presStyleIdx="1" presStyleCnt="4"/>
      <dgm:spPr/>
    </dgm:pt>
    <dgm:pt modelId="{CB2B570D-A8B7-45D8-B2D9-54C778E01928}" type="pres">
      <dgm:prSet presAssocID="{DEA3906C-59C5-410C-ADBF-8726C1E43653}" presName="node" presStyleLbl="node1" presStyleIdx="2" presStyleCnt="4">
        <dgm:presLayoutVars>
          <dgm:bulletEnabled val="1"/>
        </dgm:presLayoutVars>
      </dgm:prSet>
      <dgm:spPr/>
    </dgm:pt>
    <dgm:pt modelId="{67E34344-79CC-43FC-A70E-E946029E9058}" type="pres">
      <dgm:prSet presAssocID="{DEA3906C-59C5-410C-ADBF-8726C1E43653}" presName="dummy" presStyleCnt="0"/>
      <dgm:spPr/>
    </dgm:pt>
    <dgm:pt modelId="{6806A4AE-4664-457B-8095-7925EF8E065B}" type="pres">
      <dgm:prSet presAssocID="{7F1A230B-7A69-4E31-B7A9-F4B8E76CD037}" presName="sibTrans" presStyleLbl="sibTrans2D1" presStyleIdx="2" presStyleCnt="4"/>
      <dgm:spPr/>
    </dgm:pt>
    <dgm:pt modelId="{63C99870-2E73-4305-9363-8181C2861A89}" type="pres">
      <dgm:prSet presAssocID="{CAEAF67A-9489-4F5C-A730-B91223FC6A7F}" presName="node" presStyleLbl="node1" presStyleIdx="3" presStyleCnt="4">
        <dgm:presLayoutVars>
          <dgm:bulletEnabled val="1"/>
        </dgm:presLayoutVars>
      </dgm:prSet>
      <dgm:spPr/>
    </dgm:pt>
    <dgm:pt modelId="{53AF4348-F84C-4562-86BB-252D06B7367F}" type="pres">
      <dgm:prSet presAssocID="{CAEAF67A-9489-4F5C-A730-B91223FC6A7F}" presName="dummy" presStyleCnt="0"/>
      <dgm:spPr/>
    </dgm:pt>
    <dgm:pt modelId="{2182E1E1-D193-4508-9124-A1D9B42BC5B2}" type="pres">
      <dgm:prSet presAssocID="{18A22795-E101-4662-A92A-8F31AC632AF2}" presName="sibTrans" presStyleLbl="sibTrans2D1" presStyleIdx="3" presStyleCnt="4"/>
      <dgm:spPr/>
    </dgm:pt>
  </dgm:ptLst>
  <dgm:cxnLst>
    <dgm:cxn modelId="{C0485308-C45F-4945-B9F6-109E37D994C7}" type="presOf" srcId="{E76B6460-7020-4A6A-8E9D-872596DAC9DA}" destId="{024BC6CB-4D3E-4BFD-8443-3180C164620A}" srcOrd="0" destOrd="0" presId="urn:microsoft.com/office/officeart/2005/8/layout/radial6"/>
    <dgm:cxn modelId="{2685931A-2F61-413E-A189-6D1C22566F2A}" type="presOf" srcId="{2BFB07FF-A572-4577-9CDE-771BC1B38560}" destId="{831A41C6-9837-474A-8915-0FDAF0DA497F}" srcOrd="0" destOrd="0" presId="urn:microsoft.com/office/officeart/2005/8/layout/radial6"/>
    <dgm:cxn modelId="{40028337-CAD6-4B61-88EC-BCCDDB7E8D69}" type="presOf" srcId="{B3F646F7-F1E6-4224-BD08-09A2CAB2B844}" destId="{24C60C81-29B3-45CE-A303-08A339ECCE66}" srcOrd="0" destOrd="0" presId="urn:microsoft.com/office/officeart/2005/8/layout/radial6"/>
    <dgm:cxn modelId="{04D6705D-E502-4F6A-B9BD-C813CC7A8B76}" type="presOf" srcId="{C6849226-DC0D-4E1C-A095-EE3B832967C7}" destId="{B74E0E6A-CF27-445A-9DBF-8E269AC12C31}" srcOrd="0" destOrd="0" presId="urn:microsoft.com/office/officeart/2005/8/layout/radial6"/>
    <dgm:cxn modelId="{5869E547-F1E4-48C9-8E1E-0880220D56CA}" srcId="{2BFB07FF-A572-4577-9CDE-771BC1B38560}" destId="{B3F646F7-F1E6-4224-BD08-09A2CAB2B844}" srcOrd="0" destOrd="0" parTransId="{F487C3C9-B44A-4704-B1D4-722ED9FE2D14}" sibTransId="{25601914-2A18-4F62-B6C9-DA5895EBF635}"/>
    <dgm:cxn modelId="{A954A36B-C1E0-4E34-9B2A-639F51DFB00C}" srcId="{B3F646F7-F1E6-4224-BD08-09A2CAB2B844}" destId="{CAEAF67A-9489-4F5C-A730-B91223FC6A7F}" srcOrd="3" destOrd="0" parTransId="{94BBEE03-4FE9-47D6-8CCA-3BC4DC9FE8D4}" sibTransId="{18A22795-E101-4662-A92A-8F31AC632AF2}"/>
    <dgm:cxn modelId="{D5F35F6E-7B41-41CA-A27E-C4CA77B761A6}" type="presOf" srcId="{CAEAF67A-9489-4F5C-A730-B91223FC6A7F}" destId="{63C99870-2E73-4305-9363-8181C2861A89}" srcOrd="0" destOrd="0" presId="urn:microsoft.com/office/officeart/2005/8/layout/radial6"/>
    <dgm:cxn modelId="{CEE2BE76-BA5C-4F1E-ABD5-F83FD3C1245B}" srcId="{B3F646F7-F1E6-4224-BD08-09A2CAB2B844}" destId="{9DB86D19-97FB-4CD5-878E-60D2F3FFB701}" srcOrd="0" destOrd="0" parTransId="{59F05587-4ECA-4AE7-9E9B-E9317D374B28}" sibTransId="{2E20B742-7163-43E7-9B16-0D79A48FBBA5}"/>
    <dgm:cxn modelId="{4990607A-4B9E-46C3-AD96-6EC863898B86}" srcId="{B3F646F7-F1E6-4224-BD08-09A2CAB2B844}" destId="{C6849226-DC0D-4E1C-A095-EE3B832967C7}" srcOrd="1" destOrd="0" parTransId="{FB625D28-7BEF-4EE3-A2C8-021752E33F80}" sibTransId="{E76B6460-7020-4A6A-8E9D-872596DAC9DA}"/>
    <dgm:cxn modelId="{68EF0E91-B76A-411F-BE63-EF3CD1186879}" type="presOf" srcId="{7F1A230B-7A69-4E31-B7A9-F4B8E76CD037}" destId="{6806A4AE-4664-457B-8095-7925EF8E065B}" srcOrd="0" destOrd="0" presId="urn:microsoft.com/office/officeart/2005/8/layout/radial6"/>
    <dgm:cxn modelId="{578F5795-1BD3-4708-AD63-4003EE544C2A}" type="presOf" srcId="{DEA3906C-59C5-410C-ADBF-8726C1E43653}" destId="{CB2B570D-A8B7-45D8-B2D9-54C778E01928}" srcOrd="0" destOrd="0" presId="urn:microsoft.com/office/officeart/2005/8/layout/radial6"/>
    <dgm:cxn modelId="{7E4BD6A3-C4A8-4F61-9A5D-37FD347BD282}" type="presOf" srcId="{18A22795-E101-4662-A92A-8F31AC632AF2}" destId="{2182E1E1-D193-4508-9124-A1D9B42BC5B2}" srcOrd="0" destOrd="0" presId="urn:microsoft.com/office/officeart/2005/8/layout/radial6"/>
    <dgm:cxn modelId="{46ECE3C7-7470-4072-85DC-C4C759804F00}" type="presOf" srcId="{2E20B742-7163-43E7-9B16-0D79A48FBBA5}" destId="{CDB85487-77B6-4D56-8059-A998A4D1601D}" srcOrd="0" destOrd="0" presId="urn:microsoft.com/office/officeart/2005/8/layout/radial6"/>
    <dgm:cxn modelId="{D2ED81CC-FD4D-498E-B28B-5CA573544030}" type="presOf" srcId="{9DB86D19-97FB-4CD5-878E-60D2F3FFB701}" destId="{36E73336-6154-455E-8E0E-6F8CB412CAD7}" srcOrd="0" destOrd="0" presId="urn:microsoft.com/office/officeart/2005/8/layout/radial6"/>
    <dgm:cxn modelId="{9C2518E2-F6A4-4251-9BB0-91ACCCB44852}" srcId="{B3F646F7-F1E6-4224-BD08-09A2CAB2B844}" destId="{DEA3906C-59C5-410C-ADBF-8726C1E43653}" srcOrd="2" destOrd="0" parTransId="{AEDC9C3A-1B03-4BFA-BBC9-22A7553EE23B}" sibTransId="{7F1A230B-7A69-4E31-B7A9-F4B8E76CD037}"/>
    <dgm:cxn modelId="{8DC62655-9CBF-4DA0-AB7C-D772CDB87FA8}" type="presParOf" srcId="{831A41C6-9837-474A-8915-0FDAF0DA497F}" destId="{24C60C81-29B3-45CE-A303-08A339ECCE66}" srcOrd="0" destOrd="0" presId="urn:microsoft.com/office/officeart/2005/8/layout/radial6"/>
    <dgm:cxn modelId="{551CF0B3-14C1-4080-BD2E-2C6E73860228}" type="presParOf" srcId="{831A41C6-9837-474A-8915-0FDAF0DA497F}" destId="{36E73336-6154-455E-8E0E-6F8CB412CAD7}" srcOrd="1" destOrd="0" presId="urn:microsoft.com/office/officeart/2005/8/layout/radial6"/>
    <dgm:cxn modelId="{879E78C3-D1A9-4F31-9C7C-8D2D2EFAB8C0}" type="presParOf" srcId="{831A41C6-9837-474A-8915-0FDAF0DA497F}" destId="{A771C8A4-88FF-4EF3-831F-3A788C44DC88}" srcOrd="2" destOrd="0" presId="urn:microsoft.com/office/officeart/2005/8/layout/radial6"/>
    <dgm:cxn modelId="{B90FB8B6-3596-49E3-8516-69EFDE47F1F1}" type="presParOf" srcId="{831A41C6-9837-474A-8915-0FDAF0DA497F}" destId="{CDB85487-77B6-4D56-8059-A998A4D1601D}" srcOrd="3" destOrd="0" presId="urn:microsoft.com/office/officeart/2005/8/layout/radial6"/>
    <dgm:cxn modelId="{5050CA04-E340-4174-A3CB-F266EE07320A}" type="presParOf" srcId="{831A41C6-9837-474A-8915-0FDAF0DA497F}" destId="{B74E0E6A-CF27-445A-9DBF-8E269AC12C31}" srcOrd="4" destOrd="0" presId="urn:microsoft.com/office/officeart/2005/8/layout/radial6"/>
    <dgm:cxn modelId="{0215E725-558C-4C10-A0FA-1B08944FEDC7}" type="presParOf" srcId="{831A41C6-9837-474A-8915-0FDAF0DA497F}" destId="{200014D0-4ECF-4CF6-B7FC-F1BC8346A5DD}" srcOrd="5" destOrd="0" presId="urn:microsoft.com/office/officeart/2005/8/layout/radial6"/>
    <dgm:cxn modelId="{552028ED-5A66-43FF-9FED-F2C3D7DEAB0D}" type="presParOf" srcId="{831A41C6-9837-474A-8915-0FDAF0DA497F}" destId="{024BC6CB-4D3E-4BFD-8443-3180C164620A}" srcOrd="6" destOrd="0" presId="urn:microsoft.com/office/officeart/2005/8/layout/radial6"/>
    <dgm:cxn modelId="{93130F37-B214-400C-B9CF-268E64A3A1DC}" type="presParOf" srcId="{831A41C6-9837-474A-8915-0FDAF0DA497F}" destId="{CB2B570D-A8B7-45D8-B2D9-54C778E01928}" srcOrd="7" destOrd="0" presId="urn:microsoft.com/office/officeart/2005/8/layout/radial6"/>
    <dgm:cxn modelId="{364A0637-8FE6-4F51-A311-48F04FB419BF}" type="presParOf" srcId="{831A41C6-9837-474A-8915-0FDAF0DA497F}" destId="{67E34344-79CC-43FC-A70E-E946029E9058}" srcOrd="8" destOrd="0" presId="urn:microsoft.com/office/officeart/2005/8/layout/radial6"/>
    <dgm:cxn modelId="{533E7706-C723-4139-8F7F-8B3560F373ED}" type="presParOf" srcId="{831A41C6-9837-474A-8915-0FDAF0DA497F}" destId="{6806A4AE-4664-457B-8095-7925EF8E065B}" srcOrd="9" destOrd="0" presId="urn:microsoft.com/office/officeart/2005/8/layout/radial6"/>
    <dgm:cxn modelId="{5955F468-141A-4C37-A4C9-E9934C34D7AA}" type="presParOf" srcId="{831A41C6-9837-474A-8915-0FDAF0DA497F}" destId="{63C99870-2E73-4305-9363-8181C2861A89}" srcOrd="10" destOrd="0" presId="urn:microsoft.com/office/officeart/2005/8/layout/radial6"/>
    <dgm:cxn modelId="{4FD2F594-CBA7-4C59-9563-91DE73FBB191}" type="presParOf" srcId="{831A41C6-9837-474A-8915-0FDAF0DA497F}" destId="{53AF4348-F84C-4562-86BB-252D06B7367F}" srcOrd="11" destOrd="0" presId="urn:microsoft.com/office/officeart/2005/8/layout/radial6"/>
    <dgm:cxn modelId="{C513D60D-3174-4EF1-8C1B-254085B37932}" type="presParOf" srcId="{831A41C6-9837-474A-8915-0FDAF0DA497F}" destId="{2182E1E1-D193-4508-9124-A1D9B42BC5B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2E1E1-D193-4508-9124-A1D9B42BC5B2}">
      <dsp:nvSpPr>
        <dsp:cNvPr id="0" name=""/>
        <dsp:cNvSpPr/>
      </dsp:nvSpPr>
      <dsp:spPr>
        <a:xfrm>
          <a:off x="1011842" y="322486"/>
          <a:ext cx="2149027" cy="2149027"/>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06A4AE-4664-457B-8095-7925EF8E065B}">
      <dsp:nvSpPr>
        <dsp:cNvPr id="0" name=""/>
        <dsp:cNvSpPr/>
      </dsp:nvSpPr>
      <dsp:spPr>
        <a:xfrm>
          <a:off x="1011842" y="322486"/>
          <a:ext cx="2149027" cy="2149027"/>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4BC6CB-4D3E-4BFD-8443-3180C164620A}">
      <dsp:nvSpPr>
        <dsp:cNvPr id="0" name=""/>
        <dsp:cNvSpPr/>
      </dsp:nvSpPr>
      <dsp:spPr>
        <a:xfrm>
          <a:off x="1011842" y="322486"/>
          <a:ext cx="2149027" cy="2149027"/>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B85487-77B6-4D56-8059-A998A4D1601D}">
      <dsp:nvSpPr>
        <dsp:cNvPr id="0" name=""/>
        <dsp:cNvSpPr/>
      </dsp:nvSpPr>
      <dsp:spPr>
        <a:xfrm>
          <a:off x="1011842" y="322486"/>
          <a:ext cx="2149027" cy="2149027"/>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C60C81-29B3-45CE-A303-08A339ECCE66}">
      <dsp:nvSpPr>
        <dsp:cNvPr id="0" name=""/>
        <dsp:cNvSpPr/>
      </dsp:nvSpPr>
      <dsp:spPr>
        <a:xfrm>
          <a:off x="1591763" y="902407"/>
          <a:ext cx="989185" cy="9891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 </a:t>
          </a:r>
        </a:p>
      </dsp:txBody>
      <dsp:txXfrm>
        <a:off x="1736626" y="1047270"/>
        <a:ext cx="699459" cy="699459"/>
      </dsp:txXfrm>
    </dsp:sp>
    <dsp:sp modelId="{36E73336-6154-455E-8E0E-6F8CB412CAD7}">
      <dsp:nvSpPr>
        <dsp:cNvPr id="0" name=""/>
        <dsp:cNvSpPr/>
      </dsp:nvSpPr>
      <dsp:spPr>
        <a:xfrm>
          <a:off x="1740141" y="1199"/>
          <a:ext cx="692429" cy="6924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1841545" y="102603"/>
        <a:ext cx="489621" cy="489621"/>
      </dsp:txXfrm>
    </dsp:sp>
    <dsp:sp modelId="{B74E0E6A-CF27-445A-9DBF-8E269AC12C31}">
      <dsp:nvSpPr>
        <dsp:cNvPr id="0" name=""/>
        <dsp:cNvSpPr/>
      </dsp:nvSpPr>
      <dsp:spPr>
        <a:xfrm>
          <a:off x="2789727" y="1050785"/>
          <a:ext cx="692429" cy="6924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2891131" y="1152189"/>
        <a:ext cx="489621" cy="489621"/>
      </dsp:txXfrm>
    </dsp:sp>
    <dsp:sp modelId="{CB2B570D-A8B7-45D8-B2D9-54C778E01928}">
      <dsp:nvSpPr>
        <dsp:cNvPr id="0" name=""/>
        <dsp:cNvSpPr/>
      </dsp:nvSpPr>
      <dsp:spPr>
        <a:xfrm>
          <a:off x="1740141" y="2100371"/>
          <a:ext cx="692429" cy="6924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1841545" y="2201775"/>
        <a:ext cx="489621" cy="489621"/>
      </dsp:txXfrm>
    </dsp:sp>
    <dsp:sp modelId="{63C99870-2E73-4305-9363-8181C2861A89}">
      <dsp:nvSpPr>
        <dsp:cNvPr id="0" name=""/>
        <dsp:cNvSpPr/>
      </dsp:nvSpPr>
      <dsp:spPr>
        <a:xfrm>
          <a:off x="690555" y="1050785"/>
          <a:ext cx="692429" cy="6924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791959" y="1152189"/>
        <a:ext cx="489621" cy="48962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4/5/2024</a:t>
            </a:fld>
            <a:endParaRPr lang="en-US" dirty="0"/>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4/5/2024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dirty="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Notes by Lettie Boggs</a:t>
            </a:r>
          </a:p>
        </p:txBody>
      </p:sp>
      <p:sp>
        <p:nvSpPr>
          <p:cNvPr id="4" name="Slide Number Placeholder 3"/>
          <p:cNvSpPr>
            <a:spLocks noGrp="1"/>
          </p:cNvSpPr>
          <p:nvPr>
            <p:ph type="sldNum" sz="quarter" idx="5"/>
          </p:nvPr>
        </p:nvSpPr>
        <p:spPr/>
        <p:txBody>
          <a:bodyPr/>
          <a:lstStyle/>
          <a:p>
            <a:fld id="{8D7D3E5B-4BED-B24C-9674-6B6454D04561}" type="slidenum">
              <a:rPr lang="en-US" smtClean="0"/>
              <a:t>1</a:t>
            </a:fld>
            <a:endParaRPr lang="en-US" dirty="0"/>
          </a:p>
        </p:txBody>
      </p:sp>
    </p:spTree>
    <p:extLst>
      <p:ext uri="{BB962C8B-B14F-4D97-AF65-F5344CB8AC3E}">
        <p14:creationId xmlns:p14="http://schemas.microsoft.com/office/powerpoint/2010/main" val="78702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t>COSO has established five areas critical to maintaining a good internal control environment.  PO and Payment systems fall within Control Activities and Monitoring.  Each of the control areas should be considered and the district should take care to maintain the right environment in each area.</a:t>
            </a:r>
          </a:p>
          <a:p>
            <a:endParaRPr lang="en-US" altLang="en-US" baseline="0" dirty="0"/>
          </a:p>
          <a:p>
            <a:r>
              <a:rPr lang="en-US" altLang="en-US" baseline="0" dirty="0"/>
              <a:t>School building programs involve the expenditure of significant amounts of money, often at a greater pace than the entire general fund of the district.  This can present a moral challenge to school district employees and board members.  And this is an area where real people are convicted of crimes and do jail time.  It is important to build in good controls and monitor them throughout the course of the program.</a:t>
            </a:r>
            <a:endParaRPr lang="en-US"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40D9E44A-EE92-4CDD-B6C2-B44086A7670A}" type="slidenum">
              <a:rPr lang="en-US" altLang="en-US" smtClean="0"/>
              <a:pPr/>
              <a:t>10</a:t>
            </a:fld>
            <a:endParaRPr lang="en-US" altLang="en-US"/>
          </a:p>
        </p:txBody>
      </p:sp>
    </p:spTree>
    <p:extLst>
      <p:ext uri="{BB962C8B-B14F-4D97-AF65-F5344CB8AC3E}">
        <p14:creationId xmlns:p14="http://schemas.microsoft.com/office/powerpoint/2010/main" val="16407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One way to establish good controls is to flow chart your internal</a:t>
            </a:r>
            <a:r>
              <a:rPr lang="en-US" altLang="en-US" baseline="0" dirty="0"/>
              <a:t> systems, such as the PO/Contract process, payment process, change orders, stop notices, etc.  Then establish monitoring so that the district will have awareness if the processes are not being followed.</a:t>
            </a:r>
          </a:p>
          <a:p>
            <a:endParaRPr lang="en-US" altLang="en-US" baseline="0" dirty="0"/>
          </a:p>
          <a:p>
            <a:r>
              <a:rPr lang="en-US" altLang="en-US" baseline="0" dirty="0"/>
              <a:t>The flow charts, in addition to allowing administration to verify they have appropriate redundancies, also allow them to see where their processes are inefficient and could be improved.  They are also a great tool for onboarding new personnel, helping them see where their role fits in the greater effort.</a:t>
            </a:r>
          </a:p>
          <a:p>
            <a:endParaRPr lang="en-US" altLang="en-US" baseline="0" dirty="0"/>
          </a:p>
          <a:p>
            <a:r>
              <a:rPr lang="en-US" altLang="en-US" baseline="0" dirty="0"/>
              <a:t>One of the challenges when staffing is reduced, either by illness, vacation, or budget cuts, is that the work is often given to the person who is the second set of eyes.  This has the effect of breaking the control.  Administrators should pay specific attention to the controls systems during personnel changes, even temporary ones.</a:t>
            </a: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A11AD7EB-8C93-4207-A65B-3899A4D9D680}" type="slidenum">
              <a:rPr lang="en-US" altLang="en-US" smtClean="0"/>
              <a:pPr/>
              <a:t>11</a:t>
            </a:fld>
            <a:endParaRPr lang="en-US" altLang="en-US"/>
          </a:p>
        </p:txBody>
      </p:sp>
    </p:spTree>
    <p:extLst>
      <p:ext uri="{BB962C8B-B14F-4D97-AF65-F5344CB8AC3E}">
        <p14:creationId xmlns:p14="http://schemas.microsoft.com/office/powerpoint/2010/main" val="544061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4046651-D062-4CC1-93A6-A25610B7BC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F11B6A5F-67E6-46E7-BCEF-1D14FA412EDA}" type="slidenum">
              <a:rPr lang="en-US" altLang="en-US" smtClean="0"/>
              <a:pPr/>
              <a:t>12</a:t>
            </a:fld>
            <a:endParaRPr lang="en-US" altLang="en-US"/>
          </a:p>
        </p:txBody>
      </p:sp>
      <p:sp>
        <p:nvSpPr>
          <p:cNvPr id="47107" name="Rectangle 2">
            <a:extLst>
              <a:ext uri="{FF2B5EF4-FFF2-40B4-BE49-F238E27FC236}">
                <a16:creationId xmlns:a16="http://schemas.microsoft.com/office/drawing/2014/main" id="{3AEFA148-9DAA-4F78-8622-EE70698D5C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CCCF37DC-82F3-41D8-95AD-25B529639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dirty="0"/>
              <a:t>Accountants are very good at tracking things, but someone needs to make sure that the district isn’t spending great amounts of effort tracking things at a level beyond the detail needed.  Does the level of effort needed to track the information match the value of the information?  Some things are nice to know, but the information needed can be achieved through an analysis of a sampling of contracts or invoices, for instance.</a:t>
            </a:r>
          </a:p>
          <a:p>
            <a:endParaRPr lang="en-US" sz="1000" dirty="0"/>
          </a:p>
          <a:p>
            <a:r>
              <a:rPr lang="en-US" sz="1000" dirty="0"/>
              <a:t>The levels of coding given in the handout for the Basics course is a generally accepted level of detail to provide good project numbers and meet reporting requirements of school boards and oversight committees.</a:t>
            </a:r>
          </a:p>
          <a:p>
            <a:endParaRPr lang="en-US" sz="1000" dirty="0"/>
          </a:p>
          <a:p>
            <a:r>
              <a:rPr lang="en-US" sz="1000" dirty="0"/>
              <a:t>One of the most challenging areas where complexity needs to be addressed is in the area of splitting costs, either between sites for capital value, or between projects when two projects are bid together.  For example, in the case of establishing capital value some districts choose to split the coding on every PO/Payment.  This does track it at every level, but it increases the time and effort to do every PO/Payment by the number of sites involved.  If you have 3 sites, it is 3 times the work. Eight sites would be 8 times the work.  </a:t>
            </a:r>
          </a:p>
          <a:p>
            <a:endParaRPr lang="en-US" sz="1000" dirty="0"/>
          </a:p>
          <a:p>
            <a:r>
              <a:rPr lang="en-US" sz="1000" dirty="0"/>
              <a:t>If that same project were managed as one project and then allocated to the multiple sites quarterly, for instance, it would require significantly less labor and the allocation would now be at the director or CBO level.</a:t>
            </a:r>
          </a:p>
          <a:p>
            <a:endParaRPr lang="en-US" sz="1000" dirty="0"/>
          </a:p>
          <a:p>
            <a:endParaRPr lang="en-US" altLang="en-US" sz="1000" dirty="0"/>
          </a:p>
        </p:txBody>
      </p:sp>
    </p:spTree>
    <p:extLst>
      <p:ext uri="{BB962C8B-B14F-4D97-AF65-F5344CB8AC3E}">
        <p14:creationId xmlns:p14="http://schemas.microsoft.com/office/powerpoint/2010/main" val="145881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Office of Public School Construction’s School Facilities Program has very specific audit requirements that require some extraordinary tracking.  The list in this slide was developed by going through the Audit Guide and listing every item that the auditors were required to verify.  The list was made so that participants in the program could save them to the project record in a way that will facilitate a clean audit at the end of the project.  Whether the district just saves them in windows or tags them in their storage system, the result needs to be that they are readily available at the end of the project.  This is easier if you collect them as the project occurs.  Remember, if you fail audit items in the SF{ - you give the money back!</a:t>
            </a:r>
          </a:p>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13</a:t>
            </a:fld>
            <a:endParaRPr lang="en-US" dirty="0"/>
          </a:p>
        </p:txBody>
      </p:sp>
    </p:spTree>
    <p:extLst>
      <p:ext uri="{BB962C8B-B14F-4D97-AF65-F5344CB8AC3E}">
        <p14:creationId xmlns:p14="http://schemas.microsoft.com/office/powerpoint/2010/main" val="249590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 systems not only improve</a:t>
            </a:r>
            <a:r>
              <a:rPr lang="en-US" altLang="en-US" baseline="0" dirty="0"/>
              <a:t> internal controls, they create movement.  Consider the statement, “A river without banks is just a big puddle.”  When you take that same environment and put banks on it, the constraint creates flow or movement.  In a process, when you create a next step and hold someone accountable for moving the item off their desk to the next step, you create flow.</a:t>
            </a:r>
          </a:p>
          <a:p>
            <a:endParaRPr lang="en-US" altLang="en-US" baseline="0" dirty="0"/>
          </a:p>
          <a:p>
            <a:r>
              <a:rPr lang="en-US" altLang="en-US" baseline="0" dirty="0"/>
              <a:t>If it is up to a person, with no assistance from a process, to create movement – it is exhausting!  And it falls apart when the person is ill or on vacation.  It is a significant risk for the district.  It is the leader’s job to create systems and movement.  And it makes things happen in an orderly and predictable pattern, which allows people to work together to achieve common objectives.</a:t>
            </a: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4084F425-7289-4636-AB4B-4196D2BAB897}" type="slidenum">
              <a:rPr lang="en-US" altLang="en-US" smtClean="0"/>
              <a:pPr/>
              <a:t>14</a:t>
            </a:fld>
            <a:endParaRPr lang="en-US" altLang="en-US"/>
          </a:p>
        </p:txBody>
      </p:sp>
    </p:spTree>
    <p:extLst>
      <p:ext uri="{BB962C8B-B14F-4D97-AF65-F5344CB8AC3E}">
        <p14:creationId xmlns:p14="http://schemas.microsoft.com/office/powerpoint/2010/main" val="188647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tools</a:t>
            </a:r>
            <a:r>
              <a:rPr lang="en-US" altLang="en-US" baseline="0" dirty="0"/>
              <a:t> that can be used to create the banks.  An accountability matrix, action plans, meeting minutes, and schedules are typical tools that are used to create flow and accountability in facility projects.  Just make sure that they have purpose and are not developed without being used or monitored.  Make meetings meaningful, organized, and productive – or don’t have them.</a:t>
            </a:r>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F3AA109C-A8FD-43C8-A77B-54614AD1895D}" type="slidenum">
              <a:rPr lang="en-US" altLang="en-US" smtClean="0"/>
              <a:pPr/>
              <a:t>15</a:t>
            </a:fld>
            <a:endParaRPr lang="en-US" altLang="en-US"/>
          </a:p>
        </p:txBody>
      </p:sp>
    </p:spTree>
    <p:extLst>
      <p:ext uri="{BB962C8B-B14F-4D97-AF65-F5344CB8AC3E}">
        <p14:creationId xmlns:p14="http://schemas.microsoft.com/office/powerpoint/2010/main" val="39693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Because the district accounting system is not designed to monitor multi-fund, multi-year projects it is important to maintain a process of reconciliation</a:t>
            </a:r>
            <a:r>
              <a:rPr lang="en-US" altLang="en-US" baseline="0" dirty="0"/>
              <a:t> between the spreadsheets or subsidiary ledgers used by those managing the project and the accounting system.</a:t>
            </a:r>
          </a:p>
          <a:p>
            <a:endParaRPr lang="en-US" altLang="en-US" baseline="0" dirty="0"/>
          </a:p>
          <a:p>
            <a:r>
              <a:rPr lang="en-US" altLang="en-US" baseline="0" dirty="0"/>
              <a:t>Whenever there are significant dollars and a program attractive to graft or other inappropriate activities, it is important to be able to verify the numbers of the program two ways.  The reconciliation of the two numbers verifies that the district is operating with eyes wide open regarding real costs, and it also reveals areas where there needs to be process improvement.</a:t>
            </a:r>
            <a:endParaRPr lang="en-US"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06675D16-1882-4F95-8AEE-F7797B29AB87}" type="slidenum">
              <a:rPr lang="en-US" altLang="en-US" smtClean="0"/>
              <a:pPr/>
              <a:t>16</a:t>
            </a:fld>
            <a:endParaRPr lang="en-US" altLang="en-US"/>
          </a:p>
        </p:txBody>
      </p:sp>
    </p:spTree>
    <p:extLst>
      <p:ext uri="{BB962C8B-B14F-4D97-AF65-F5344CB8AC3E}">
        <p14:creationId xmlns:p14="http://schemas.microsoft.com/office/powerpoint/2010/main" val="202872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a:t>
            </a:r>
            <a:r>
              <a:rPr lang="en-US" altLang="en-US" baseline="0" dirty="0"/>
              <a:t> aware that even the spreadsheets people develop to help them with the parts of project or program management that are not well managed by the district accounting system need to be reconciled to assure that both Facilities and Fiscal are on the same page. </a:t>
            </a:r>
          </a:p>
          <a:p>
            <a:endParaRPr lang="en-US" altLang="en-US" baseline="0" dirty="0"/>
          </a:p>
          <a:p>
            <a:r>
              <a:rPr lang="en-US" altLang="en-US" baseline="0" dirty="0"/>
              <a:t>It is a natural tendency to not do reconciliation very often as it is not in anyone’s primary job duties and therefore always feels like extra work.  And it is a high-level accounting function so it can be difficult.  But if it is problematic in your district, the answer to making it simpler is to do it more often, not less!  The more recent the expenditures are, the easier to get explanations and to fix errors so they don’t proliferate longer and require more extensive corrections.</a:t>
            </a:r>
          </a:p>
          <a:p>
            <a:endParaRPr lang="en-US" altLang="en-US" baseline="0" dirty="0"/>
          </a:p>
          <a:p>
            <a:r>
              <a:rPr lang="en-US" altLang="en-US" baseline="0" dirty="0"/>
              <a:t>And it is important to review the reasons for the reconciliation discrepancies, because they are areas that indicate you have a process issue and need to make process changes.  Tighten up.</a:t>
            </a: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23FB9B7F-8A7B-4F6B-952C-3E0B242E6118}" type="slidenum">
              <a:rPr lang="en-US" altLang="en-US" smtClean="0"/>
              <a:pPr/>
              <a:t>17</a:t>
            </a:fld>
            <a:endParaRPr lang="en-US" altLang="en-US"/>
          </a:p>
        </p:txBody>
      </p:sp>
    </p:spTree>
    <p:extLst>
      <p:ext uri="{BB962C8B-B14F-4D97-AF65-F5344CB8AC3E}">
        <p14:creationId xmlns:p14="http://schemas.microsoft.com/office/powerpoint/2010/main" val="188931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One of the great byproducts of designing</a:t>
            </a:r>
            <a:r>
              <a:rPr lang="en-US" altLang="en-US" baseline="0" dirty="0"/>
              <a:t> a great system for tracking projects is that it lends itself to good reporting.  Complex systems that track mounds of information make meetings difficult and create as many questions as they answer.</a:t>
            </a:r>
          </a:p>
          <a:p>
            <a:endParaRPr lang="en-US" altLang="en-US" baseline="0" dirty="0"/>
          </a:p>
          <a:p>
            <a:r>
              <a:rPr lang="en-US" altLang="en-US" baseline="0" dirty="0"/>
              <a:t>One approach to bringing clarity is to summarize information and then be prepared to drill down.  Drilling down on a specific project gives confidence to the board or committee that the summarized numbers are real and the team has the level of detail they need to manage projects.  Summarized data also allows the board or committee to move up to a level where they can see the whole program and monitor the effect of changes to projects.</a:t>
            </a:r>
          </a:p>
          <a:p>
            <a:endParaRPr lang="en-US" altLang="en-US" baseline="0" dirty="0"/>
          </a:p>
          <a:p>
            <a:r>
              <a:rPr lang="en-US" altLang="en-US" baseline="0" dirty="0"/>
              <a:t>It is important for administration to give permission for staff at all levels to fight for clarity and not be willing to live with a cloudy picture that doesn’t tell them what they need to know in order to manage effectively.</a:t>
            </a: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5C01E77D-B9C8-4914-B245-854E1A760839}" type="slidenum">
              <a:rPr lang="en-US" altLang="en-US" smtClean="0"/>
              <a:pPr/>
              <a:t>18</a:t>
            </a:fld>
            <a:endParaRPr lang="en-US" altLang="en-US"/>
          </a:p>
        </p:txBody>
      </p:sp>
    </p:spTree>
    <p:extLst>
      <p:ext uri="{BB962C8B-B14F-4D97-AF65-F5344CB8AC3E}">
        <p14:creationId xmlns:p14="http://schemas.microsoft.com/office/powerpoint/2010/main" val="39161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 reporting systems allow</a:t>
            </a:r>
            <a:r>
              <a:rPr lang="en-US" altLang="en-US" baseline="0" dirty="0"/>
              <a:t> the information to be tiered to allow for easy access to the right level of information.  This is why in the Basics class we talked about categories.  They are the most summary level.  Then for more detail, you can move to the object code level.  Then within the Facilities department, there will be additional detail even within the object code level.</a:t>
            </a:r>
          </a:p>
          <a:p>
            <a:endParaRPr lang="en-US" altLang="en-US" baseline="0" dirty="0"/>
          </a:p>
          <a:p>
            <a:r>
              <a:rPr lang="en-US" altLang="en-US" baseline="0" dirty="0"/>
              <a:t>Think about public reporting as telling your story.  What do people want to know?  Need to know?  Always be prepared to offer to follow up with more detail and resist the urge to state things in public that you are not really sure about.</a:t>
            </a:r>
          </a:p>
          <a:p>
            <a:endParaRPr lang="en-US" altLang="en-US" baseline="0" dirty="0"/>
          </a:p>
          <a:p>
            <a:r>
              <a:rPr lang="en-US" altLang="en-US" baseline="0" dirty="0"/>
              <a:t>Reporting numbers in a public setting can be difficult.  Hand out the detail reports, project the significant numbers only.  Because if people can’t read it, they may conclude you didn’t want them to be able to read it!</a:t>
            </a: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6553D2B-B363-4D2D-8CF8-12A4DA16534E}" type="slidenum">
              <a:rPr lang="en-US" altLang="en-US" smtClean="0"/>
              <a:pPr/>
              <a:t>19</a:t>
            </a:fld>
            <a:endParaRPr lang="en-US" altLang="en-US"/>
          </a:p>
        </p:txBody>
      </p:sp>
    </p:spTree>
    <p:extLst>
      <p:ext uri="{BB962C8B-B14F-4D97-AF65-F5344CB8AC3E}">
        <p14:creationId xmlns:p14="http://schemas.microsoft.com/office/powerpoint/2010/main" val="181764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2</a:t>
            </a:fld>
            <a:endParaRPr lang="en-US" dirty="0"/>
          </a:p>
        </p:txBody>
      </p:sp>
    </p:spTree>
    <p:extLst>
      <p:ext uri="{BB962C8B-B14F-4D97-AF65-F5344CB8AC3E}">
        <p14:creationId xmlns:p14="http://schemas.microsoft.com/office/powerpoint/2010/main" val="1755372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a:t>
            </a:r>
            <a:r>
              <a:rPr lang="en-US" altLang="en-US" baseline="0" dirty="0"/>
              <a:t> reporting is just one component of building a trust relationship with the board, oversight committee, and the public.  Having a good trust relationship makes everything easier!  But it is fragile and must be continuously earned through transparency, good communication – and actually doing a good job.</a:t>
            </a: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BE22A04D-FB55-4FBD-980A-1CFE57AE1454}" type="slidenum">
              <a:rPr lang="en-US" altLang="en-US" smtClean="0"/>
              <a:pPr/>
              <a:t>20</a:t>
            </a:fld>
            <a:endParaRPr lang="en-US" altLang="en-US"/>
          </a:p>
        </p:txBody>
      </p:sp>
    </p:spTree>
    <p:extLst>
      <p:ext uri="{BB962C8B-B14F-4D97-AF65-F5344CB8AC3E}">
        <p14:creationId xmlns:p14="http://schemas.microsoft.com/office/powerpoint/2010/main" val="1047527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a:t>When managing a challenging environment, it is important to guard your reputation.</a:t>
            </a:r>
            <a:r>
              <a:rPr lang="en-US" altLang="en-US" sz="1100" baseline="0" dirty="0"/>
              <a:t>  Be a person of your word.  Keep confidential communications private,  which is especially important with the superintendent and the CBO.  Create work environments that allow people to have a good quality of life.  Then in those challenging times when everyone is under time pressure, they have capacity to step it up for you.</a:t>
            </a:r>
          </a:p>
          <a:p>
            <a:endParaRPr lang="en-US" altLang="en-US" sz="1100" baseline="0" dirty="0"/>
          </a:p>
          <a:p>
            <a:r>
              <a:rPr lang="en-US" altLang="en-US" sz="1100" baseline="0" dirty="0"/>
              <a:t>It is also important that you demonstrate a willingness to work as hard as the troops work.  And demonstrate some competency in the work you are asking them to do.  They may in fact have areas of expertise that you do not have, but you need a general understanding of their work.  Honor what they bring and learn from them.</a:t>
            </a:r>
          </a:p>
          <a:p>
            <a:endParaRPr lang="en-US" altLang="en-US" sz="1100" baseline="0" dirty="0"/>
          </a:p>
          <a:p>
            <a:r>
              <a:rPr lang="en-US" altLang="en-US" sz="1100" baseline="0" dirty="0"/>
              <a:t>There is also the need to take the heat for your team, to protect them and validate the work they are doing.  Treat them well by giving clear direction and expectations, treat them like adults by honoring and respecting them, deal with squabbles quickly and decisively.  Things left to fester rarely resolve well on their own.</a:t>
            </a:r>
          </a:p>
          <a:p>
            <a:endParaRPr lang="en-US" altLang="en-US" sz="1100" baseline="0" dirty="0"/>
          </a:p>
          <a:p>
            <a:r>
              <a:rPr lang="en-US" altLang="en-US" sz="1100" baseline="0" dirty="0"/>
              <a:t>And when there is a crisis, step up from being a collaborative leader to being a general at the front of the charge.  They will follow you if you have been a good collaborative leader all along.  You have a natural tendency to be one or the other, figure that out and then work on the ability to do both.</a:t>
            </a:r>
            <a:endParaRPr lang="en-US" altLang="en-US" sz="1100"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28381E08-75FD-4D74-86A9-2BB440D9B6E3}" type="slidenum">
              <a:rPr lang="en-US" altLang="en-US" smtClean="0"/>
              <a:pPr/>
              <a:t>21</a:t>
            </a:fld>
            <a:endParaRPr lang="en-US" altLang="en-US"/>
          </a:p>
        </p:txBody>
      </p:sp>
    </p:spTree>
    <p:extLst>
      <p:ext uri="{BB962C8B-B14F-4D97-AF65-F5344CB8AC3E}">
        <p14:creationId xmlns:p14="http://schemas.microsoft.com/office/powerpoint/2010/main" val="188248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One of the most challenging aspects of this work is the pace at which we try to accomplish it.  In an environment where the need is always greater than the funding.  And the cost of delay</a:t>
            </a:r>
            <a:r>
              <a:rPr lang="en-US" altLang="en-US" baseline="0" dirty="0"/>
              <a:t> in construction means the money will not go as far, it is easy to internalize that tension and live in a state of constant anxiety and pressure.  </a:t>
            </a:r>
          </a:p>
          <a:p>
            <a:endParaRPr lang="en-US" altLang="en-US" baseline="0" dirty="0"/>
          </a:p>
          <a:p>
            <a:r>
              <a:rPr lang="en-US" altLang="en-US" baseline="0" dirty="0"/>
              <a:t>This is not sustainable over the span of a career.  It is important to learn how to walk away.  Do what you can – all that you can –  and acknowledge that there will be more to do.  And you can do it better and faster if you are rested and you have a life.</a:t>
            </a:r>
            <a:endParaRPr lang="en-US"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1C851BC3-4AB0-40EA-BAD5-681AFCB61BA7}" type="slidenum">
              <a:rPr lang="en-US" altLang="en-US" smtClean="0"/>
              <a:pPr/>
              <a:t>22</a:t>
            </a:fld>
            <a:endParaRPr lang="en-US" altLang="en-US"/>
          </a:p>
        </p:txBody>
      </p:sp>
    </p:spTree>
    <p:extLst>
      <p:ext uri="{BB962C8B-B14F-4D97-AF65-F5344CB8AC3E}">
        <p14:creationId xmlns:p14="http://schemas.microsoft.com/office/powerpoint/2010/main" val="1536414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Create spaces</a:t>
            </a:r>
            <a:r>
              <a:rPr lang="en-US" altLang="en-US" baseline="0" dirty="0"/>
              <a:t> of time in your routine where you can rise above the daily and look at the whole.  Make sure things are on track.</a:t>
            </a:r>
          </a:p>
          <a:p>
            <a:endParaRPr lang="en-US" altLang="en-US" baseline="0" dirty="0"/>
          </a:p>
          <a:p>
            <a:r>
              <a:rPr lang="en-US" altLang="en-US" baseline="0" dirty="0"/>
              <a:t>Get to know your employees and work peers when there isn’t an issue between you, so that you read their body language right when there is stress.  You will also have a base to work from in resolving conflict.</a:t>
            </a:r>
          </a:p>
          <a:p>
            <a:endParaRPr lang="en-US" altLang="en-US" baseline="0" dirty="0"/>
          </a:p>
          <a:p>
            <a:r>
              <a:rPr lang="en-US" altLang="en-US" baseline="0" dirty="0"/>
              <a:t>Make sure you and all your team take vacation.  For Facilities, it probably shouldn’t be over the summer, but make sure they get some time.  And have someone cover the desk so that they don’t come back to so much work that they wish they had never gone!</a:t>
            </a:r>
          </a:p>
          <a:p>
            <a:endParaRPr lang="en-US" altLang="en-US" baseline="0" dirty="0"/>
          </a:p>
          <a:p>
            <a:r>
              <a:rPr lang="en-US" altLang="en-US" baseline="0" dirty="0"/>
              <a:t>That said, this is truly some of the most exciting, fulfilling work that you can do.  You get to build schools where great things happen for kids.  And you are improving your community in tangible ways.  Teachers envy the ability we have to point to our work product and say, “I helped to build that.”  </a:t>
            </a:r>
          </a:p>
          <a:p>
            <a:endParaRPr lang="en-US" altLang="en-US" baseline="0" dirty="0"/>
          </a:p>
          <a:p>
            <a:r>
              <a:rPr lang="en-US" altLang="en-US" baseline="0" dirty="0"/>
              <a:t>The variety is endless.  It is never boring!  Enjoy the journey.</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C6131F17-6972-415D-BFBE-A0C64A2CB94C}" type="slidenum">
              <a:rPr lang="en-US" altLang="en-US" smtClean="0"/>
              <a:pPr/>
              <a:t>23</a:t>
            </a:fld>
            <a:endParaRPr lang="en-US" altLang="en-US"/>
          </a:p>
        </p:txBody>
      </p:sp>
    </p:spTree>
    <p:extLst>
      <p:ext uri="{BB962C8B-B14F-4D97-AF65-F5344CB8AC3E}">
        <p14:creationId xmlns:p14="http://schemas.microsoft.com/office/powerpoint/2010/main" val="2047579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your career you will meet people who are doing the same type of work you are doing.  Learn from those ahead of you and help those with less experience than you have.  Don’t be afraid to ask questions.  That is how we learned!</a:t>
            </a:r>
          </a:p>
        </p:txBody>
      </p:sp>
      <p:sp>
        <p:nvSpPr>
          <p:cNvPr id="4" name="Slide Number Placeholder 3"/>
          <p:cNvSpPr>
            <a:spLocks noGrp="1"/>
          </p:cNvSpPr>
          <p:nvPr>
            <p:ph type="sldNum" sz="quarter" idx="5"/>
          </p:nvPr>
        </p:nvSpPr>
        <p:spPr/>
        <p:txBody>
          <a:bodyPr/>
          <a:lstStyle/>
          <a:p>
            <a:fld id="{8D7D3E5B-4BED-B24C-9674-6B6454D04561}" type="slidenum">
              <a:rPr lang="en-US" smtClean="0"/>
              <a:t>24</a:t>
            </a:fld>
            <a:endParaRPr lang="en-US" dirty="0"/>
          </a:p>
        </p:txBody>
      </p:sp>
    </p:spTree>
    <p:extLst>
      <p:ext uri="{BB962C8B-B14F-4D97-AF65-F5344CB8AC3E}">
        <p14:creationId xmlns:p14="http://schemas.microsoft.com/office/powerpoint/2010/main" val="101640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CASBO and COLBI are both committed to providing ongoing educational opportunities.  Go to the CASBO website for links to information.  Or go to COLBI’s free portal where recent presentations by their experts are posted for free.</a:t>
            </a:r>
          </a:p>
        </p:txBody>
      </p:sp>
      <p:sp>
        <p:nvSpPr>
          <p:cNvPr id="4" name="Slide Number Placeholder 3"/>
          <p:cNvSpPr>
            <a:spLocks noGrp="1"/>
          </p:cNvSpPr>
          <p:nvPr>
            <p:ph type="sldNum" sz="quarter" idx="5"/>
          </p:nvPr>
        </p:nvSpPr>
        <p:spPr/>
        <p:txBody>
          <a:bodyPr/>
          <a:lstStyle/>
          <a:p>
            <a:fld id="{8D7D3E5B-4BED-B24C-9674-6B6454D04561}" type="slidenum">
              <a:rPr lang="en-US" smtClean="0"/>
              <a:t>25</a:t>
            </a:fld>
            <a:endParaRPr lang="en-US" dirty="0"/>
          </a:p>
        </p:txBody>
      </p:sp>
    </p:spTree>
    <p:extLst>
      <p:ext uri="{BB962C8B-B14F-4D97-AF65-F5344CB8AC3E}">
        <p14:creationId xmlns:p14="http://schemas.microsoft.com/office/powerpoint/2010/main" val="191671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CB47D-B506-064B-E477-C214454F9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6A05B-8936-70A9-1B80-6EB784149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5E612-3099-CC1E-3C2B-87958F260C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7BA0CC-7C29-BB6E-0E98-5953F4FBECDC}"/>
              </a:ext>
            </a:extLst>
          </p:cNvPr>
          <p:cNvSpPr>
            <a:spLocks noGrp="1"/>
          </p:cNvSpPr>
          <p:nvPr>
            <p:ph type="sldNum" sz="quarter" idx="5"/>
          </p:nvPr>
        </p:nvSpPr>
        <p:spPr/>
        <p:txBody>
          <a:bodyPr/>
          <a:lstStyle/>
          <a:p>
            <a:fld id="{8D7D3E5B-4BED-B24C-9674-6B6454D04561}" type="slidenum">
              <a:rPr lang="en-US" smtClean="0"/>
              <a:t>3</a:t>
            </a:fld>
            <a:endParaRPr lang="en-US" dirty="0"/>
          </a:p>
        </p:txBody>
      </p:sp>
    </p:spTree>
    <p:extLst>
      <p:ext uri="{BB962C8B-B14F-4D97-AF65-F5344CB8AC3E}">
        <p14:creationId xmlns:p14="http://schemas.microsoft.com/office/powerpoint/2010/main" val="161139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Project budgeting should start about the time you have an idea that a project is needed.  At first it is a bit like a sketch, just a rough outline of what it will be.  Then as more is known, the budget becomes more like a drawing.  By time it is fully designed and ready to bid, it just needs refinement.  As you build the project the expenditures are monitored against that budget.  And at the end of the project, that record is a picture of the project drawn in numbers.  It is a full and complete representation of what was accomplished.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8B4205AD-A206-4BFF-847C-81444C82B03B}" type="slidenum">
              <a:rPr lang="en-US" altLang="en-US" smtClean="0"/>
              <a:pPr/>
              <a:t>4</a:t>
            </a:fld>
            <a:endParaRPr lang="en-US" altLang="en-US"/>
          </a:p>
        </p:txBody>
      </p:sp>
    </p:spTree>
    <p:extLst>
      <p:ext uri="{BB962C8B-B14F-4D97-AF65-F5344CB8AC3E}">
        <p14:creationId xmlns:p14="http://schemas.microsoft.com/office/powerpoint/2010/main" val="12789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50" dirty="0"/>
              <a:t>Budgeting school facilities projects requires multiple funding sources over multiple years.  This is particularly challenging because the accounting system for K-12 public schools is mandated to be an annualized single fund system.  Schools work to never co-mingle funds and expenditures, and then in the Facilities Department they are busy using</a:t>
            </a:r>
            <a:r>
              <a:rPr lang="en-US" altLang="en-US" sz="1050" baseline="0" dirty="0"/>
              <a:t> multiple sources for projects</a:t>
            </a:r>
            <a:r>
              <a:rPr lang="en-US" altLang="en-US" sz="1050" dirty="0"/>
              <a:t>!  In this area, as in so many others, Facilities is the exception to the rule.  This is primarily because the Facilities Department is in the development business within a system designed to be in the education business.</a:t>
            </a:r>
          </a:p>
          <a:p>
            <a:endParaRPr lang="en-US" altLang="en-US" sz="1050" dirty="0"/>
          </a:p>
          <a:p>
            <a:r>
              <a:rPr lang="en-US" altLang="en-US" sz="1050" dirty="0"/>
              <a:t>It is important that the district has the ability to clearly communicate the funding plan envisioned for each project.  The more complex it is, the more possibility of funding availability challenges.  It is critical to track each funding source with knowledge of the requirements for nexus to that funding.  State funds (F35) have very specific eligibility requirements, Developer Fees (F25) and CFD funds have to have a nexus to impacts from growth.  Bond funds (F21) must comply with the authorizing bond language.  And grant funds must follow the grant requirements.</a:t>
            </a:r>
          </a:p>
          <a:p>
            <a:endParaRPr lang="en-US" altLang="en-US" sz="1050" dirty="0"/>
          </a:p>
          <a:p>
            <a:r>
              <a:rPr lang="en-US" altLang="en-US" sz="1050" dirty="0"/>
              <a:t>A plan should be worked out with Fiscal to link each project with its funding requirements and justify how the projects satisfies the them.  Coding of Purchase Orders and Expenditures should also be coordinated so that program requirements are met for each funding source.  Things that might be supply items in the general fund might qualify as capital expenditures when associated with a capital project.  These nuances need to be understood by both departments and protocol agreed upon so that there is not a significant amount of transferring that then complicates various program audits.</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38D262DD-1070-43DD-9743-B31160B70586}" type="slidenum">
              <a:rPr lang="en-US" altLang="en-US" smtClean="0"/>
              <a:pPr/>
              <a:t>5</a:t>
            </a:fld>
            <a:endParaRPr lang="en-US" altLang="en-US"/>
          </a:p>
        </p:txBody>
      </p:sp>
    </p:spTree>
    <p:extLst>
      <p:ext uri="{BB962C8B-B14F-4D97-AF65-F5344CB8AC3E}">
        <p14:creationId xmlns:p14="http://schemas.microsoft.com/office/powerpoint/2010/main" val="50422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Every project needs a budget showing the funding sources and the</a:t>
            </a:r>
            <a:r>
              <a:rPr lang="en-US" altLang="en-US" baseline="0" dirty="0"/>
              <a:t> projected expenditures by object code.  But that is not the whole picture.  The next step is to age that budget over the life of the project.  It is usually easier to build the expenditures first, then make sure the funding is covered annually from funds contributing to the project and available in each fiscal year.</a:t>
            </a:r>
          </a:p>
          <a:p>
            <a:endParaRPr lang="en-US" altLang="en-US" baseline="0" dirty="0"/>
          </a:p>
          <a:p>
            <a:r>
              <a:rPr lang="en-US" altLang="en-US" baseline="0" dirty="0"/>
              <a:t>Then as the project is worked it is important to verify that it stays real.  Design and construction are complex processes and the funding requirements can change for a project as more is known.  Two story rather than one, wet or clay soil, and other such factors, once known, should result in modifications to the budget to assure that the district is maintaining adequate funds for the project.  </a:t>
            </a:r>
          </a:p>
          <a:p>
            <a:endParaRPr lang="en-US" altLang="en-US" baseline="0" dirty="0"/>
          </a:p>
          <a:p>
            <a:r>
              <a:rPr lang="en-US" altLang="en-US" baseline="0" dirty="0"/>
              <a:t>In addition to major impacts that should result in budget adjustment as soon as they are known, every budget should be reviewed periodically to verify that it reflects reality for that project. We recommend at least twice a year.  Once in preparation for fiscal closing and again after closing to adjust the prior year to actual expenditure numbers.  Then the remaining budget can be spread to the remaining project years.</a:t>
            </a:r>
          </a:p>
          <a:p>
            <a:endParaRPr lang="en-US" altLang="en-US" baseline="0" dirty="0"/>
          </a:p>
          <a:p>
            <a:endParaRPr lang="en-US"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D0FDEB2D-D46F-4EF5-8A80-7FE8A42BAC18}" type="slidenum">
              <a:rPr lang="en-US" altLang="en-US" smtClean="0"/>
              <a:pPr/>
              <a:t>6</a:t>
            </a:fld>
            <a:endParaRPr lang="en-US" altLang="en-US"/>
          </a:p>
        </p:txBody>
      </p:sp>
    </p:spTree>
    <p:extLst>
      <p:ext uri="{BB962C8B-B14F-4D97-AF65-F5344CB8AC3E}">
        <p14:creationId xmlns:p14="http://schemas.microsoft.com/office/powerpoint/2010/main" val="124366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verifying the pace of spending against the budget, you</a:t>
            </a:r>
            <a:r>
              <a:rPr lang="en-US" baseline="0" dirty="0"/>
              <a:t> can see if the pace of spending is going as anticipated.  If not, note whether money is going out faster or slower, it may mean that there are factors on the job that could end up making the job cost more than originally anticipated.  The budget may need to be augmented or the delivery of the job adjusted.  The earlier the district is aware of pacing issues the easier it is to react appropriately.</a:t>
            </a:r>
          </a:p>
          <a:p>
            <a:endParaRPr lang="en-US" baseline="0" dirty="0"/>
          </a:p>
          <a:p>
            <a:r>
              <a:rPr lang="en-US" baseline="0" dirty="0"/>
              <a:t>It is important to establish budgets and then monitor expenditures against them so that the district has this significant warning system.  The district system does this by fund, but with Facilities projects using multiple funding sources, it is important to pull that picture together and track it on a regular basis.</a:t>
            </a:r>
            <a:endParaRPr lang="en-US" dirty="0"/>
          </a:p>
        </p:txBody>
      </p:sp>
      <p:sp>
        <p:nvSpPr>
          <p:cNvPr id="4" name="Slide Number Placeholder 3"/>
          <p:cNvSpPr>
            <a:spLocks noGrp="1"/>
          </p:cNvSpPr>
          <p:nvPr>
            <p:ph type="sldNum" sz="quarter" idx="10"/>
          </p:nvPr>
        </p:nvSpPr>
        <p:spPr/>
        <p:txBody>
          <a:bodyPr/>
          <a:lstStyle/>
          <a:p>
            <a:fld id="{176EC812-48CA-4984-A02D-3225D220C18D}" type="slidenum">
              <a:rPr lang="en-US" smtClean="0"/>
              <a:t>7</a:t>
            </a:fld>
            <a:endParaRPr lang="en-US"/>
          </a:p>
        </p:txBody>
      </p:sp>
    </p:spTree>
    <p:extLst>
      <p:ext uri="{BB962C8B-B14F-4D97-AF65-F5344CB8AC3E}">
        <p14:creationId xmlns:p14="http://schemas.microsoft.com/office/powerpoint/2010/main" val="1362395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a:t>When each project has a budget, then those budgets, added together, create the program budget, conveying the entire program by project, and by year.  The fund demand of those projects can then be monitored against the cash flow for the funds.</a:t>
            </a:r>
          </a:p>
          <a:p>
            <a:endParaRPr lang="en-US" altLang="en-US" sz="1200" dirty="0"/>
          </a:p>
          <a:p>
            <a:r>
              <a:rPr lang="en-US" altLang="en-US" sz="1200" dirty="0"/>
              <a:t>A large program should have a budget for unallocated funds held for inflation over the life of the program.  This budget also manages funds available for contingencies and changes to projects.  Retaining funds to adjust for the unknown allows the district to deliver on promises made without having to raid other project budgets – a very unpopular and undesirable practice!</a:t>
            </a:r>
          </a:p>
          <a:p>
            <a:endParaRPr lang="en-US" altLang="en-US" sz="2400" dirty="0"/>
          </a:p>
          <a:p>
            <a:endParaRPr lang="en-US" altLang="en-US" sz="2400" dirty="0"/>
          </a:p>
          <a:p>
            <a:endParaRPr lang="en-US" altLang="en-US" sz="2400"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96FF92E7-2221-450C-8168-F9A061DD0A50}" type="slidenum">
              <a:rPr lang="en-US" altLang="en-US" smtClean="0"/>
              <a:pPr/>
              <a:t>8</a:t>
            </a:fld>
            <a:endParaRPr lang="en-US" altLang="en-US"/>
          </a:p>
        </p:txBody>
      </p:sp>
    </p:spTree>
    <p:extLst>
      <p:ext uri="{BB962C8B-B14F-4D97-AF65-F5344CB8AC3E}">
        <p14:creationId xmlns:p14="http://schemas.microsoft.com/office/powerpoint/2010/main" val="53692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School</a:t>
            </a:r>
            <a:r>
              <a:rPr lang="en-US" altLang="en-US" baseline="0" dirty="0"/>
              <a:t> district accounting is designed to take good care of the taxpayers money.  The system operates on established budgets. Purchase Orders and Contracts are made within the budget parameters, and payments are then made within the PO/Contract parameters.  This assures that the board approved budgets are honored.</a:t>
            </a:r>
          </a:p>
          <a:p>
            <a:endParaRPr lang="en-US" altLang="en-US" baseline="0" dirty="0"/>
          </a:p>
          <a:p>
            <a:r>
              <a:rPr lang="en-US" altLang="en-US" baseline="0" dirty="0"/>
              <a:t>Within this system there are several control elements.  One is the PO/Contract system.  Every PO is numbered and the Purchasing or Procurement department is charged with maintaining the numerical control.  Voids are monitored and unauthorized expenditures prohibited.  A second control is the warrant or check system.  Every warrant is issued within a controlled payment protocol.  Fiscal is charged with monitoring this control.</a:t>
            </a:r>
          </a:p>
          <a:p>
            <a:endParaRPr lang="en-US" altLang="en-US" baseline="0" dirty="0"/>
          </a:p>
          <a:p>
            <a:r>
              <a:rPr lang="en-US" altLang="en-US" baseline="0" dirty="0"/>
              <a:t>When a district accepts state funding, they accept a third control requirement – project level control.  This requires that a unique identifier is applied within the district coding structure and the expenses are monitored and reported at the project level, inclusive of multiple funding sources.</a:t>
            </a: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23B0B747-25E9-433F-AFDB-A15313892A2D}" type="slidenum">
              <a:rPr lang="en-US" altLang="en-US" smtClean="0"/>
              <a:pPr/>
              <a:t>9</a:t>
            </a:fld>
            <a:endParaRPr lang="en-US" altLang="en-US"/>
          </a:p>
        </p:txBody>
      </p:sp>
    </p:spTree>
    <p:extLst>
      <p:ext uri="{BB962C8B-B14F-4D97-AF65-F5344CB8AC3E}">
        <p14:creationId xmlns:p14="http://schemas.microsoft.com/office/powerpoint/2010/main" val="1846123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pic>
        <p:nvPicPr>
          <p:cNvPr id="7" name="Picture 6" descr="A white background with purple and black text&#10;&#10;Description automatically generated">
            <a:extLst>
              <a:ext uri="{FF2B5EF4-FFF2-40B4-BE49-F238E27FC236}">
                <a16:creationId xmlns:a16="http://schemas.microsoft.com/office/drawing/2014/main" id="{5632AA03-002E-6B96-8BA0-8F826C7360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706337" y="1184392"/>
            <a:ext cx="8998814" cy="1778875"/>
          </a:xfrm>
        </p:spPr>
        <p:txBody>
          <a:bodyPr lIns="0" tIns="0" rIns="0" bIns="0" anchor="t">
            <a:noAutofit/>
          </a:bodyPr>
          <a:lstStyle>
            <a:lvl1pPr algn="l">
              <a:defRPr sz="6000" cap="none" spc="0" baseline="0"/>
            </a:lvl1pPr>
          </a:lstStyle>
          <a:p>
            <a:r>
              <a:rPr lang="en-US" dirty="0"/>
              <a:t>Your Great Presentation Title to Go Here</a:t>
            </a:r>
          </a:p>
        </p:txBody>
      </p:sp>
      <p:sp>
        <p:nvSpPr>
          <p:cNvPr id="18" name="Text Placeholder 17">
            <a:extLst>
              <a:ext uri="{FF2B5EF4-FFF2-40B4-BE49-F238E27FC236}">
                <a16:creationId xmlns:a16="http://schemas.microsoft.com/office/drawing/2014/main" id="{1452A8A1-F0C1-8188-CA65-47E02F90EDBD}"/>
              </a:ext>
            </a:extLst>
          </p:cNvPr>
          <p:cNvSpPr>
            <a:spLocks noGrp="1"/>
          </p:cNvSpPr>
          <p:nvPr>
            <p:ph type="body" sz="quarter" idx="10" hasCustomPrompt="1"/>
          </p:nvPr>
        </p:nvSpPr>
        <p:spPr>
          <a:xfrm>
            <a:off x="706337" y="4030931"/>
            <a:ext cx="8997950" cy="749300"/>
          </a:xfrm>
        </p:spPr>
        <p:txBody>
          <a:bodyPr/>
          <a:lstStyle>
            <a:lvl1pPr>
              <a:defRPr sz="3200"/>
            </a:lvl1pPr>
          </a:lstStyle>
          <a:p>
            <a:pPr lvl="0"/>
            <a:r>
              <a:rPr lang="en-US" dirty="0" err="1"/>
              <a:t>Fname</a:t>
            </a:r>
            <a:r>
              <a:rPr lang="en-US" dirty="0"/>
              <a:t> </a:t>
            </a:r>
            <a:r>
              <a:rPr lang="en-US" dirty="0" err="1"/>
              <a:t>Lname</a:t>
            </a:r>
            <a:r>
              <a:rPr lang="en-US" dirty="0"/>
              <a:t> | Title, Company</a:t>
            </a:r>
          </a:p>
        </p:txBody>
      </p:sp>
      <p:sp>
        <p:nvSpPr>
          <p:cNvPr id="22" name="Text Placeholder 17">
            <a:extLst>
              <a:ext uri="{FF2B5EF4-FFF2-40B4-BE49-F238E27FC236}">
                <a16:creationId xmlns:a16="http://schemas.microsoft.com/office/drawing/2014/main" id="{5E170191-ACDD-46BE-1781-C6BDC655BCE3}"/>
              </a:ext>
            </a:extLst>
          </p:cNvPr>
          <p:cNvSpPr>
            <a:spLocks noGrp="1"/>
          </p:cNvSpPr>
          <p:nvPr>
            <p:ph type="body" sz="quarter" idx="11" hasCustomPrompt="1"/>
          </p:nvPr>
        </p:nvSpPr>
        <p:spPr>
          <a:xfrm>
            <a:off x="706337" y="3122449"/>
            <a:ext cx="8997950" cy="749300"/>
          </a:xfrm>
        </p:spPr>
        <p:txBody>
          <a:bodyPr/>
          <a:lstStyle>
            <a:lvl1pPr>
              <a:defRPr sz="3200" b="1"/>
            </a:lvl1pPr>
          </a:lstStyle>
          <a:p>
            <a:pPr lvl="0"/>
            <a:r>
              <a:rPr lang="en-US" dirty="0"/>
              <a:t>Your Great Subtitle to Go Here</a:t>
            </a:r>
          </a:p>
        </p:txBody>
      </p:sp>
      <p:sp>
        <p:nvSpPr>
          <p:cNvPr id="3" name="Rectangle 2">
            <a:extLst>
              <a:ext uri="{FF2B5EF4-FFF2-40B4-BE49-F238E27FC236}">
                <a16:creationId xmlns:a16="http://schemas.microsoft.com/office/drawing/2014/main" id="{10197F4B-B456-721C-4390-6B389801853A}"/>
              </a:ext>
            </a:extLst>
          </p:cNvPr>
          <p:cNvSpPr/>
          <p:nvPr userDrawn="1"/>
        </p:nvSpPr>
        <p:spPr>
          <a:xfrm>
            <a:off x="4528868" y="5529532"/>
            <a:ext cx="6245524" cy="610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87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2">
    <p:spTree>
      <p:nvGrpSpPr>
        <p:cNvPr id="1" name=""/>
        <p:cNvGrpSpPr/>
        <p:nvPr/>
      </p:nvGrpSpPr>
      <p:grpSpPr>
        <a:xfrm>
          <a:off x="0" y="0"/>
          <a:ext cx="0" cy="0"/>
          <a:chOff x="0" y="0"/>
          <a:chExt cx="0" cy="0"/>
        </a:xfrm>
      </p:grpSpPr>
      <p:pic>
        <p:nvPicPr>
          <p:cNvPr id="3" name="Picture 2" descr="A white background with purple and black text&#10;&#10;Description automatically generated">
            <a:extLst>
              <a:ext uri="{FF2B5EF4-FFF2-40B4-BE49-F238E27FC236}">
                <a16:creationId xmlns:a16="http://schemas.microsoft.com/office/drawing/2014/main" id="{D8312725-1FA8-717D-1E15-46F9D3A78C50}"/>
              </a:ext>
            </a:extLst>
          </p:cNvPr>
          <p:cNvPicPr>
            <a:picLocks noChangeAspect="1"/>
          </p:cNvPicPr>
          <p:nvPr userDrawn="1"/>
        </p:nvPicPr>
        <p:blipFill rotWithShape="1">
          <a:blip r:embed="rId2"/>
          <a:srcRect t="93711"/>
          <a:stretch/>
        </p:blipFill>
        <p:spPr>
          <a:xfrm>
            <a:off x="0" y="0"/>
            <a:ext cx="12192000" cy="431321"/>
          </a:xfrm>
          <a:prstGeom prst="rect">
            <a:avLst/>
          </a:prstGeom>
        </p:spPr>
      </p:pic>
    </p:spTree>
    <p:extLst>
      <p:ext uri="{BB962C8B-B14F-4D97-AF65-F5344CB8AC3E}">
        <p14:creationId xmlns:p14="http://schemas.microsoft.com/office/powerpoint/2010/main" val="366751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3" name="Picture 2" descr="A white background with purple and black text&#10;&#10;Description automatically generated">
            <a:extLst>
              <a:ext uri="{FF2B5EF4-FFF2-40B4-BE49-F238E27FC236}">
                <a16:creationId xmlns:a16="http://schemas.microsoft.com/office/drawing/2014/main" id="{B49E9916-D30A-EB2E-8391-92C3D2A83A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17">
            <a:extLst>
              <a:ext uri="{FF2B5EF4-FFF2-40B4-BE49-F238E27FC236}">
                <a16:creationId xmlns:a16="http://schemas.microsoft.com/office/drawing/2014/main" id="{2562B13A-7266-D7CF-6416-CF97A2A01E81}"/>
              </a:ext>
            </a:extLst>
          </p:cNvPr>
          <p:cNvSpPr>
            <a:spLocks noGrp="1"/>
          </p:cNvSpPr>
          <p:nvPr>
            <p:ph type="body" sz="quarter" idx="10" hasCustomPrompt="1"/>
          </p:nvPr>
        </p:nvSpPr>
        <p:spPr>
          <a:xfrm>
            <a:off x="749467" y="3118146"/>
            <a:ext cx="8997950" cy="693570"/>
          </a:xfrm>
        </p:spPr>
        <p:txBody>
          <a:bodyPr/>
          <a:lstStyle>
            <a:lvl1pPr>
              <a:defRPr sz="3200"/>
            </a:lvl1pPr>
          </a:lstStyle>
          <a:p>
            <a:pPr lvl="0"/>
            <a:r>
              <a:rPr lang="en-US" dirty="0" err="1"/>
              <a:t>Fname</a:t>
            </a:r>
            <a:r>
              <a:rPr lang="en-US" dirty="0"/>
              <a:t> </a:t>
            </a:r>
            <a:r>
              <a:rPr lang="en-US" dirty="0" err="1"/>
              <a:t>Lname</a:t>
            </a:r>
            <a:r>
              <a:rPr lang="en-US" dirty="0"/>
              <a:t> | Title, Company</a:t>
            </a:r>
          </a:p>
        </p:txBody>
      </p:sp>
      <p:sp>
        <p:nvSpPr>
          <p:cNvPr id="8" name="Title 1">
            <a:extLst>
              <a:ext uri="{FF2B5EF4-FFF2-40B4-BE49-F238E27FC236}">
                <a16:creationId xmlns:a16="http://schemas.microsoft.com/office/drawing/2014/main" id="{E2D727B0-8AEA-8D6F-95A5-42D4797C56F5}"/>
              </a:ext>
            </a:extLst>
          </p:cNvPr>
          <p:cNvSpPr>
            <a:spLocks noGrp="1"/>
          </p:cNvSpPr>
          <p:nvPr>
            <p:ph type="ctrTitle" hasCustomPrompt="1"/>
          </p:nvPr>
        </p:nvSpPr>
        <p:spPr>
          <a:xfrm>
            <a:off x="748603" y="2027479"/>
            <a:ext cx="8998814" cy="832449"/>
          </a:xfrm>
        </p:spPr>
        <p:txBody>
          <a:bodyPr lIns="0" tIns="0" rIns="0" bIns="0" anchor="t">
            <a:noAutofit/>
          </a:bodyPr>
          <a:lstStyle>
            <a:lvl1pPr algn="l">
              <a:defRPr sz="6000" cap="none" spc="0" baseline="0"/>
            </a:lvl1pPr>
          </a:lstStyle>
          <a:p>
            <a:r>
              <a:rPr lang="en-US" dirty="0"/>
              <a:t>INSERT TEXT HERE</a:t>
            </a:r>
          </a:p>
        </p:txBody>
      </p:sp>
      <p:sp>
        <p:nvSpPr>
          <p:cNvPr id="2" name="Text Placeholder 17">
            <a:extLst>
              <a:ext uri="{FF2B5EF4-FFF2-40B4-BE49-F238E27FC236}">
                <a16:creationId xmlns:a16="http://schemas.microsoft.com/office/drawing/2014/main" id="{90C207F2-C748-441C-CC64-8ED7E32C8C87}"/>
              </a:ext>
            </a:extLst>
          </p:cNvPr>
          <p:cNvSpPr>
            <a:spLocks noGrp="1"/>
          </p:cNvSpPr>
          <p:nvPr>
            <p:ph type="body" sz="quarter" idx="11" hasCustomPrompt="1"/>
          </p:nvPr>
        </p:nvSpPr>
        <p:spPr>
          <a:xfrm>
            <a:off x="749467" y="4107885"/>
            <a:ext cx="8997950" cy="693571"/>
          </a:xfrm>
        </p:spPr>
        <p:txBody>
          <a:bodyPr/>
          <a:lstStyle>
            <a:lvl1pPr>
              <a:defRPr sz="3200"/>
            </a:lvl1pPr>
          </a:lstStyle>
          <a:p>
            <a:pPr lvl="0"/>
            <a:r>
              <a:rPr lang="en-US" dirty="0"/>
              <a:t>your@email.com | ###-###-####</a:t>
            </a:r>
          </a:p>
        </p:txBody>
      </p:sp>
      <p:sp>
        <p:nvSpPr>
          <p:cNvPr id="4" name="Rectangle 3">
            <a:extLst>
              <a:ext uri="{FF2B5EF4-FFF2-40B4-BE49-F238E27FC236}">
                <a16:creationId xmlns:a16="http://schemas.microsoft.com/office/drawing/2014/main" id="{6AF8FC12-3237-008C-CCC0-BE9916914D8E}"/>
              </a:ext>
            </a:extLst>
          </p:cNvPr>
          <p:cNvSpPr/>
          <p:nvPr userDrawn="1"/>
        </p:nvSpPr>
        <p:spPr>
          <a:xfrm>
            <a:off x="4520242" y="5495026"/>
            <a:ext cx="6254150" cy="612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2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leatherbooktypeembellishgld.pdf" descr="leatherbooktypeembellishgld.pdf"/>
          <p:cNvPicPr>
            <a:picLocks noChangeAspect="1"/>
          </p:cNvPicPr>
          <p:nvPr/>
        </p:nvPicPr>
        <p:blipFill>
          <a:blip r:embed="rId3"/>
          <a:stretch>
            <a:fillRect/>
          </a:stretch>
        </p:blipFill>
        <p:spPr>
          <a:xfrm>
            <a:off x="5393531" y="3357562"/>
            <a:ext cx="1834331" cy="214313"/>
          </a:xfrm>
          <a:prstGeom prst="rect">
            <a:avLst/>
          </a:prstGeom>
          <a:ln w="12700">
            <a:miter lim="400000"/>
          </a:ln>
        </p:spPr>
      </p:pic>
      <p:sp>
        <p:nvSpPr>
          <p:cNvPr id="12" name="Title Text"/>
          <p:cNvSpPr txBox="1">
            <a:spLocks noGrp="1"/>
          </p:cNvSpPr>
          <p:nvPr>
            <p:ph type="title"/>
          </p:nvPr>
        </p:nvSpPr>
        <p:spPr>
          <a:xfrm>
            <a:off x="773906" y="1321594"/>
            <a:ext cx="11096625" cy="1830586"/>
          </a:xfrm>
          <a:prstGeom prst="rect">
            <a:avLst/>
          </a:prstGeom>
          <a:effectLst>
            <a:outerShdw blurRad="25400" dist="38100" dir="2700000" rotWithShape="0">
              <a:srgbClr val="6D625D">
                <a:alpha val="90000"/>
              </a:srgbClr>
            </a:outerShdw>
          </a:effectLst>
        </p:spPr>
        <p:txBody>
          <a:bodyPr anchor="b"/>
          <a:lstStyle>
            <a:lvl1pPr>
              <a:defRPr sz="7500">
                <a:solidFill>
                  <a:srgbClr val="BEA56D"/>
                </a:solidFill>
                <a:effectLst>
                  <a:outerShdw blurRad="38100" dist="25400" dir="15900000" rotWithShape="0">
                    <a:srgbClr val="000000">
                      <a:alpha val="90000"/>
                    </a:srgbClr>
                  </a:outerShdw>
                </a:effectLst>
              </a:defRPr>
            </a:lvl1pPr>
          </a:lstStyle>
          <a:p>
            <a:r>
              <a:rPr lang="en-US"/>
              <a:t>Click to edit Master title style</a:t>
            </a:r>
            <a:endParaRPr/>
          </a:p>
        </p:txBody>
      </p:sp>
      <p:sp>
        <p:nvSpPr>
          <p:cNvPr id="13" name="Body Level One…"/>
          <p:cNvSpPr txBox="1">
            <a:spLocks noGrp="1"/>
          </p:cNvSpPr>
          <p:nvPr>
            <p:ph type="body" sz="quarter" idx="1"/>
          </p:nvPr>
        </p:nvSpPr>
        <p:spPr>
          <a:xfrm>
            <a:off x="773906" y="3759399"/>
            <a:ext cx="11096625" cy="1303734"/>
          </a:xfrm>
          <a:prstGeom prst="rect">
            <a:avLst/>
          </a:prstGeom>
          <a:effectLst>
            <a:outerShdw blurRad="25400" dist="38100" dir="2700000" rotWithShape="0">
              <a:srgbClr val="6D625D">
                <a:alpha val="90000"/>
              </a:srgbClr>
            </a:outerShdw>
          </a:effectLst>
        </p:spPr>
        <p:txBody>
          <a:bodyPr anchor="t"/>
          <a:lstStyle>
            <a:lvl1pPr marL="0" indent="0" algn="ctr">
              <a:spcBef>
                <a:spcPts val="0"/>
              </a:spcBef>
              <a:buSzTx/>
              <a:buNone/>
              <a:defRPr sz="4875" i="1">
                <a:solidFill>
                  <a:srgbClr val="BEA56D"/>
                </a:solidFill>
                <a:effectLst>
                  <a:outerShdw blurRad="25400" dist="38100" dir="15900000" rotWithShape="0">
                    <a:srgbClr val="000000">
                      <a:alpha val="90000"/>
                    </a:srgbClr>
                  </a:outerShdw>
                </a:effectLst>
              </a:defRPr>
            </a:lvl1pPr>
            <a:lvl2pPr marL="0" indent="0" algn="ctr">
              <a:spcBef>
                <a:spcPts val="0"/>
              </a:spcBef>
              <a:buSzTx/>
              <a:buNone/>
              <a:defRPr sz="4875" i="1">
                <a:solidFill>
                  <a:srgbClr val="BEA56D"/>
                </a:solidFill>
                <a:effectLst>
                  <a:outerShdw blurRad="25400" dist="38100" dir="15900000" rotWithShape="0">
                    <a:srgbClr val="000000">
                      <a:alpha val="90000"/>
                    </a:srgbClr>
                  </a:outerShdw>
                </a:effectLst>
              </a:defRPr>
            </a:lvl2pPr>
            <a:lvl3pPr marL="0" indent="0" algn="ctr">
              <a:spcBef>
                <a:spcPts val="0"/>
              </a:spcBef>
              <a:buSzTx/>
              <a:buNone/>
              <a:defRPr sz="4875" i="1">
                <a:solidFill>
                  <a:srgbClr val="BEA56D"/>
                </a:solidFill>
                <a:effectLst>
                  <a:outerShdw blurRad="25400" dist="38100" dir="15900000" rotWithShape="0">
                    <a:srgbClr val="000000">
                      <a:alpha val="90000"/>
                    </a:srgbClr>
                  </a:outerShdw>
                </a:effectLst>
              </a:defRPr>
            </a:lvl3pPr>
            <a:lvl4pPr marL="0" indent="0" algn="ctr">
              <a:spcBef>
                <a:spcPts val="0"/>
              </a:spcBef>
              <a:buSzTx/>
              <a:buNone/>
              <a:defRPr sz="4875" i="1">
                <a:solidFill>
                  <a:srgbClr val="BEA56D"/>
                </a:solidFill>
                <a:effectLst>
                  <a:outerShdw blurRad="25400" dist="38100" dir="15900000" rotWithShape="0">
                    <a:srgbClr val="000000">
                      <a:alpha val="90000"/>
                    </a:srgbClr>
                  </a:outerShdw>
                </a:effectLst>
              </a:defRPr>
            </a:lvl4pPr>
            <a:lvl5pPr marL="0" indent="0" algn="ctr">
              <a:spcBef>
                <a:spcPts val="0"/>
              </a:spcBef>
              <a:buSzTx/>
              <a:buNone/>
              <a:defRPr sz="4875" i="1">
                <a:solidFill>
                  <a:srgbClr val="BEA56D"/>
                </a:solidFill>
                <a:effectLst>
                  <a:outerShdw blurRad="25400" dist="38100" dir="15900000" rotWithShape="0">
                    <a:srgbClr val="000000">
                      <a:alpha val="90000"/>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Slide Number"/>
          <p:cNvSpPr txBox="1">
            <a:spLocks noGrp="1"/>
          </p:cNvSpPr>
          <p:nvPr>
            <p:ph type="sldNum" sz="quarter" idx="2"/>
          </p:nvPr>
        </p:nvSpPr>
        <p:spPr>
          <a:xfrm>
            <a:off x="6280177" y="6308113"/>
            <a:ext cx="72178" cy="331822"/>
          </a:xfrm>
          <a:prstGeom prst="rect">
            <a:avLst/>
          </a:prstGeom>
        </p:spPr>
        <p:txBody>
          <a:bodyPr anchor="ctr"/>
          <a:lstStyle/>
          <a:p>
            <a:fld id="{40AA7636-7271-4775-8B8B-6D04C48D09D7}" type="slidenum">
              <a:rPr lang="en-US" smtClean="0"/>
              <a:t>‹#›</a:t>
            </a:fld>
            <a:endParaRPr lang="en-US"/>
          </a:p>
        </p:txBody>
      </p:sp>
    </p:spTree>
    <p:extLst>
      <p:ext uri="{BB962C8B-B14F-4D97-AF65-F5344CB8AC3E}">
        <p14:creationId xmlns:p14="http://schemas.microsoft.com/office/powerpoint/2010/main" val="208127990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95" name="–Johnny Appleseed"/>
          <p:cNvSpPr txBox="1">
            <a:spLocks noGrp="1"/>
          </p:cNvSpPr>
          <p:nvPr>
            <p:ph type="body" sz="quarter" idx="13"/>
          </p:nvPr>
        </p:nvSpPr>
        <p:spPr>
          <a:xfrm>
            <a:off x="1190625" y="4379170"/>
            <a:ext cx="9810750" cy="564257"/>
          </a:xfrm>
          <a:prstGeom prst="rect">
            <a:avLst/>
          </a:prstGeom>
        </p:spPr>
        <p:txBody>
          <a:bodyPr>
            <a:spAutoFit/>
          </a:bodyPr>
          <a:lstStyle>
            <a:lvl1pPr marL="0" indent="0" algn="ctr">
              <a:spcBef>
                <a:spcPts val="0"/>
              </a:spcBef>
              <a:buSzTx/>
              <a:buNone/>
              <a:defRPr sz="3000" i="1">
                <a:solidFill>
                  <a:srgbClr val="2B1E1C"/>
                </a:solidFill>
              </a:defRPr>
            </a:lvl1pPr>
          </a:lstStyle>
          <a:p>
            <a:pPr lvl="0"/>
            <a:r>
              <a:rPr lang="en-US"/>
              <a:t>Click to edit Master text styles</a:t>
            </a:r>
          </a:p>
        </p:txBody>
      </p:sp>
      <p:sp>
        <p:nvSpPr>
          <p:cNvPr id="96" name="“Type a quote here.”"/>
          <p:cNvSpPr txBox="1">
            <a:spLocks noGrp="1"/>
          </p:cNvSpPr>
          <p:nvPr>
            <p:ph type="body" sz="quarter" idx="14"/>
          </p:nvPr>
        </p:nvSpPr>
        <p:spPr>
          <a:xfrm>
            <a:off x="1190625" y="2915035"/>
            <a:ext cx="9810750" cy="679673"/>
          </a:xfrm>
          <a:prstGeom prst="rect">
            <a:avLst/>
          </a:prstGeom>
        </p:spPr>
        <p:txBody>
          <a:bodyPr>
            <a:spAutoFit/>
          </a:bodyPr>
          <a:lstStyle>
            <a:lvl1pPr marL="0" indent="0" algn="ctr">
              <a:spcBef>
                <a:spcPts val="2250"/>
              </a:spcBef>
              <a:buSzTx/>
              <a:buNone/>
              <a:defRPr sz="3750" i="1">
                <a:solidFill>
                  <a:srgbClr val="2B1E1C"/>
                </a:solidFill>
              </a:defRPr>
            </a:lvl1pPr>
          </a:lstStyle>
          <a:p>
            <a:pPr lvl="0"/>
            <a:r>
              <a:rPr lang="en-US"/>
              <a:t>Click to edit Master text styles</a:t>
            </a:r>
          </a:p>
        </p:txBody>
      </p:sp>
      <p:pic>
        <p:nvPicPr>
          <p:cNvPr id="4" name="Picture 3"/>
          <p:cNvPicPr>
            <a:picLocks noChangeAspect="1"/>
          </p:cNvPicPr>
          <p:nvPr userDrawn="1"/>
        </p:nvPicPr>
        <p:blipFill>
          <a:blip r:embed="rId3"/>
          <a:stretch>
            <a:fillRect/>
          </a:stretch>
        </p:blipFill>
        <p:spPr>
          <a:xfrm>
            <a:off x="9961747" y="4629780"/>
            <a:ext cx="1839459" cy="1875234"/>
          </a:xfrm>
          <a:prstGeom prst="rect">
            <a:avLst/>
          </a:prstGeom>
        </p:spPr>
      </p:pic>
    </p:spTree>
    <p:extLst>
      <p:ext uri="{BB962C8B-B14F-4D97-AF65-F5344CB8AC3E}">
        <p14:creationId xmlns:p14="http://schemas.microsoft.com/office/powerpoint/2010/main" val="2550089600"/>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54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7"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5" name="Picture 4"/>
          <p:cNvPicPr>
            <a:picLocks noChangeAspect="1"/>
          </p:cNvPicPr>
          <p:nvPr/>
        </p:nvPicPr>
        <p:blipFill>
          <a:blip r:embed="rId3"/>
          <a:stretch>
            <a:fillRect/>
          </a:stretch>
        </p:blipFill>
        <p:spPr>
          <a:xfrm>
            <a:off x="9961747" y="4629780"/>
            <a:ext cx="1839459" cy="1875234"/>
          </a:xfrm>
          <a:prstGeom prst="rect">
            <a:avLst/>
          </a:prstGeom>
        </p:spPr>
      </p:pic>
    </p:spTree>
    <p:extLst>
      <p:ext uri="{BB962C8B-B14F-4D97-AF65-F5344CB8AC3E}">
        <p14:creationId xmlns:p14="http://schemas.microsoft.com/office/powerpoint/2010/main" val="200726805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hoto - Vertical">
    <p:spTree>
      <p:nvGrpSpPr>
        <p:cNvPr id="1" name=""/>
        <p:cNvGrpSpPr/>
        <p:nvPr/>
      </p:nvGrpSpPr>
      <p:grpSpPr>
        <a:xfrm>
          <a:off x="0" y="0"/>
          <a:ext cx="0" cy="0"/>
          <a:chOff x="0" y="0"/>
          <a:chExt cx="0" cy="0"/>
        </a:xfrm>
      </p:grpSpPr>
      <p:pic>
        <p:nvPicPr>
          <p:cNvPr id="39" name="leatherbooktypeembellishgry.pdf" descr="leatherbooktypeembellishgry.pdf"/>
          <p:cNvPicPr>
            <a:picLocks noChangeAspect="1"/>
          </p:cNvPicPr>
          <p:nvPr/>
        </p:nvPicPr>
        <p:blipFill>
          <a:blip r:embed="rId2"/>
          <a:stretch>
            <a:fillRect/>
          </a:stretch>
        </p:blipFill>
        <p:spPr>
          <a:xfrm>
            <a:off x="1839597" y="2659943"/>
            <a:ext cx="1834332" cy="214313"/>
          </a:xfrm>
          <a:prstGeom prst="rect">
            <a:avLst/>
          </a:prstGeom>
          <a:ln w="12700">
            <a:miter lim="400000"/>
          </a:ln>
        </p:spPr>
      </p:pic>
      <p:sp>
        <p:nvSpPr>
          <p:cNvPr id="41" name="Title Text"/>
          <p:cNvSpPr txBox="1">
            <a:spLocks noGrp="1"/>
          </p:cNvSpPr>
          <p:nvPr>
            <p:ph type="title"/>
          </p:nvPr>
        </p:nvSpPr>
        <p:spPr>
          <a:xfrm>
            <a:off x="404812" y="1125141"/>
            <a:ext cx="4703902" cy="1240372"/>
          </a:xfrm>
          <a:prstGeom prst="rect">
            <a:avLst/>
          </a:prstGeom>
        </p:spPr>
        <p:txBody>
          <a:bodyPr anchor="b"/>
          <a:lstStyle/>
          <a:p>
            <a:r>
              <a:rPr lang="en-US"/>
              <a:t>Click to edit Master title style</a:t>
            </a:r>
            <a:endParaRPr/>
          </a:p>
        </p:txBody>
      </p:sp>
      <p:sp>
        <p:nvSpPr>
          <p:cNvPr id="42" name="Body Level One…"/>
          <p:cNvSpPr txBox="1">
            <a:spLocks noGrp="1"/>
          </p:cNvSpPr>
          <p:nvPr>
            <p:ph type="body" sz="quarter" idx="1"/>
          </p:nvPr>
        </p:nvSpPr>
        <p:spPr>
          <a:xfrm>
            <a:off x="404814" y="3168686"/>
            <a:ext cx="4703900" cy="2733837"/>
          </a:xfrm>
          <a:prstGeom prst="rect">
            <a:avLst/>
          </a:prstGeom>
        </p:spPr>
        <p:txBody>
          <a:bodyPr anchor="t"/>
          <a:lstStyle>
            <a:lvl1pPr marL="0" indent="0" algn="ctr">
              <a:spcBef>
                <a:spcPts val="0"/>
              </a:spcBef>
              <a:buSzTx/>
              <a:buNone/>
              <a:defRPr sz="3375" i="1"/>
            </a:lvl1pPr>
            <a:lvl2pPr marL="0" indent="0" algn="ctr">
              <a:spcBef>
                <a:spcPts val="0"/>
              </a:spcBef>
              <a:buSzTx/>
              <a:buNone/>
              <a:defRPr sz="3375" i="1"/>
            </a:lvl2pPr>
            <a:lvl3pPr marL="0" indent="0" algn="ctr">
              <a:spcBef>
                <a:spcPts val="0"/>
              </a:spcBef>
              <a:buSzTx/>
              <a:buNone/>
              <a:defRPr sz="3375" i="1"/>
            </a:lvl3pPr>
            <a:lvl4pPr marL="0" indent="0" algn="ctr">
              <a:spcBef>
                <a:spcPts val="0"/>
              </a:spcBef>
              <a:buSzTx/>
              <a:buNone/>
              <a:defRPr sz="3375" i="1"/>
            </a:lvl4pPr>
            <a:lvl5pPr marL="0" indent="0" algn="ctr">
              <a:spcBef>
                <a:spcPts val="0"/>
              </a:spcBef>
              <a:buSzTx/>
              <a:buNone/>
              <a:defRPr sz="3375"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7" name="Picture 6"/>
          <p:cNvPicPr>
            <a:picLocks noChangeAspect="1"/>
          </p:cNvPicPr>
          <p:nvPr/>
        </p:nvPicPr>
        <p:blipFill>
          <a:blip r:embed="rId3"/>
          <a:stretch>
            <a:fillRect/>
          </a:stretch>
        </p:blipFill>
        <p:spPr>
          <a:xfrm>
            <a:off x="9961747" y="4629780"/>
            <a:ext cx="1839459" cy="1875234"/>
          </a:xfrm>
          <a:prstGeom prst="rect">
            <a:avLst/>
          </a:prstGeom>
        </p:spPr>
      </p:pic>
    </p:spTree>
    <p:extLst>
      <p:ext uri="{BB962C8B-B14F-4D97-AF65-F5344CB8AC3E}">
        <p14:creationId xmlns:p14="http://schemas.microsoft.com/office/powerpoint/2010/main" val="102957827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Title Text"/>
          <p:cNvSpPr txBox="1">
            <a:spLocks noGrp="1"/>
          </p:cNvSpPr>
          <p:nvPr>
            <p:ph type="title"/>
          </p:nvPr>
        </p:nvSpPr>
        <p:spPr>
          <a:xfrm>
            <a:off x="612648" y="530352"/>
            <a:ext cx="10763250" cy="1071563"/>
          </a:xfrm>
          <a:prstGeom prst="rect">
            <a:avLst/>
          </a:prstGeom>
        </p:spPr>
        <p:txBody>
          <a:bodyPr/>
          <a:lstStyle/>
          <a:p>
            <a:r>
              <a:rPr lang="en-US"/>
              <a:t>Click to edit Master title style</a:t>
            </a:r>
            <a:endParaRPr/>
          </a:p>
        </p:txBody>
      </p:sp>
      <p:sp>
        <p:nvSpPr>
          <p:cNvPr id="59" name="Body Level One…"/>
          <p:cNvSpPr txBox="1">
            <a:spLocks noGrp="1"/>
          </p:cNvSpPr>
          <p:nvPr>
            <p:ph type="body" idx="1"/>
          </p:nvPr>
        </p:nvSpPr>
        <p:spPr>
          <a:xfrm>
            <a:off x="612648" y="1966551"/>
            <a:ext cx="10763250" cy="401835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6" name="Picture 5"/>
          <p:cNvPicPr>
            <a:picLocks noChangeAspect="1"/>
          </p:cNvPicPr>
          <p:nvPr/>
        </p:nvPicPr>
        <p:blipFill>
          <a:blip r:embed="rId3"/>
          <a:stretch>
            <a:fillRect/>
          </a:stretch>
        </p:blipFill>
        <p:spPr>
          <a:xfrm>
            <a:off x="9961747" y="4629780"/>
            <a:ext cx="1839459" cy="1875234"/>
          </a:xfrm>
          <a:prstGeom prst="rect">
            <a:avLst/>
          </a:prstGeom>
        </p:spPr>
      </p:pic>
    </p:spTree>
    <p:extLst>
      <p:ext uri="{BB962C8B-B14F-4D97-AF65-F5344CB8AC3E}">
        <p14:creationId xmlns:p14="http://schemas.microsoft.com/office/powerpoint/2010/main" val="19507450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descr="A white background with purple and black text&#10;&#10;Description automatically generated">
            <a:extLst>
              <a:ext uri="{FF2B5EF4-FFF2-40B4-BE49-F238E27FC236}">
                <a16:creationId xmlns:a16="http://schemas.microsoft.com/office/drawing/2014/main" id="{D8312725-1FA8-717D-1E15-46F9D3A78C50}"/>
              </a:ext>
            </a:extLst>
          </p:cNvPr>
          <p:cNvPicPr>
            <a:picLocks noChangeAspect="1"/>
          </p:cNvPicPr>
          <p:nvPr userDrawn="1"/>
        </p:nvPicPr>
        <p:blipFill rotWithShape="1">
          <a:blip r:embed="rId2"/>
          <a:srcRect t="93711"/>
          <a:stretch/>
        </p:blipFill>
        <p:spPr>
          <a:xfrm>
            <a:off x="0" y="0"/>
            <a:ext cx="12192000" cy="431321"/>
          </a:xfrm>
          <a:prstGeom prst="rect">
            <a:avLst/>
          </a:prstGeom>
        </p:spPr>
      </p:pic>
      <p:pic>
        <p:nvPicPr>
          <p:cNvPr id="7" name="Picture 6" descr="A white background with purple and black text&#10;&#10;Description automatically generated">
            <a:extLst>
              <a:ext uri="{FF2B5EF4-FFF2-40B4-BE49-F238E27FC236}">
                <a16:creationId xmlns:a16="http://schemas.microsoft.com/office/drawing/2014/main" id="{51202DD9-14EA-A5EA-F4D5-A447BC0BDAC8}"/>
              </a:ext>
            </a:extLst>
          </p:cNvPr>
          <p:cNvPicPr>
            <a:picLocks noChangeAspect="1"/>
          </p:cNvPicPr>
          <p:nvPr userDrawn="1"/>
        </p:nvPicPr>
        <p:blipFill rotWithShape="1">
          <a:blip r:embed="rId2"/>
          <a:srcRect l="4520" t="79389" r="64552" b="9686"/>
          <a:stretch/>
        </p:blipFill>
        <p:spPr>
          <a:xfrm>
            <a:off x="7850851" y="5995359"/>
            <a:ext cx="4341149" cy="862642"/>
          </a:xfrm>
          <a:prstGeom prst="rect">
            <a:avLst/>
          </a:prstGeom>
        </p:spPr>
      </p:pic>
      <p:sp>
        <p:nvSpPr>
          <p:cNvPr id="9" name="Text Placeholder 8">
            <a:extLst>
              <a:ext uri="{FF2B5EF4-FFF2-40B4-BE49-F238E27FC236}">
                <a16:creationId xmlns:a16="http://schemas.microsoft.com/office/drawing/2014/main" id="{69A1AC2A-FE00-0C1C-D09A-9C148024675A}"/>
              </a:ext>
            </a:extLst>
          </p:cNvPr>
          <p:cNvSpPr>
            <a:spLocks noGrp="1"/>
          </p:cNvSpPr>
          <p:nvPr>
            <p:ph type="body" sz="quarter" idx="12" hasCustomPrompt="1"/>
          </p:nvPr>
        </p:nvSpPr>
        <p:spPr>
          <a:xfrm>
            <a:off x="750050" y="1741291"/>
            <a:ext cx="9308350" cy="1734598"/>
          </a:xfrm>
        </p:spPr>
        <p:txBody>
          <a:bodyPr/>
          <a:lstStyle>
            <a:lvl1pPr>
              <a:lnSpc>
                <a:spcPct val="100000"/>
              </a:lnSpc>
              <a:defRPr sz="6000" b="1"/>
            </a:lvl1pPr>
          </a:lstStyle>
          <a:p>
            <a:pPr lvl="0"/>
            <a:r>
              <a:rPr lang="en-US" dirty="0"/>
              <a:t>Your Great Presentation Title to Go Here</a:t>
            </a:r>
          </a:p>
        </p:txBody>
      </p:sp>
      <p:sp>
        <p:nvSpPr>
          <p:cNvPr id="11" name="Text Placeholder 10">
            <a:extLst>
              <a:ext uri="{FF2B5EF4-FFF2-40B4-BE49-F238E27FC236}">
                <a16:creationId xmlns:a16="http://schemas.microsoft.com/office/drawing/2014/main" id="{B0571046-80EB-F1A4-57FC-2EB8D6472517}"/>
              </a:ext>
            </a:extLst>
          </p:cNvPr>
          <p:cNvSpPr>
            <a:spLocks noGrp="1"/>
          </p:cNvSpPr>
          <p:nvPr>
            <p:ph type="body" sz="quarter" idx="13" hasCustomPrompt="1"/>
          </p:nvPr>
        </p:nvSpPr>
        <p:spPr>
          <a:xfrm>
            <a:off x="750050" y="3612116"/>
            <a:ext cx="8661400" cy="634431"/>
          </a:xfrm>
        </p:spPr>
        <p:txBody>
          <a:bodyPr/>
          <a:lstStyle>
            <a:lvl1pPr>
              <a:defRPr b="1"/>
            </a:lvl1pPr>
          </a:lstStyle>
          <a:p>
            <a:pPr lvl="0"/>
            <a:r>
              <a:rPr lang="en-US" dirty="0"/>
              <a:t>Your Great Subtitle to Go Here</a:t>
            </a:r>
          </a:p>
        </p:txBody>
      </p:sp>
      <p:sp>
        <p:nvSpPr>
          <p:cNvPr id="13" name="Text Placeholder 12">
            <a:extLst>
              <a:ext uri="{FF2B5EF4-FFF2-40B4-BE49-F238E27FC236}">
                <a16:creationId xmlns:a16="http://schemas.microsoft.com/office/drawing/2014/main" id="{7385119D-569B-3254-EB49-E7657F3C99DC}"/>
              </a:ext>
            </a:extLst>
          </p:cNvPr>
          <p:cNvSpPr>
            <a:spLocks noGrp="1"/>
          </p:cNvSpPr>
          <p:nvPr>
            <p:ph type="body" sz="quarter" idx="14" hasCustomPrompt="1"/>
          </p:nvPr>
        </p:nvSpPr>
        <p:spPr>
          <a:xfrm>
            <a:off x="750050" y="4382774"/>
            <a:ext cx="8661400" cy="749300"/>
          </a:xfrm>
        </p:spPr>
        <p:txBody>
          <a:bodyPr/>
          <a:lstStyle>
            <a:lvl1pPr>
              <a:defRPr/>
            </a:lvl1pPr>
          </a:lstStyle>
          <a:p>
            <a:pPr lvl="0"/>
            <a:r>
              <a:rPr lang="en-US" dirty="0" err="1"/>
              <a:t>Fname</a:t>
            </a:r>
            <a:r>
              <a:rPr lang="en-US" dirty="0"/>
              <a:t> </a:t>
            </a:r>
            <a:r>
              <a:rPr lang="en-US" dirty="0" err="1"/>
              <a:t>Lname</a:t>
            </a:r>
            <a:r>
              <a:rPr lang="en-US" dirty="0"/>
              <a:t> | Title, Company</a:t>
            </a:r>
          </a:p>
        </p:txBody>
      </p:sp>
    </p:spTree>
    <p:extLst>
      <p:ext uri="{BB962C8B-B14F-4D97-AF65-F5344CB8AC3E}">
        <p14:creationId xmlns:p14="http://schemas.microsoft.com/office/powerpoint/2010/main" val="2998905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7840AF-AE94-9565-0F99-B2AF52B4F7DC}"/>
              </a:ext>
            </a:extLst>
          </p:cNvPr>
          <p:cNvSpPr/>
          <p:nvPr userDrawn="1"/>
        </p:nvSpPr>
        <p:spPr>
          <a:xfrm>
            <a:off x="893882" y="828136"/>
            <a:ext cx="2078966" cy="1009291"/>
          </a:xfrm>
          <a:prstGeom prst="rect">
            <a:avLst/>
          </a:prstGeom>
          <a:solidFill>
            <a:schemeClr val="accent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6E38D-1C47-8412-5555-E0C3C8684879}"/>
              </a:ext>
            </a:extLst>
          </p:cNvPr>
          <p:cNvSpPr>
            <a:spLocks noGrp="1"/>
          </p:cNvSpPr>
          <p:nvPr>
            <p:ph type="title" hasCustomPrompt="1"/>
          </p:nvPr>
        </p:nvSpPr>
        <p:spPr>
          <a:xfrm>
            <a:off x="6096000" y="1114327"/>
            <a:ext cx="3118990" cy="740445"/>
          </a:xfrm>
        </p:spPr>
        <p:txBody>
          <a:bodyPr/>
          <a:lstStyle>
            <a:lvl1pPr>
              <a:defRPr sz="5400" spc="300"/>
            </a:lvl1pPr>
          </a:lstStyle>
          <a:p>
            <a:r>
              <a:rPr lang="en-US" dirty="0"/>
              <a:t>TEXT</a:t>
            </a:r>
          </a:p>
        </p:txBody>
      </p:sp>
      <p:sp>
        <p:nvSpPr>
          <p:cNvPr id="10" name="Picture Placeholder 9">
            <a:extLst>
              <a:ext uri="{FF2B5EF4-FFF2-40B4-BE49-F238E27FC236}">
                <a16:creationId xmlns:a16="http://schemas.microsoft.com/office/drawing/2014/main" id="{987CADF0-03C5-1CAB-14BE-63BC75B7344A}"/>
              </a:ext>
            </a:extLst>
          </p:cNvPr>
          <p:cNvSpPr>
            <a:spLocks noGrp="1"/>
          </p:cNvSpPr>
          <p:nvPr>
            <p:ph type="pic" sz="quarter" idx="13"/>
          </p:nvPr>
        </p:nvSpPr>
        <p:spPr>
          <a:xfrm>
            <a:off x="1517021" y="1114327"/>
            <a:ext cx="3744913" cy="4799012"/>
          </a:xfrm>
          <a:solidFill>
            <a:schemeClr val="accent1">
              <a:lumMod val="20000"/>
              <a:lumOff val="80000"/>
            </a:schemeClr>
          </a:solidFill>
        </p:spPr>
        <p:txBody>
          <a:bodyPr/>
          <a:lstStyle>
            <a:lvl1pPr algn="ctr">
              <a:defRPr/>
            </a:lvl1pPr>
          </a:lstStyle>
          <a:p>
            <a:endParaRPr lang="en-US" dirty="0"/>
          </a:p>
          <a:p>
            <a:endParaRPr lang="en-US" dirty="0"/>
          </a:p>
          <a:p>
            <a:r>
              <a:rPr lang="en-US" dirty="0"/>
              <a:t>Picture</a:t>
            </a:r>
          </a:p>
        </p:txBody>
      </p:sp>
      <p:sp>
        <p:nvSpPr>
          <p:cNvPr id="11" name="Rectangle 10">
            <a:extLst>
              <a:ext uri="{FF2B5EF4-FFF2-40B4-BE49-F238E27FC236}">
                <a16:creationId xmlns:a16="http://schemas.microsoft.com/office/drawing/2014/main" id="{7AF06D45-5A9D-8B88-99E7-FB6098F4153A}"/>
              </a:ext>
            </a:extLst>
          </p:cNvPr>
          <p:cNvSpPr/>
          <p:nvPr userDrawn="1"/>
        </p:nvSpPr>
        <p:spPr>
          <a:xfrm rot="5400000">
            <a:off x="4723055" y="4985920"/>
            <a:ext cx="1126837" cy="264334"/>
          </a:xfrm>
          <a:prstGeom prst="rect">
            <a:avLst/>
          </a:prstGeom>
          <a:solidFill>
            <a:schemeClr val="accent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9165B941-56E2-D688-9F6E-833AC46F155C}"/>
              </a:ext>
            </a:extLst>
          </p:cNvPr>
          <p:cNvSpPr>
            <a:spLocks noGrp="1"/>
          </p:cNvSpPr>
          <p:nvPr>
            <p:ph sz="quarter" idx="14" hasCustomPrompt="1"/>
          </p:nvPr>
        </p:nvSpPr>
        <p:spPr>
          <a:xfrm>
            <a:off x="6096000" y="2103361"/>
            <a:ext cx="5402263" cy="3809978"/>
          </a:xfrm>
        </p:spPr>
        <p:txBody>
          <a:bodyPr/>
          <a:lstStyle>
            <a:lvl1pPr>
              <a:defRPr sz="3200"/>
            </a:lvl1pPr>
          </a:lstStyle>
          <a:p>
            <a:pPr lvl="0"/>
            <a:r>
              <a:rPr lang="en-US" dirty="0"/>
              <a:t>Insert content here</a:t>
            </a:r>
          </a:p>
        </p:txBody>
      </p:sp>
    </p:spTree>
    <p:extLst>
      <p:ext uri="{BB962C8B-B14F-4D97-AF65-F5344CB8AC3E}">
        <p14:creationId xmlns:p14="http://schemas.microsoft.com/office/powerpoint/2010/main" val="417799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1129526" y="3267968"/>
            <a:ext cx="9932947" cy="1439604"/>
          </a:xfrm>
        </p:spPr>
        <p:txBody>
          <a:bodyPr lIns="0" tIns="0" rIns="0" bIns="0" anchor="b">
            <a:noAutofit/>
          </a:bodyPr>
          <a:lstStyle>
            <a:lvl1pPr>
              <a:defRPr sz="5400" b="1" cap="all" baseline="0">
                <a:solidFill>
                  <a:schemeClr val="accent4">
                    <a:lumMod val="75000"/>
                  </a:schemeClr>
                </a:solidFill>
              </a:defRPr>
            </a:lvl1pPr>
          </a:lstStyle>
          <a:p>
            <a:r>
              <a:rPr lang="en-US" dirty="0"/>
              <a:t>INSERT TEXT HERE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1129526" y="4918500"/>
            <a:ext cx="9932947" cy="1085641"/>
          </a:xfrm>
        </p:spPr>
        <p:txBody>
          <a:bodyPr lIns="0" tIns="0" rIns="0" bIns="0">
            <a:noAutofit/>
          </a:bodyPr>
          <a:lstStyle>
            <a:lvl1pPr marL="0" indent="0" algn="l">
              <a:buNone/>
              <a:defRPr sz="3200" b="1"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text HERE</a:t>
            </a:r>
          </a:p>
        </p:txBody>
      </p:sp>
    </p:spTree>
    <p:extLst>
      <p:ext uri="{BB962C8B-B14F-4D97-AF65-F5344CB8AC3E}">
        <p14:creationId xmlns:p14="http://schemas.microsoft.com/office/powerpoint/2010/main" val="307780638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A81D51-583C-26FA-B369-762916E1998D}"/>
              </a:ext>
            </a:extLst>
          </p:cNvPr>
          <p:cNvSpPr>
            <a:spLocks noGrp="1"/>
          </p:cNvSpPr>
          <p:nvPr>
            <p:ph type="title" hasCustomPrompt="1"/>
          </p:nvPr>
        </p:nvSpPr>
        <p:spPr>
          <a:xfrm>
            <a:off x="983411" y="563361"/>
            <a:ext cx="10225178" cy="696096"/>
          </a:xfrm>
        </p:spPr>
        <p:txBody>
          <a:bodyPr/>
          <a:lstStyle>
            <a:lvl1pPr>
              <a:defRPr sz="5400"/>
            </a:lvl1pPr>
          </a:lstStyle>
          <a:p>
            <a:r>
              <a:rPr lang="en-US" dirty="0"/>
              <a:t>INSERT TEXT HERE</a:t>
            </a:r>
          </a:p>
        </p:txBody>
      </p:sp>
      <p:sp>
        <p:nvSpPr>
          <p:cNvPr id="10" name="Content Placeholder 9">
            <a:extLst>
              <a:ext uri="{FF2B5EF4-FFF2-40B4-BE49-F238E27FC236}">
                <a16:creationId xmlns:a16="http://schemas.microsoft.com/office/drawing/2014/main" id="{05D0771D-F111-89FF-C227-48EA9C73A9C4}"/>
              </a:ext>
            </a:extLst>
          </p:cNvPr>
          <p:cNvSpPr>
            <a:spLocks noGrp="1"/>
          </p:cNvSpPr>
          <p:nvPr>
            <p:ph sz="quarter" idx="13" hasCustomPrompt="1"/>
          </p:nvPr>
        </p:nvSpPr>
        <p:spPr>
          <a:xfrm>
            <a:off x="983353" y="1517920"/>
            <a:ext cx="10225177" cy="4710112"/>
          </a:xfrm>
        </p:spPr>
        <p:txBody>
          <a:bodyPr/>
          <a:lstStyle>
            <a:lvl1pPr>
              <a:defRPr sz="3200"/>
            </a:lvl1pPr>
          </a:lstStyle>
          <a:p>
            <a:pPr lvl="0"/>
            <a:r>
              <a:rPr lang="en-US" dirty="0"/>
              <a:t>Insert content here</a:t>
            </a:r>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1" y="-2"/>
            <a:ext cx="27488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7" name="Content Placeholder 9">
            <a:extLst>
              <a:ext uri="{FF2B5EF4-FFF2-40B4-BE49-F238E27FC236}">
                <a16:creationId xmlns:a16="http://schemas.microsoft.com/office/drawing/2014/main" id="{E9DF7BD6-63A8-BC64-5820-64600DE30285}"/>
              </a:ext>
            </a:extLst>
          </p:cNvPr>
          <p:cNvSpPr>
            <a:spLocks noGrp="1"/>
          </p:cNvSpPr>
          <p:nvPr>
            <p:ph sz="quarter" idx="14" hasCustomPrompt="1"/>
          </p:nvPr>
        </p:nvSpPr>
        <p:spPr>
          <a:xfrm>
            <a:off x="3171645" y="1580957"/>
            <a:ext cx="8182155" cy="4710112"/>
          </a:xfrm>
        </p:spPr>
        <p:txBody>
          <a:bodyPr/>
          <a:lstStyle>
            <a:lvl1pPr>
              <a:defRPr sz="3200"/>
            </a:lvl1pPr>
          </a:lstStyle>
          <a:p>
            <a:pPr lvl="0"/>
            <a:r>
              <a:rPr lang="en-US" dirty="0"/>
              <a:t>Insert content here</a:t>
            </a:r>
          </a:p>
        </p:txBody>
      </p:sp>
      <p:sp>
        <p:nvSpPr>
          <p:cNvPr id="9" name="Title 1">
            <a:extLst>
              <a:ext uri="{FF2B5EF4-FFF2-40B4-BE49-F238E27FC236}">
                <a16:creationId xmlns:a16="http://schemas.microsoft.com/office/drawing/2014/main" id="{6EEF2469-9271-4ABB-151F-76E8EEE9D76F}"/>
              </a:ext>
            </a:extLst>
          </p:cNvPr>
          <p:cNvSpPr>
            <a:spLocks noGrp="1"/>
          </p:cNvSpPr>
          <p:nvPr>
            <p:ph type="title" hasCustomPrompt="1"/>
          </p:nvPr>
        </p:nvSpPr>
        <p:spPr>
          <a:xfrm>
            <a:off x="3171645" y="494350"/>
            <a:ext cx="8182155" cy="696096"/>
          </a:xfrm>
        </p:spPr>
        <p:txBody>
          <a:bodyPr/>
          <a:lstStyle>
            <a:lvl1pPr>
              <a:defRPr sz="5400"/>
            </a:lvl1pPr>
          </a:lstStyle>
          <a:p>
            <a:r>
              <a:rPr lang="en-US" dirty="0"/>
              <a:t>INSERT TEXT HERE</a:t>
            </a:r>
          </a:p>
        </p:txBody>
      </p:sp>
    </p:spTree>
    <p:extLst>
      <p:ext uri="{BB962C8B-B14F-4D97-AF65-F5344CB8AC3E}">
        <p14:creationId xmlns:p14="http://schemas.microsoft.com/office/powerpoint/2010/main" val="280263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1030404" y="876301"/>
            <a:ext cx="10131192" cy="652054"/>
          </a:xfrm>
        </p:spPr>
        <p:txBody>
          <a:bodyPr anchor="ctr">
            <a:noAutofit/>
          </a:bodyPr>
          <a:lstStyle>
            <a:lvl1pPr algn="ctr">
              <a:defRPr sz="4800" baseline="0"/>
            </a:lvl1pPr>
          </a:lstStyle>
          <a:p>
            <a:r>
              <a:rPr lang="en-US" dirty="0"/>
              <a:t>INSERT TEXT HERE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1030405" y="1747520"/>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21" name="Text Placeholder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1030404"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670046"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7" name="Text Placeholder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67004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319645"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8" name="Text Placeholder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319645"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935236"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9" name="Text Placeholder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93523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Tree>
    <p:extLst>
      <p:ext uri="{BB962C8B-B14F-4D97-AF65-F5344CB8AC3E}">
        <p14:creationId xmlns:p14="http://schemas.microsoft.com/office/powerpoint/2010/main" val="3154419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5">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67690" y="876356"/>
            <a:ext cx="5331827" cy="1372480"/>
          </a:xfrm>
        </p:spPr>
        <p:txBody>
          <a:bodyPr lIns="0" tIns="0" rIns="0" bIns="0" anchor="t">
            <a:noAutofit/>
          </a:bodyPr>
          <a:lstStyle>
            <a:lvl1pPr>
              <a:defRPr sz="5400" spc="0" baseline="0">
                <a:latin typeface="+mj-lt"/>
              </a:defRPr>
            </a:lvl1pPr>
          </a:lstStyle>
          <a:p>
            <a:r>
              <a:rPr lang="en-US" dirty="0"/>
              <a:t>INSERT </a:t>
            </a:r>
            <a:br>
              <a:rPr lang="en-US" dirty="0"/>
            </a:br>
            <a:r>
              <a:rPr lang="en-US" dirty="0"/>
              <a:t>TEXT HERE</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6662854" y="876356"/>
            <a:ext cx="4667237" cy="5406087"/>
          </a:xfrm>
          <a:solidFill>
            <a:schemeClr val="accent1">
              <a:lumMod val="20000"/>
              <a:lumOff val="80000"/>
            </a:schemeClr>
          </a:solidFill>
        </p:spPr>
        <p:txBody>
          <a:bodyPr anchor="ctr"/>
          <a:lstStyle>
            <a:lvl1pPr algn="ctr">
              <a:defRPr/>
            </a:lvl1pPr>
          </a:lstStyle>
          <a:p>
            <a:endParaRPr lang="en-US" dirty="0"/>
          </a:p>
        </p:txBody>
      </p:sp>
      <p:sp>
        <p:nvSpPr>
          <p:cNvPr id="15" name="Text Placeholder 10">
            <a:extLst>
              <a:ext uri="{FF2B5EF4-FFF2-40B4-BE49-F238E27FC236}">
                <a16:creationId xmlns:a16="http://schemas.microsoft.com/office/drawing/2014/main" id="{1EA969D2-43E7-374C-2BD3-3ED94ADEAE97}"/>
              </a:ext>
            </a:extLst>
          </p:cNvPr>
          <p:cNvSpPr>
            <a:spLocks noGrp="1"/>
          </p:cNvSpPr>
          <p:nvPr>
            <p:ph type="body" sz="quarter" idx="14"/>
          </p:nvPr>
        </p:nvSpPr>
        <p:spPr>
          <a:xfrm>
            <a:off x="11244013" y="4702869"/>
            <a:ext cx="192024" cy="1033272"/>
          </a:xfrm>
          <a:prstGeom prst="rect">
            <a:avLst/>
          </a:prstGeom>
          <a:solidFill>
            <a:schemeClr val="accent1">
              <a:alpha val="83000"/>
            </a:schemeClr>
          </a:solidFill>
        </p:spPr>
        <p:txBody>
          <a:bodyPr/>
          <a:lstStyle>
            <a:lvl1pPr>
              <a:defRPr sz="300">
                <a:solidFill>
                  <a:schemeClr val="accent1">
                    <a:alpha val="0"/>
                  </a:schemeClr>
                </a:solidFill>
              </a:defRPr>
            </a:lvl1pPr>
          </a:lstStyle>
          <a:p>
            <a:pPr lvl="0"/>
            <a:r>
              <a:rPr lang="en-US" dirty="0"/>
              <a:t>Click to edit Master text styles</a:t>
            </a:r>
          </a:p>
        </p:txBody>
      </p:sp>
      <p:sp>
        <p:nvSpPr>
          <p:cNvPr id="2" name="Content Placeholder 4">
            <a:extLst>
              <a:ext uri="{FF2B5EF4-FFF2-40B4-BE49-F238E27FC236}">
                <a16:creationId xmlns:a16="http://schemas.microsoft.com/office/drawing/2014/main" id="{8ABBEA5C-64A3-CA4E-2234-27A7BE254AFB}"/>
              </a:ext>
            </a:extLst>
          </p:cNvPr>
          <p:cNvSpPr>
            <a:spLocks noGrp="1"/>
          </p:cNvSpPr>
          <p:nvPr>
            <p:ph sz="quarter" idx="36" hasCustomPrompt="1"/>
          </p:nvPr>
        </p:nvSpPr>
        <p:spPr>
          <a:xfrm>
            <a:off x="867690" y="2322717"/>
            <a:ext cx="5331827" cy="3959726"/>
          </a:xfrm>
        </p:spPr>
        <p:txBody>
          <a:bodyPr/>
          <a:lstStyle>
            <a:lvl1pPr>
              <a:defRPr sz="3200"/>
            </a:lvl1pPr>
          </a:lstStyle>
          <a:p>
            <a:pPr lvl="0"/>
            <a:r>
              <a:rPr lang="en-US" dirty="0"/>
              <a:t>Insert content here</a:t>
            </a:r>
          </a:p>
        </p:txBody>
      </p:sp>
    </p:spTree>
    <p:extLst>
      <p:ext uri="{BB962C8B-B14F-4D97-AF65-F5344CB8AC3E}">
        <p14:creationId xmlns:p14="http://schemas.microsoft.com/office/powerpoint/2010/main" val="830579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Layout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8056" y="1789984"/>
            <a:ext cx="5157787" cy="823912"/>
          </a:xfrm>
        </p:spPr>
        <p:txBody>
          <a:bodyPr lIns="0" tIns="0" rIns="0" bIns="0" anchor="b">
            <a:noAutofit/>
          </a:bodyPr>
          <a:lstStyle>
            <a:lvl1pPr marL="0" indent="0">
              <a:buNone/>
              <a:defRPr sz="36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TEXT HERE</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hasCustomPrompt="1"/>
          </p:nvPr>
        </p:nvSpPr>
        <p:spPr>
          <a:xfrm>
            <a:off x="838056" y="2613896"/>
            <a:ext cx="5157787" cy="3684588"/>
          </a:xfrm>
        </p:spPr>
        <p:txBody>
          <a:bodyPr lIns="0" tIns="0" rIns="0" bIns="0">
            <a:noAutofit/>
          </a:bodyPr>
          <a:lstStyle>
            <a:lvl1pPr>
              <a:defRPr sz="32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Insert content here</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170468" y="1789984"/>
            <a:ext cx="5183188" cy="823912"/>
          </a:xfrm>
        </p:spPr>
        <p:txBody>
          <a:bodyPr lIns="0" tIns="0" rIns="0" bIns="0" anchor="b">
            <a:noAutofit/>
          </a:bodyPr>
          <a:lstStyle>
            <a:lvl1pPr marL="0" indent="0">
              <a:buNone/>
              <a:defRPr sz="36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TEXT HERE</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hasCustomPrompt="1"/>
          </p:nvPr>
        </p:nvSpPr>
        <p:spPr>
          <a:xfrm>
            <a:off x="6170468" y="2613896"/>
            <a:ext cx="5183188" cy="3684588"/>
          </a:xfrm>
        </p:spPr>
        <p:txBody>
          <a:bodyPr lIns="0" tIns="0" rIns="0" bIns="0">
            <a:noAutofit/>
          </a:bodyPr>
          <a:lstStyle>
            <a:lvl1pPr>
              <a:defRPr sz="32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Insert content here</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838344" y="884928"/>
            <a:ext cx="10515312" cy="652054"/>
          </a:xfrm>
        </p:spPr>
        <p:txBody>
          <a:bodyPr anchor="ctr">
            <a:noAutofit/>
          </a:bodyPr>
          <a:lstStyle>
            <a:lvl1pPr algn="ctr">
              <a:defRPr sz="5400" spc="0" baseline="0"/>
            </a:lvl1pPr>
          </a:lstStyle>
          <a:p>
            <a:r>
              <a:rPr lang="en-US" dirty="0"/>
              <a:t>INSERT TEXT HERE</a:t>
            </a:r>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745644" y="640999"/>
            <a:ext cx="11073594" cy="84912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p>
            <a:pPr lvl="0"/>
            <a:r>
              <a:rPr lang="en-US" dirty="0"/>
              <a:t>Click to edit master slide text formatting</a:t>
            </a:r>
          </a:p>
          <a:p>
            <a:pPr lvl="1"/>
            <a:r>
              <a:rPr lang="en-US" dirty="0"/>
              <a:t>Second level</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8" r:id="rId3"/>
    <p:sldLayoutId id="2147483659" r:id="rId4"/>
    <p:sldLayoutId id="2147483650" r:id="rId5"/>
    <p:sldLayoutId id="2147483651" r:id="rId6"/>
    <p:sldLayoutId id="2147483658" r:id="rId7"/>
    <p:sldLayoutId id="2147483664" r:id="rId8"/>
    <p:sldLayoutId id="2147483653" r:id="rId9"/>
    <p:sldLayoutId id="2147483669" r:id="rId10"/>
    <p:sldLayoutId id="2147483671" r:id="rId11"/>
    <p:sldLayoutId id="2147483663" r:id="rId12"/>
    <p:sldLayoutId id="2147483684" r:id="rId13"/>
    <p:sldLayoutId id="2147483685" r:id="rId14"/>
    <p:sldLayoutId id="2147483686" r:id="rId15"/>
    <p:sldLayoutId id="2147483687" r:id="rId16"/>
    <p:sldLayoutId id="2147483688" r:id="rId17"/>
  </p:sldLayoutIdLst>
  <p:hf hdr="0" dt="0"/>
  <p:txStyles>
    <p:titleStyle>
      <a:lvl1pPr algn="l" defTabSz="914400" rtl="0" eaLnBrk="1" latinLnBrk="0" hangingPunct="1">
        <a:lnSpc>
          <a:spcPct val="90000"/>
        </a:lnSpc>
        <a:spcBef>
          <a:spcPct val="0"/>
        </a:spcBef>
        <a:buNone/>
        <a:defRPr sz="4000" b="1" i="0" kern="1200" cap="none" spc="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3200" b="0"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150000"/>
        </a:lnSpc>
        <a:spcBef>
          <a:spcPts val="500"/>
        </a:spcBef>
        <a:buFontTx/>
        <a:buNone/>
        <a:defRPr sz="3200" b="0" i="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150000"/>
        </a:lnSpc>
        <a:spcBef>
          <a:spcPts val="500"/>
        </a:spcBef>
        <a:buFontTx/>
        <a:buNone/>
        <a:defRPr sz="2000" b="0" i="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chenoweth@sanjua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mailto:Cchenoweth@sanjuan.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mailto:Cchenoweth@sanjuan.edu" TargetMode="External"/><Relationship Id="rId7"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444EE-254D-7A8B-C4D4-8C2FC1462918}"/>
              </a:ext>
            </a:extLst>
          </p:cNvPr>
          <p:cNvSpPr>
            <a:spLocks noGrp="1"/>
          </p:cNvSpPr>
          <p:nvPr>
            <p:ph type="ctrTitle"/>
          </p:nvPr>
        </p:nvSpPr>
        <p:spPr/>
        <p:txBody>
          <a:bodyPr/>
          <a:lstStyle/>
          <a:p>
            <a:pPr algn="ctr"/>
            <a:r>
              <a:rPr lang="en-US" sz="6000" dirty="0"/>
              <a:t>Facilities Accounting Advanced</a:t>
            </a:r>
            <a:endParaRPr lang="en-US" dirty="0"/>
          </a:p>
        </p:txBody>
      </p:sp>
      <p:sp>
        <p:nvSpPr>
          <p:cNvPr id="3" name="Text Placeholder 2">
            <a:extLst>
              <a:ext uri="{FF2B5EF4-FFF2-40B4-BE49-F238E27FC236}">
                <a16:creationId xmlns:a16="http://schemas.microsoft.com/office/drawing/2014/main" id="{BDA7D904-4877-1EA7-4544-63783205EC69}"/>
              </a:ext>
            </a:extLst>
          </p:cNvPr>
          <p:cNvSpPr>
            <a:spLocks noGrp="1"/>
          </p:cNvSpPr>
          <p:nvPr>
            <p:ph type="body" sz="quarter" idx="10"/>
          </p:nvPr>
        </p:nvSpPr>
        <p:spPr>
          <a:xfrm>
            <a:off x="6132944" y="3332046"/>
            <a:ext cx="4094735" cy="749300"/>
          </a:xfrm>
        </p:spPr>
        <p:txBody>
          <a:bodyPr/>
          <a:lstStyle/>
          <a:p>
            <a:r>
              <a:rPr lang="en-US" sz="1800" b="1" dirty="0">
                <a:solidFill>
                  <a:schemeClr val="accent5"/>
                </a:solidFill>
              </a:rPr>
              <a:t>Lettie Boggs, CEO </a:t>
            </a:r>
          </a:p>
          <a:p>
            <a:pPr marL="0" marR="0">
              <a:lnSpc>
                <a:spcPct val="100000"/>
              </a:lnSpc>
              <a:spcBef>
                <a:spcPts val="0"/>
              </a:spcBef>
              <a:spcAft>
                <a:spcPts val="0"/>
              </a:spcAft>
            </a:pPr>
            <a:r>
              <a:rPr lang="en-US" sz="1800" b="1" dirty="0">
                <a:solidFill>
                  <a:schemeClr val="accent5"/>
                </a:solidFill>
                <a:effectLst/>
              </a:rPr>
              <a:t>Email: </a:t>
            </a:r>
            <a:r>
              <a:rPr lang="en-US" sz="1800" b="1" u="sng" dirty="0">
                <a:solidFill>
                  <a:schemeClr val="accent5"/>
                </a:solidFill>
                <a:effectLst/>
              </a:rPr>
              <a:t>leboggs@ColbiTech.com</a:t>
            </a:r>
            <a:endParaRPr lang="en-US" sz="2400" b="1" dirty="0">
              <a:solidFill>
                <a:schemeClr val="accent5"/>
              </a:solidFill>
              <a:effectLst/>
            </a:endParaRPr>
          </a:p>
          <a:p>
            <a:pPr marL="0" marR="0">
              <a:lnSpc>
                <a:spcPct val="100000"/>
              </a:lnSpc>
              <a:spcBef>
                <a:spcPts val="0"/>
              </a:spcBef>
              <a:spcAft>
                <a:spcPts val="0"/>
              </a:spcAft>
            </a:pPr>
            <a:r>
              <a:rPr lang="en-US" sz="1800" b="1" dirty="0">
                <a:solidFill>
                  <a:schemeClr val="accent5"/>
                </a:solidFill>
                <a:effectLst/>
              </a:rPr>
              <a:t>Phone: 714-412-2216</a:t>
            </a:r>
            <a:endParaRPr lang="en-US" sz="2400" b="1" dirty="0">
              <a:solidFill>
                <a:schemeClr val="accent5"/>
              </a:solidFill>
              <a:effectLst/>
              <a:latin typeface="Calibri" panose="020F0502020204030204" pitchFamily="34" charset="0"/>
              <a:ea typeface="Calibri" panose="020F0502020204030204" pitchFamily="34" charset="0"/>
            </a:endParaRPr>
          </a:p>
          <a:p>
            <a:r>
              <a:rPr lang="en-US" sz="1800" b="1" dirty="0">
                <a:solidFill>
                  <a:schemeClr val="accent5"/>
                </a:solidFill>
              </a:rPr>
              <a:t> </a:t>
            </a:r>
          </a:p>
        </p:txBody>
      </p:sp>
      <p:sp>
        <p:nvSpPr>
          <p:cNvPr id="4" name="Text Placeholder 3">
            <a:extLst>
              <a:ext uri="{FF2B5EF4-FFF2-40B4-BE49-F238E27FC236}">
                <a16:creationId xmlns:a16="http://schemas.microsoft.com/office/drawing/2014/main" id="{C0201B4B-408D-2697-12E4-C69D2DD70F62}"/>
              </a:ext>
            </a:extLst>
          </p:cNvPr>
          <p:cNvSpPr>
            <a:spLocks noGrp="1"/>
          </p:cNvSpPr>
          <p:nvPr>
            <p:ph type="body" sz="quarter" idx="11"/>
          </p:nvPr>
        </p:nvSpPr>
        <p:spPr>
          <a:xfrm>
            <a:off x="737125" y="3398943"/>
            <a:ext cx="4336718" cy="749300"/>
          </a:xfrm>
        </p:spPr>
        <p:txBody>
          <a:bodyPr/>
          <a:lstStyle/>
          <a:p>
            <a:pPr marL="0" marR="0">
              <a:lnSpc>
                <a:spcPct val="100000"/>
              </a:lnSpc>
              <a:spcBef>
                <a:spcPts val="0"/>
              </a:spcBef>
              <a:spcAft>
                <a:spcPts val="0"/>
              </a:spcAft>
            </a:pPr>
            <a:r>
              <a:rPr lang="en-US" sz="1800" dirty="0">
                <a:solidFill>
                  <a:schemeClr val="accent5"/>
                </a:solidFill>
                <a:effectLst/>
              </a:rPr>
              <a:t>Cherie Chenoweth, Coordinator Facilities Business &amp; Compliance </a:t>
            </a:r>
            <a:endParaRPr lang="en-US" sz="2400" dirty="0">
              <a:solidFill>
                <a:schemeClr val="accent5"/>
              </a:solidFill>
              <a:effectLst/>
            </a:endParaRPr>
          </a:p>
          <a:p>
            <a:pPr marL="0" marR="0">
              <a:lnSpc>
                <a:spcPct val="100000"/>
              </a:lnSpc>
              <a:spcBef>
                <a:spcPts val="0"/>
              </a:spcBef>
              <a:spcAft>
                <a:spcPts val="0"/>
              </a:spcAft>
            </a:pPr>
            <a:r>
              <a:rPr lang="en-US" sz="1800" dirty="0">
                <a:solidFill>
                  <a:schemeClr val="accent5"/>
                </a:solidFill>
                <a:effectLst/>
              </a:rPr>
              <a:t>San Juan USD – Facilities Department</a:t>
            </a:r>
            <a:endParaRPr lang="en-US" sz="2400" dirty="0">
              <a:solidFill>
                <a:schemeClr val="accent5"/>
              </a:solidFill>
              <a:effectLst/>
            </a:endParaRPr>
          </a:p>
          <a:p>
            <a:pPr marL="0" marR="0">
              <a:lnSpc>
                <a:spcPct val="100000"/>
              </a:lnSpc>
              <a:spcBef>
                <a:spcPts val="0"/>
              </a:spcBef>
              <a:spcAft>
                <a:spcPts val="0"/>
              </a:spcAft>
            </a:pPr>
            <a:r>
              <a:rPr lang="en-US" sz="1800" dirty="0">
                <a:solidFill>
                  <a:schemeClr val="accent5"/>
                </a:solidFill>
                <a:effectLst/>
              </a:rPr>
              <a:t> </a:t>
            </a:r>
            <a:endParaRPr lang="en-US" sz="2400" dirty="0">
              <a:solidFill>
                <a:schemeClr val="accent5"/>
              </a:solidFill>
              <a:effectLst/>
            </a:endParaRPr>
          </a:p>
          <a:p>
            <a:pPr marL="0" marR="0">
              <a:lnSpc>
                <a:spcPct val="100000"/>
              </a:lnSpc>
              <a:spcBef>
                <a:spcPts val="0"/>
              </a:spcBef>
              <a:spcAft>
                <a:spcPts val="0"/>
              </a:spcAft>
            </a:pPr>
            <a:r>
              <a:rPr lang="en-US" sz="1800" dirty="0">
                <a:solidFill>
                  <a:schemeClr val="accent5"/>
                </a:solidFill>
                <a:effectLst/>
              </a:rPr>
              <a:t>Email: </a:t>
            </a:r>
            <a:r>
              <a:rPr lang="en-US" sz="1800" u="sng" dirty="0">
                <a:solidFill>
                  <a:schemeClr val="accent5"/>
                </a:solidFill>
                <a:effectLst/>
                <a:hlinkClick r:id="rId3">
                  <a:extLst>
                    <a:ext uri="{A12FA001-AC4F-418D-AE19-62706E023703}">
                      <ahyp:hlinkClr xmlns:ahyp="http://schemas.microsoft.com/office/drawing/2018/hyperlinkcolor" val="tx"/>
                    </a:ext>
                  </a:extLst>
                </a:hlinkClick>
              </a:rPr>
              <a:t>Cchenoweth@sanjuan.edu</a:t>
            </a:r>
            <a:endParaRPr lang="en-US" sz="2400" dirty="0">
              <a:solidFill>
                <a:schemeClr val="accent5"/>
              </a:solidFill>
              <a:effectLst/>
            </a:endParaRPr>
          </a:p>
          <a:p>
            <a:pPr marL="0" marR="0">
              <a:lnSpc>
                <a:spcPct val="100000"/>
              </a:lnSpc>
              <a:spcBef>
                <a:spcPts val="0"/>
              </a:spcBef>
              <a:spcAft>
                <a:spcPts val="0"/>
              </a:spcAft>
            </a:pPr>
            <a:r>
              <a:rPr lang="en-US" sz="1800" dirty="0">
                <a:solidFill>
                  <a:schemeClr val="accent5"/>
                </a:solidFill>
                <a:effectLst/>
              </a:rPr>
              <a:t>Phone: 916-979-8629</a:t>
            </a:r>
            <a:endParaRPr lang="en-US" sz="2400" dirty="0">
              <a:solidFill>
                <a:schemeClr val="accent5"/>
              </a:solidFill>
              <a:effectLst/>
              <a:latin typeface="Calibri" panose="020F0502020204030204" pitchFamily="34" charset="0"/>
              <a:ea typeface="Calibri" panose="020F0502020204030204" pitchFamily="34" charset="0"/>
            </a:endParaRPr>
          </a:p>
          <a:p>
            <a:endParaRPr lang="en-US" b="0" dirty="0">
              <a:solidFill>
                <a:srgbClr val="FF0000"/>
              </a:solidFill>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D4AE50A2-DDA8-FD8A-3CAB-ACD684FCA414}"/>
              </a:ext>
            </a:extLst>
          </p:cNvPr>
          <p:cNvPicPr>
            <a:picLocks noChangeAspect="1"/>
          </p:cNvPicPr>
          <p:nvPr/>
        </p:nvPicPr>
        <p:blipFill>
          <a:blip r:embed="rId4"/>
          <a:stretch>
            <a:fillRect/>
          </a:stretch>
        </p:blipFill>
        <p:spPr>
          <a:xfrm>
            <a:off x="6096000" y="4386066"/>
            <a:ext cx="3238885" cy="1628941"/>
          </a:xfrm>
          <a:prstGeom prst="rect">
            <a:avLst/>
          </a:prstGeom>
        </p:spPr>
      </p:pic>
    </p:spTree>
    <p:extLst>
      <p:ext uri="{BB962C8B-B14F-4D97-AF65-F5344CB8AC3E}">
        <p14:creationId xmlns:p14="http://schemas.microsoft.com/office/powerpoint/2010/main" val="321254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852953" y="641859"/>
            <a:ext cx="3524868" cy="1239837"/>
          </a:xfrm>
          <a:noFill/>
        </p:spPr>
        <p:txBody>
          <a:bodyPr>
            <a:normAutofit/>
          </a:bodyPr>
          <a:lstStyle/>
          <a:p>
            <a:r>
              <a:rPr lang="en-US" altLang="en-US" dirty="0"/>
              <a:t>Internal Controls</a:t>
            </a:r>
          </a:p>
        </p:txBody>
      </p:sp>
      <p:sp>
        <p:nvSpPr>
          <p:cNvPr id="32772" name="Text Placeholder 4"/>
          <p:cNvSpPr>
            <a:spLocks noGrp="1"/>
          </p:cNvSpPr>
          <p:nvPr>
            <p:ph type="body" sz="quarter" idx="4294967295"/>
          </p:nvPr>
        </p:nvSpPr>
        <p:spPr>
          <a:xfrm>
            <a:off x="852953" y="2225336"/>
            <a:ext cx="3944999" cy="3205163"/>
          </a:xfrm>
        </p:spPr>
        <p:txBody>
          <a:bodyPr>
            <a:normAutofit fontScale="85000" lnSpcReduction="20000"/>
          </a:bodyPr>
          <a:lstStyle/>
          <a:p>
            <a:pPr>
              <a:lnSpc>
                <a:spcPct val="135000"/>
              </a:lnSpc>
              <a:spcBef>
                <a:spcPts val="1200"/>
              </a:spcBef>
            </a:pPr>
            <a:r>
              <a:rPr lang="en-US" altLang="en-US" sz="2800" b="1" dirty="0">
                <a:solidFill>
                  <a:schemeClr val="accent3">
                    <a:lumMod val="75000"/>
                  </a:schemeClr>
                </a:solidFill>
              </a:rPr>
              <a:t>Control Environment</a:t>
            </a:r>
          </a:p>
          <a:p>
            <a:pPr>
              <a:lnSpc>
                <a:spcPct val="135000"/>
              </a:lnSpc>
              <a:spcBef>
                <a:spcPts val="1200"/>
              </a:spcBef>
            </a:pPr>
            <a:r>
              <a:rPr lang="en-US" altLang="en-US" sz="2800" b="1" dirty="0">
                <a:solidFill>
                  <a:schemeClr val="accent3">
                    <a:lumMod val="75000"/>
                  </a:schemeClr>
                </a:solidFill>
              </a:rPr>
              <a:t>Risk Assessment</a:t>
            </a:r>
          </a:p>
          <a:p>
            <a:pPr>
              <a:lnSpc>
                <a:spcPct val="135000"/>
              </a:lnSpc>
              <a:spcBef>
                <a:spcPts val="1200"/>
              </a:spcBef>
            </a:pPr>
            <a:r>
              <a:rPr lang="en-US" altLang="en-US" sz="2800" b="1" dirty="0">
                <a:solidFill>
                  <a:schemeClr val="accent3">
                    <a:lumMod val="75000"/>
                  </a:schemeClr>
                </a:solidFill>
              </a:rPr>
              <a:t>Control Activities </a:t>
            </a:r>
          </a:p>
          <a:p>
            <a:pPr>
              <a:lnSpc>
                <a:spcPct val="135000"/>
              </a:lnSpc>
              <a:spcBef>
                <a:spcPts val="1200"/>
              </a:spcBef>
            </a:pPr>
            <a:r>
              <a:rPr lang="en-US" altLang="en-US" sz="2800" b="1" dirty="0">
                <a:solidFill>
                  <a:schemeClr val="accent3">
                    <a:lumMod val="75000"/>
                  </a:schemeClr>
                </a:solidFill>
              </a:rPr>
              <a:t>Information and Communication </a:t>
            </a:r>
          </a:p>
          <a:p>
            <a:pPr>
              <a:lnSpc>
                <a:spcPct val="135000"/>
              </a:lnSpc>
              <a:spcBef>
                <a:spcPts val="1200"/>
              </a:spcBef>
            </a:pPr>
            <a:r>
              <a:rPr lang="en-US" altLang="en-US" sz="2800" b="1" dirty="0">
                <a:solidFill>
                  <a:schemeClr val="accent3">
                    <a:lumMod val="75000"/>
                  </a:schemeClr>
                </a:solidFill>
              </a:rPr>
              <a:t>Monitoring</a:t>
            </a:r>
          </a:p>
          <a:p>
            <a:endParaRPr lang="en-US" altLang="en-US" dirty="0"/>
          </a:p>
        </p:txBody>
      </p:sp>
      <p:sp>
        <p:nvSpPr>
          <p:cNvPr id="32771" name="Content Placeholder 3"/>
          <p:cNvSpPr>
            <a:spLocks noGrp="1"/>
          </p:cNvSpPr>
          <p:nvPr>
            <p:ph idx="4294967295"/>
          </p:nvPr>
        </p:nvSpPr>
        <p:spPr>
          <a:xfrm>
            <a:off x="4618383" y="397435"/>
            <a:ext cx="7351944" cy="6063129"/>
          </a:xfrm>
          <a:solidFill>
            <a:schemeClr val="accent4">
              <a:lumMod val="20000"/>
              <a:lumOff val="80000"/>
            </a:schemeClr>
          </a:solidFill>
        </p:spPr>
        <p:txBody>
          <a:bodyPr>
            <a:noAutofit/>
          </a:bodyPr>
          <a:lstStyle/>
          <a:p>
            <a:pPr lvl="1">
              <a:lnSpc>
                <a:spcPct val="100000"/>
              </a:lnSpc>
            </a:pPr>
            <a:r>
              <a:rPr lang="en-US" altLang="en-US" sz="2400" dirty="0"/>
              <a:t>Do you foster getting forgiveness rather than permission?</a:t>
            </a:r>
          </a:p>
          <a:p>
            <a:pPr lvl="1">
              <a:lnSpc>
                <a:spcPct val="100000"/>
              </a:lnSpc>
            </a:pPr>
            <a:endParaRPr lang="en-US" altLang="en-US" sz="2400" dirty="0"/>
          </a:p>
          <a:p>
            <a:pPr lvl="1">
              <a:lnSpc>
                <a:spcPct val="100000"/>
              </a:lnSpc>
            </a:pPr>
            <a:r>
              <a:rPr lang="en-US" altLang="en-US" sz="2400" dirty="0"/>
              <a:t>Do you consider how graft might be occurring?      Who is at risk of accusation?</a:t>
            </a:r>
          </a:p>
          <a:p>
            <a:pPr lvl="1">
              <a:lnSpc>
                <a:spcPct val="100000"/>
              </a:lnSpc>
            </a:pPr>
            <a:endParaRPr lang="en-US" altLang="en-US" sz="2400" dirty="0"/>
          </a:p>
          <a:p>
            <a:pPr lvl="1">
              <a:lnSpc>
                <a:spcPct val="100000"/>
              </a:lnSpc>
            </a:pPr>
            <a:r>
              <a:rPr lang="en-US" altLang="en-US" sz="2400" dirty="0"/>
              <a:t>Do policies exist that protect the district and employees?</a:t>
            </a:r>
          </a:p>
          <a:p>
            <a:pPr lvl="1">
              <a:lnSpc>
                <a:spcPct val="100000"/>
              </a:lnSpc>
            </a:pPr>
            <a:endParaRPr lang="en-US" altLang="en-US" sz="2400" dirty="0"/>
          </a:p>
          <a:p>
            <a:pPr lvl="1">
              <a:lnSpc>
                <a:spcPct val="100000"/>
              </a:lnSpc>
            </a:pPr>
            <a:r>
              <a:rPr lang="en-US" altLang="en-US" sz="2400" dirty="0"/>
              <a:t>Are they known? Followed?</a:t>
            </a:r>
          </a:p>
          <a:p>
            <a:pPr lvl="1">
              <a:lnSpc>
                <a:spcPct val="100000"/>
              </a:lnSpc>
            </a:pPr>
            <a:endParaRPr lang="en-US" altLang="en-US" sz="2400" dirty="0"/>
          </a:p>
          <a:p>
            <a:pPr lvl="1">
              <a:lnSpc>
                <a:spcPct val="100000"/>
              </a:lnSpc>
            </a:pPr>
            <a:r>
              <a:rPr lang="en-US" altLang="en-US" sz="2400" dirty="0"/>
              <a:t>Are processes appropriately transparent?</a:t>
            </a:r>
          </a:p>
          <a:p>
            <a:pPr lvl="1">
              <a:lnSpc>
                <a:spcPct val="100000"/>
              </a:lnSpc>
            </a:pPr>
            <a:endParaRPr lang="en-US" altLang="en-US" sz="2400" dirty="0"/>
          </a:p>
          <a:p>
            <a:pPr lvl="1">
              <a:lnSpc>
                <a:spcPct val="100000"/>
              </a:lnSpc>
            </a:pPr>
            <a:r>
              <a:rPr lang="en-US" altLang="en-US" sz="2400" dirty="0"/>
              <a:t>Who checks? Who knows?</a:t>
            </a:r>
          </a:p>
        </p:txBody>
      </p:sp>
    </p:spTree>
    <p:extLst>
      <p:ext uri="{BB962C8B-B14F-4D97-AF65-F5344CB8AC3E}">
        <p14:creationId xmlns:p14="http://schemas.microsoft.com/office/powerpoint/2010/main" val="1719325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250516" y="829170"/>
            <a:ext cx="4703763" cy="1239837"/>
          </a:xfrm>
          <a:noFill/>
        </p:spPr>
        <p:txBody>
          <a:bodyPr>
            <a:normAutofit/>
          </a:bodyPr>
          <a:lstStyle/>
          <a:p>
            <a:r>
              <a:rPr lang="en-US" altLang="en-US" dirty="0"/>
              <a:t>Flow Charts</a:t>
            </a:r>
          </a:p>
        </p:txBody>
      </p:sp>
      <p:sp>
        <p:nvSpPr>
          <p:cNvPr id="28675" name="Text Placeholder 3"/>
          <p:cNvSpPr>
            <a:spLocks noGrp="1"/>
          </p:cNvSpPr>
          <p:nvPr>
            <p:ph type="body" sz="quarter" idx="4294967295"/>
          </p:nvPr>
        </p:nvSpPr>
        <p:spPr>
          <a:xfrm>
            <a:off x="1250516" y="1925354"/>
            <a:ext cx="5766510" cy="3991742"/>
          </a:xfrm>
        </p:spPr>
        <p:txBody>
          <a:bodyPr>
            <a:normAutofit/>
          </a:bodyPr>
          <a:lstStyle/>
          <a:p>
            <a:pPr>
              <a:spcBef>
                <a:spcPts val="1200"/>
              </a:spcBef>
            </a:pPr>
            <a:r>
              <a:rPr lang="en-US" altLang="en-US" sz="2400" b="1" dirty="0">
                <a:solidFill>
                  <a:schemeClr val="accent3">
                    <a:lumMod val="75000"/>
                  </a:schemeClr>
                </a:solidFill>
              </a:rPr>
              <a:t>Clarify roles and accountability</a:t>
            </a:r>
          </a:p>
          <a:p>
            <a:pPr>
              <a:spcBef>
                <a:spcPts val="1200"/>
              </a:spcBef>
            </a:pPr>
            <a:endParaRPr lang="en-US" altLang="en-US" sz="2400" b="1" dirty="0">
              <a:solidFill>
                <a:schemeClr val="accent3">
                  <a:lumMod val="75000"/>
                </a:schemeClr>
              </a:solidFill>
            </a:endParaRPr>
          </a:p>
          <a:p>
            <a:pPr>
              <a:spcBef>
                <a:spcPts val="1200"/>
              </a:spcBef>
            </a:pPr>
            <a:r>
              <a:rPr lang="en-US" altLang="en-US" sz="2400" b="1" dirty="0">
                <a:solidFill>
                  <a:schemeClr val="accent3">
                    <a:lumMod val="75000"/>
                  </a:schemeClr>
                </a:solidFill>
              </a:rPr>
              <a:t>Trail of internal control</a:t>
            </a:r>
          </a:p>
          <a:p>
            <a:pPr>
              <a:spcBef>
                <a:spcPts val="1200"/>
              </a:spcBef>
            </a:pPr>
            <a:endParaRPr lang="en-US" altLang="en-US" sz="2400" b="1" dirty="0">
              <a:solidFill>
                <a:schemeClr val="accent3">
                  <a:lumMod val="75000"/>
                </a:schemeClr>
              </a:solidFill>
            </a:endParaRPr>
          </a:p>
          <a:p>
            <a:pPr>
              <a:lnSpc>
                <a:spcPct val="100000"/>
              </a:lnSpc>
              <a:spcBef>
                <a:spcPts val="1200"/>
              </a:spcBef>
            </a:pPr>
            <a:r>
              <a:rPr lang="en-US" altLang="en-US" sz="2400" b="1" dirty="0">
                <a:solidFill>
                  <a:schemeClr val="accent3">
                    <a:lumMod val="75000"/>
                  </a:schemeClr>
                </a:solidFill>
              </a:rPr>
              <a:t>Reveals appropriate redundancies</a:t>
            </a:r>
          </a:p>
          <a:p>
            <a:pPr>
              <a:lnSpc>
                <a:spcPct val="100000"/>
              </a:lnSpc>
              <a:spcBef>
                <a:spcPts val="1200"/>
              </a:spcBef>
            </a:pPr>
            <a:r>
              <a:rPr lang="en-US" altLang="en-US" sz="2400" b="1" dirty="0">
                <a:solidFill>
                  <a:schemeClr val="accent3">
                    <a:lumMod val="75000"/>
                  </a:schemeClr>
                </a:solidFill>
              </a:rPr>
              <a:t>—and inappropriate as well !</a:t>
            </a:r>
            <a:endParaRPr lang="en-US" altLang="en-US" sz="2800" b="1" dirty="0">
              <a:solidFill>
                <a:schemeClr val="accent3">
                  <a:lumMod val="75000"/>
                </a:schemeClr>
              </a:solidFill>
            </a:endParaRPr>
          </a:p>
        </p:txBody>
      </p:sp>
      <p:pic>
        <p:nvPicPr>
          <p:cNvPr id="28676" name="Content Placeholder 9"/>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6733310" y="45702"/>
            <a:ext cx="5194852" cy="6908694"/>
          </a:xfrm>
        </p:spPr>
      </p:pic>
    </p:spTree>
    <p:extLst>
      <p:ext uri="{BB962C8B-B14F-4D97-AF65-F5344CB8AC3E}">
        <p14:creationId xmlns:p14="http://schemas.microsoft.com/office/powerpoint/2010/main" val="28011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B6047DE-F559-4F60-86F7-9F562409DA37}"/>
              </a:ext>
            </a:extLst>
          </p:cNvPr>
          <p:cNvSpPr>
            <a:spLocks noGrp="1" noChangeArrowheads="1"/>
          </p:cNvSpPr>
          <p:nvPr>
            <p:ph type="title" idx="4294967295"/>
          </p:nvPr>
        </p:nvSpPr>
        <p:spPr>
          <a:xfrm>
            <a:off x="446095" y="237767"/>
            <a:ext cx="10763250" cy="1071563"/>
          </a:xfrm>
        </p:spPr>
        <p:txBody>
          <a:bodyPr>
            <a:normAutofit fontScale="90000"/>
          </a:bodyPr>
          <a:lstStyle/>
          <a:p>
            <a:r>
              <a:rPr lang="en-US" altLang="en-US" sz="4000" dirty="0"/>
              <a:t>MONITOR </a:t>
            </a:r>
            <a:br>
              <a:rPr lang="en-US" altLang="en-US" sz="4000" dirty="0"/>
            </a:br>
            <a:r>
              <a:rPr lang="en-US" altLang="en-US" sz="4000" dirty="0"/>
              <a:t>EXPENDITURES</a:t>
            </a:r>
          </a:p>
        </p:txBody>
      </p:sp>
      <p:sp>
        <p:nvSpPr>
          <p:cNvPr id="2" name="TextBox 1">
            <a:extLst>
              <a:ext uri="{FF2B5EF4-FFF2-40B4-BE49-F238E27FC236}">
                <a16:creationId xmlns:a16="http://schemas.microsoft.com/office/drawing/2014/main" id="{16CA5466-3D65-FC80-7490-380F0CE42CEB}"/>
              </a:ext>
            </a:extLst>
          </p:cNvPr>
          <p:cNvSpPr txBox="1"/>
          <p:nvPr/>
        </p:nvSpPr>
        <p:spPr>
          <a:xfrm>
            <a:off x="372534" y="1458998"/>
            <a:ext cx="4215549" cy="2215991"/>
          </a:xfrm>
          <a:prstGeom prst="rect">
            <a:avLst/>
          </a:prstGeom>
          <a:noFill/>
        </p:spPr>
        <p:txBody>
          <a:bodyPr wrap="square" rtlCol="0">
            <a:spAutoFit/>
          </a:bodyPr>
          <a:lstStyle/>
          <a:p>
            <a:r>
              <a:rPr lang="en-US" altLang="en-US" sz="2400" dirty="0">
                <a:solidFill>
                  <a:schemeClr val="accent6"/>
                </a:solidFill>
              </a:rPr>
              <a:t>Resist overcomplicating the tracking</a:t>
            </a:r>
          </a:p>
          <a:p>
            <a:endParaRPr lang="en-US" altLang="en-US" sz="2400" dirty="0">
              <a:solidFill>
                <a:schemeClr val="accent6"/>
              </a:solidFill>
            </a:endParaRPr>
          </a:p>
          <a:p>
            <a:r>
              <a:rPr lang="en-US" altLang="en-US" sz="2400" dirty="0">
                <a:solidFill>
                  <a:schemeClr val="accent6"/>
                </a:solidFill>
              </a:rPr>
              <a:t>Spend effort tracking what you really need to know</a:t>
            </a:r>
          </a:p>
          <a:p>
            <a:endParaRPr lang="en-US" dirty="0"/>
          </a:p>
        </p:txBody>
      </p:sp>
      <p:pic>
        <p:nvPicPr>
          <p:cNvPr id="6" name="Picture 5">
            <a:extLst>
              <a:ext uri="{FF2B5EF4-FFF2-40B4-BE49-F238E27FC236}">
                <a16:creationId xmlns:a16="http://schemas.microsoft.com/office/drawing/2014/main" id="{76DA836A-36AC-2D99-CAF8-1DE60B2D44E7}"/>
              </a:ext>
            </a:extLst>
          </p:cNvPr>
          <p:cNvPicPr>
            <a:picLocks noChangeAspect="1"/>
          </p:cNvPicPr>
          <p:nvPr/>
        </p:nvPicPr>
        <p:blipFill>
          <a:blip r:embed="rId3"/>
          <a:stretch>
            <a:fillRect/>
          </a:stretch>
        </p:blipFill>
        <p:spPr>
          <a:xfrm>
            <a:off x="446095" y="3451990"/>
            <a:ext cx="10286032" cy="6028874"/>
          </a:xfrm>
          <a:prstGeom prst="rect">
            <a:avLst/>
          </a:prstGeom>
        </p:spPr>
      </p:pic>
      <p:sp>
        <p:nvSpPr>
          <p:cNvPr id="46083" name="Rectangle 3">
            <a:extLst>
              <a:ext uri="{FF2B5EF4-FFF2-40B4-BE49-F238E27FC236}">
                <a16:creationId xmlns:a16="http://schemas.microsoft.com/office/drawing/2014/main" id="{DD2B9AE6-F8CC-4B72-A7D0-754EF869C1B8}"/>
              </a:ext>
            </a:extLst>
          </p:cNvPr>
          <p:cNvSpPr>
            <a:spLocks noGrp="1" noChangeArrowheads="1"/>
          </p:cNvSpPr>
          <p:nvPr>
            <p:ph type="body" idx="4294967295"/>
          </p:nvPr>
        </p:nvSpPr>
        <p:spPr>
          <a:xfrm>
            <a:off x="4852859" y="940947"/>
            <a:ext cx="7073700" cy="4770205"/>
          </a:xfrm>
          <a:solidFill>
            <a:schemeClr val="accent4">
              <a:lumMod val="20000"/>
              <a:lumOff val="80000"/>
            </a:schemeClr>
          </a:solidFill>
        </p:spPr>
        <p:txBody>
          <a:bodyPr>
            <a:normAutofit fontScale="70000" lnSpcReduction="20000"/>
          </a:bodyPr>
          <a:lstStyle/>
          <a:p>
            <a:pPr lvl="1"/>
            <a:r>
              <a:rPr lang="en-US" altLang="en-US" dirty="0"/>
              <a:t>Pay attention to splitting costs</a:t>
            </a:r>
          </a:p>
          <a:p>
            <a:pPr lvl="1"/>
            <a:endParaRPr lang="en-US" altLang="en-US" dirty="0"/>
          </a:p>
          <a:p>
            <a:pPr lvl="1"/>
            <a:r>
              <a:rPr lang="en-US" altLang="en-US" dirty="0"/>
              <a:t>Who is making the decision?</a:t>
            </a:r>
          </a:p>
          <a:p>
            <a:pPr lvl="1"/>
            <a:r>
              <a:rPr lang="en-US" altLang="en-US" dirty="0"/>
              <a:t>   </a:t>
            </a:r>
            <a:r>
              <a:rPr lang="en-US" altLang="en-US" sz="2800" dirty="0"/>
              <a:t>The clerk, the director, or the CBO</a:t>
            </a:r>
          </a:p>
          <a:p>
            <a:pPr lvl="1"/>
            <a:endParaRPr lang="en-US" altLang="en-US" sz="2800" dirty="0"/>
          </a:p>
          <a:p>
            <a:pPr lvl="1"/>
            <a:r>
              <a:rPr lang="en-US" altLang="en-US" dirty="0"/>
              <a:t>Make sure the delivery method and the contracting meet </a:t>
            </a:r>
            <a:r>
              <a:rPr lang="en-US" altLang="en-US" b="1" dirty="0"/>
              <a:t>Public Contract Code  </a:t>
            </a:r>
            <a:r>
              <a:rPr lang="en-US" altLang="en-US" dirty="0"/>
              <a:t>and </a:t>
            </a:r>
            <a:r>
              <a:rPr lang="en-US" altLang="en-US" b="1" dirty="0"/>
              <a:t>Office of Public School Construction </a:t>
            </a:r>
            <a:r>
              <a:rPr lang="en-US" altLang="en-US" dirty="0"/>
              <a:t>criteria</a:t>
            </a:r>
          </a:p>
          <a:p>
            <a:pPr lvl="1"/>
            <a:endParaRPr lang="en-US" altLang="en-US" dirty="0"/>
          </a:p>
          <a:p>
            <a:pPr lvl="1"/>
            <a:r>
              <a:rPr lang="en-US" altLang="en-US" dirty="0"/>
              <a:t>Track the rule changes</a:t>
            </a:r>
          </a:p>
        </p:txBody>
      </p:sp>
      <p:pic>
        <p:nvPicPr>
          <p:cNvPr id="4" name="Picture 3" descr="A list of tasks with text&#10;&#10;Description automatically generated">
            <a:extLst>
              <a:ext uri="{FF2B5EF4-FFF2-40B4-BE49-F238E27FC236}">
                <a16:creationId xmlns:a16="http://schemas.microsoft.com/office/drawing/2014/main" id="{7BE19A49-D64D-155A-FC65-5A7103B909C5}"/>
              </a:ext>
            </a:extLst>
          </p:cNvPr>
          <p:cNvPicPr>
            <a:picLocks noChangeAspect="1"/>
          </p:cNvPicPr>
          <p:nvPr/>
        </p:nvPicPr>
        <p:blipFill>
          <a:blip r:embed="rId4"/>
          <a:stretch>
            <a:fillRect/>
          </a:stretch>
        </p:blipFill>
        <p:spPr>
          <a:xfrm>
            <a:off x="10177446" y="646178"/>
            <a:ext cx="1225862" cy="2288276"/>
          </a:xfrm>
          <a:prstGeom prst="rect">
            <a:avLst/>
          </a:prstGeom>
          <a:ln>
            <a:solidFill>
              <a:schemeClr val="accent6"/>
            </a:solidFill>
          </a:ln>
        </p:spPr>
      </p:pic>
    </p:spTree>
    <p:extLst>
      <p:ext uri="{BB962C8B-B14F-4D97-AF65-F5344CB8AC3E}">
        <p14:creationId xmlns:p14="http://schemas.microsoft.com/office/powerpoint/2010/main" val="1251880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DDC3C-48C7-A22C-7CC0-35B7B78783EB}"/>
              </a:ext>
            </a:extLst>
          </p:cNvPr>
          <p:cNvPicPr>
            <a:picLocks noChangeAspect="1"/>
          </p:cNvPicPr>
          <p:nvPr/>
        </p:nvPicPr>
        <p:blipFill>
          <a:blip r:embed="rId3"/>
          <a:stretch>
            <a:fillRect/>
          </a:stretch>
        </p:blipFill>
        <p:spPr>
          <a:xfrm>
            <a:off x="7159188" y="0"/>
            <a:ext cx="4935775" cy="6858000"/>
          </a:xfrm>
          <a:prstGeom prst="rect">
            <a:avLst/>
          </a:prstGeom>
        </p:spPr>
      </p:pic>
      <p:pic>
        <p:nvPicPr>
          <p:cNvPr id="4" name="Picture 3">
            <a:extLst>
              <a:ext uri="{FF2B5EF4-FFF2-40B4-BE49-F238E27FC236}">
                <a16:creationId xmlns:a16="http://schemas.microsoft.com/office/drawing/2014/main" id="{B89F9450-50D4-4810-E941-EF36A5E52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974" y="3119910"/>
            <a:ext cx="3306432" cy="317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7BBE755-0862-EB1D-A779-0BA32E0C9ABF}"/>
              </a:ext>
            </a:extLst>
          </p:cNvPr>
          <p:cNvSpPr txBox="1">
            <a:spLocks noChangeArrowheads="1"/>
          </p:cNvSpPr>
          <p:nvPr/>
        </p:nvSpPr>
        <p:spPr>
          <a:xfrm>
            <a:off x="1083880" y="328067"/>
            <a:ext cx="5562688" cy="1071563"/>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4000" b="1" i="0" kern="1200" cap="none" spc="0" baseline="0">
                <a:solidFill>
                  <a:schemeClr val="tx1"/>
                </a:solidFill>
                <a:latin typeface="+mj-lt"/>
                <a:ea typeface="+mj-ea"/>
                <a:cs typeface="Arial Black" panose="020B0604020202020204" pitchFamily="34" charset="0"/>
              </a:defRPr>
            </a:lvl1pPr>
          </a:lstStyle>
          <a:p>
            <a:r>
              <a:rPr lang="en-US" altLang="en-US" dirty="0"/>
              <a:t>MAINTAIN THE </a:t>
            </a:r>
          </a:p>
          <a:p>
            <a:r>
              <a:rPr lang="en-US" altLang="en-US" dirty="0"/>
              <a:t>PROJECT RECORD</a:t>
            </a:r>
          </a:p>
        </p:txBody>
      </p:sp>
      <p:sp>
        <p:nvSpPr>
          <p:cNvPr id="6" name="TextBox 5">
            <a:extLst>
              <a:ext uri="{FF2B5EF4-FFF2-40B4-BE49-F238E27FC236}">
                <a16:creationId xmlns:a16="http://schemas.microsoft.com/office/drawing/2014/main" id="{5F7F81E5-5648-C39D-5766-81D6A835AA50}"/>
              </a:ext>
            </a:extLst>
          </p:cNvPr>
          <p:cNvSpPr txBox="1"/>
          <p:nvPr/>
        </p:nvSpPr>
        <p:spPr>
          <a:xfrm>
            <a:off x="1083879" y="1750948"/>
            <a:ext cx="5699443" cy="1477328"/>
          </a:xfrm>
          <a:prstGeom prst="rect">
            <a:avLst/>
          </a:prstGeom>
          <a:noFill/>
        </p:spPr>
        <p:txBody>
          <a:bodyPr wrap="square" rtlCol="0">
            <a:spAutoFit/>
          </a:bodyPr>
          <a:lstStyle/>
          <a:p>
            <a:r>
              <a:rPr lang="en-US" altLang="en-US" sz="2400" dirty="0">
                <a:solidFill>
                  <a:schemeClr val="accent6"/>
                </a:solidFill>
              </a:rPr>
              <a:t>Use the Category/Object lists from the basics course to tag your items for storage &amp; retrieval </a:t>
            </a:r>
          </a:p>
          <a:p>
            <a:endParaRPr lang="en-US" dirty="0"/>
          </a:p>
        </p:txBody>
      </p:sp>
      <p:sp>
        <p:nvSpPr>
          <p:cNvPr id="7" name="TextBox 6">
            <a:extLst>
              <a:ext uri="{FF2B5EF4-FFF2-40B4-BE49-F238E27FC236}">
                <a16:creationId xmlns:a16="http://schemas.microsoft.com/office/drawing/2014/main" id="{A8FA4C1E-CBDB-7095-D314-A407F73E3194}"/>
              </a:ext>
            </a:extLst>
          </p:cNvPr>
          <p:cNvSpPr txBox="1"/>
          <p:nvPr/>
        </p:nvSpPr>
        <p:spPr>
          <a:xfrm>
            <a:off x="1083879" y="3271197"/>
            <a:ext cx="2165313" cy="1846659"/>
          </a:xfrm>
          <a:prstGeom prst="rect">
            <a:avLst/>
          </a:prstGeom>
          <a:noFill/>
        </p:spPr>
        <p:txBody>
          <a:bodyPr wrap="square" rtlCol="0">
            <a:spAutoFit/>
          </a:bodyPr>
          <a:lstStyle/>
          <a:p>
            <a:r>
              <a:rPr lang="en-US" altLang="en-US" sz="2400" dirty="0">
                <a:solidFill>
                  <a:schemeClr val="accent6"/>
                </a:solidFill>
              </a:rPr>
              <a:t>Plan for audit by saving components as you go</a:t>
            </a:r>
          </a:p>
          <a:p>
            <a:endParaRPr lang="en-US" dirty="0"/>
          </a:p>
        </p:txBody>
      </p:sp>
      <p:sp>
        <p:nvSpPr>
          <p:cNvPr id="8" name="TextBox 7">
            <a:extLst>
              <a:ext uri="{FF2B5EF4-FFF2-40B4-BE49-F238E27FC236}">
                <a16:creationId xmlns:a16="http://schemas.microsoft.com/office/drawing/2014/main" id="{7B1B59CC-6DCA-EC4D-8583-1C682EDAC99D}"/>
              </a:ext>
            </a:extLst>
          </p:cNvPr>
          <p:cNvSpPr txBox="1"/>
          <p:nvPr/>
        </p:nvSpPr>
        <p:spPr>
          <a:xfrm>
            <a:off x="1083879" y="5467370"/>
            <a:ext cx="2852220" cy="830997"/>
          </a:xfrm>
          <a:prstGeom prst="rect">
            <a:avLst/>
          </a:prstGeom>
          <a:noFill/>
        </p:spPr>
        <p:txBody>
          <a:bodyPr wrap="square" rtlCol="0">
            <a:spAutoFit/>
          </a:bodyPr>
          <a:lstStyle/>
          <a:p>
            <a:r>
              <a:rPr lang="en-US" sz="2400" b="1" dirty="0"/>
              <a:t>Begin with the end in mind!</a:t>
            </a:r>
          </a:p>
        </p:txBody>
      </p:sp>
    </p:spTree>
    <p:extLst>
      <p:ext uri="{BB962C8B-B14F-4D97-AF65-F5344CB8AC3E}">
        <p14:creationId xmlns:p14="http://schemas.microsoft.com/office/powerpoint/2010/main" val="223730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1706" y="347579"/>
            <a:ext cx="5521259" cy="4140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itle 3"/>
          <p:cNvSpPr>
            <a:spLocks noGrp="1"/>
          </p:cNvSpPr>
          <p:nvPr>
            <p:ph type="title" idx="4294967295"/>
          </p:nvPr>
        </p:nvSpPr>
        <p:spPr>
          <a:xfrm>
            <a:off x="550766" y="458269"/>
            <a:ext cx="5959480" cy="1239837"/>
          </a:xfrm>
          <a:noFill/>
        </p:spPr>
        <p:txBody>
          <a:bodyPr>
            <a:normAutofit/>
          </a:bodyPr>
          <a:lstStyle/>
          <a:p>
            <a:r>
              <a:rPr lang="en-US" altLang="en-US" dirty="0"/>
              <a:t>Systems &amp; Processes</a:t>
            </a:r>
          </a:p>
        </p:txBody>
      </p:sp>
      <p:sp>
        <p:nvSpPr>
          <p:cNvPr id="26629" name="Text Placeholder 5"/>
          <p:cNvSpPr>
            <a:spLocks noGrp="1"/>
          </p:cNvSpPr>
          <p:nvPr>
            <p:ph type="body" sz="quarter" idx="4294967295"/>
          </p:nvPr>
        </p:nvSpPr>
        <p:spPr>
          <a:xfrm>
            <a:off x="550766" y="1917063"/>
            <a:ext cx="5172178" cy="4105973"/>
          </a:xfrm>
        </p:spPr>
        <p:txBody>
          <a:bodyPr>
            <a:normAutofit fontScale="92500" lnSpcReduction="20000"/>
          </a:bodyPr>
          <a:lstStyle/>
          <a:p>
            <a:pPr>
              <a:spcBef>
                <a:spcPts val="1200"/>
              </a:spcBef>
            </a:pPr>
            <a:r>
              <a:rPr lang="en-US" altLang="en-US" sz="3200" dirty="0">
                <a:solidFill>
                  <a:schemeClr val="accent3">
                    <a:lumMod val="75000"/>
                  </a:schemeClr>
                </a:solidFill>
              </a:rPr>
              <a:t>Create progressive movement</a:t>
            </a:r>
          </a:p>
          <a:p>
            <a:pPr>
              <a:spcBef>
                <a:spcPts val="1200"/>
              </a:spcBef>
            </a:pPr>
            <a:endParaRPr lang="en-US" altLang="en-US" sz="2400" dirty="0">
              <a:solidFill>
                <a:schemeClr val="accent3">
                  <a:lumMod val="75000"/>
                </a:schemeClr>
              </a:solidFill>
            </a:endParaRPr>
          </a:p>
          <a:p>
            <a:pPr>
              <a:spcBef>
                <a:spcPts val="1200"/>
              </a:spcBef>
            </a:pPr>
            <a:r>
              <a:rPr lang="en-US" altLang="en-US" sz="3200" dirty="0">
                <a:solidFill>
                  <a:schemeClr val="accent3">
                    <a:lumMod val="75000"/>
                  </a:schemeClr>
                </a:solidFill>
              </a:rPr>
              <a:t>Provide protection for district and employees</a:t>
            </a:r>
          </a:p>
          <a:p>
            <a:pPr>
              <a:spcBef>
                <a:spcPts val="1200"/>
              </a:spcBef>
            </a:pPr>
            <a:endParaRPr lang="en-US" altLang="en-US" sz="2400" dirty="0">
              <a:solidFill>
                <a:schemeClr val="accent3">
                  <a:lumMod val="75000"/>
                </a:schemeClr>
              </a:solidFill>
            </a:endParaRPr>
          </a:p>
          <a:p>
            <a:pPr>
              <a:spcBef>
                <a:spcPts val="1200"/>
              </a:spcBef>
            </a:pPr>
            <a:r>
              <a:rPr lang="en-US" altLang="en-US" sz="3200" dirty="0">
                <a:solidFill>
                  <a:schemeClr val="accent3">
                    <a:lumMod val="75000"/>
                  </a:schemeClr>
                </a:solidFill>
              </a:rPr>
              <a:t>They are chaos killers</a:t>
            </a:r>
          </a:p>
          <a:p>
            <a:endParaRPr lang="en-US" altLang="en-US" sz="3200" dirty="0"/>
          </a:p>
          <a:p>
            <a:endParaRPr lang="en-US" altLang="en-US" sz="3200" dirty="0"/>
          </a:p>
        </p:txBody>
      </p:sp>
      <p:sp>
        <p:nvSpPr>
          <p:cNvPr id="26628" name="Content Placeholder 4"/>
          <p:cNvSpPr>
            <a:spLocks noGrp="1"/>
          </p:cNvSpPr>
          <p:nvPr>
            <p:ph idx="4294967295"/>
          </p:nvPr>
        </p:nvSpPr>
        <p:spPr>
          <a:xfrm>
            <a:off x="6782113" y="4791578"/>
            <a:ext cx="4672012" cy="1754188"/>
          </a:xfrm>
        </p:spPr>
        <p:txBody>
          <a:bodyPr>
            <a:normAutofit fontScale="92500" lnSpcReduction="20000"/>
          </a:bodyPr>
          <a:lstStyle/>
          <a:p>
            <a:pPr marL="0" indent="0">
              <a:buFont typeface="Arial" panose="020B0604020202020204" pitchFamily="34" charset="0"/>
              <a:buNone/>
            </a:pPr>
            <a:r>
              <a:rPr lang="en-US" altLang="en-US" b="1" i="1" dirty="0">
                <a:latin typeface="+mn-ea"/>
              </a:rPr>
              <a:t>A river without banks is just a big puddle.</a:t>
            </a:r>
          </a:p>
          <a:p>
            <a:pPr marL="0" indent="0" algn="r">
              <a:buFont typeface="Arial" panose="020B0604020202020204" pitchFamily="34" charset="0"/>
              <a:buNone/>
            </a:pPr>
            <a:r>
              <a:rPr lang="en-US" altLang="en-US" sz="2600" dirty="0"/>
              <a:t>Will Mancini</a:t>
            </a:r>
          </a:p>
        </p:txBody>
      </p:sp>
    </p:spTree>
    <p:extLst>
      <p:ext uri="{BB962C8B-B14F-4D97-AF65-F5344CB8AC3E}">
        <p14:creationId xmlns:p14="http://schemas.microsoft.com/office/powerpoint/2010/main" val="38955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836729" y="673633"/>
            <a:ext cx="5973609" cy="1239837"/>
          </a:xfrm>
          <a:noFill/>
        </p:spPr>
        <p:txBody>
          <a:bodyPr>
            <a:normAutofit fontScale="90000"/>
          </a:bodyPr>
          <a:lstStyle/>
          <a:p>
            <a:r>
              <a:rPr lang="en-US" altLang="en-US" dirty="0"/>
              <a:t>PROCESS TOOLS Timelines and Schedules</a:t>
            </a:r>
          </a:p>
        </p:txBody>
      </p:sp>
      <p:pic>
        <p:nvPicPr>
          <p:cNvPr id="30723"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5984312" y="4071956"/>
            <a:ext cx="5476875" cy="2252663"/>
          </a:xfrm>
        </p:spPr>
      </p:pic>
      <p:pic>
        <p:nvPicPr>
          <p:cNvPr id="3072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1536" y="2455427"/>
            <a:ext cx="4567237"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Box 7"/>
          <p:cNvSpPr txBox="1">
            <a:spLocks noChangeArrowheads="1"/>
          </p:cNvSpPr>
          <p:nvPr/>
        </p:nvSpPr>
        <p:spPr bwMode="auto">
          <a:xfrm>
            <a:off x="7301078" y="533381"/>
            <a:ext cx="4323045" cy="2938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00070" indent="-500070" defTabSz="547695">
              <a:lnSpc>
                <a:spcPct val="105000"/>
              </a:lnSpc>
              <a:spcBef>
                <a:spcPts val="1200"/>
              </a:spcBef>
              <a:buClr>
                <a:schemeClr val="accent4"/>
              </a:buClr>
              <a:buSzPct val="30000"/>
              <a:buFont typeface="Wingdings" panose="05000000000000000000" pitchFamily="2" charset="2"/>
              <a:buChar char="v"/>
            </a:pPr>
            <a:r>
              <a:rPr lang="en-US" altLang="en-US" dirty="0">
                <a:solidFill>
                  <a:srgbClr val="6C6963"/>
                </a:solidFill>
                <a:latin typeface="+mn-lt"/>
                <a:sym typeface="Baskerville"/>
              </a:rPr>
              <a:t>Calendar</a:t>
            </a:r>
          </a:p>
          <a:p>
            <a:pPr marL="500070" indent="-500070" defTabSz="547695">
              <a:lnSpc>
                <a:spcPct val="105000"/>
              </a:lnSpc>
              <a:spcBef>
                <a:spcPts val="1200"/>
              </a:spcBef>
              <a:buClr>
                <a:schemeClr val="accent4"/>
              </a:buClr>
              <a:buSzPct val="30000"/>
              <a:buFont typeface="Wingdings" panose="05000000000000000000" pitchFamily="2" charset="2"/>
              <a:buChar char="v"/>
            </a:pPr>
            <a:r>
              <a:rPr lang="en-US" altLang="en-US" dirty="0">
                <a:solidFill>
                  <a:srgbClr val="6C6963"/>
                </a:solidFill>
                <a:latin typeface="+mn-lt"/>
                <a:sym typeface="Baskerville"/>
              </a:rPr>
              <a:t>Schedule</a:t>
            </a:r>
          </a:p>
          <a:p>
            <a:pPr marL="500070" indent="-500070" defTabSz="547695">
              <a:lnSpc>
                <a:spcPct val="105000"/>
              </a:lnSpc>
              <a:spcBef>
                <a:spcPts val="1200"/>
              </a:spcBef>
              <a:buClr>
                <a:schemeClr val="accent4"/>
              </a:buClr>
              <a:buSzPct val="30000"/>
              <a:buFont typeface="Wingdings" panose="05000000000000000000" pitchFamily="2" charset="2"/>
              <a:buChar char="v"/>
            </a:pPr>
            <a:r>
              <a:rPr lang="en-US" altLang="en-US" dirty="0">
                <a:solidFill>
                  <a:srgbClr val="6C6963"/>
                </a:solidFill>
                <a:latin typeface="+mn-lt"/>
                <a:sym typeface="Baskerville"/>
              </a:rPr>
              <a:t>Action Plan</a:t>
            </a:r>
          </a:p>
          <a:p>
            <a:pPr marL="500070" indent="-500070" defTabSz="547695">
              <a:lnSpc>
                <a:spcPct val="105000"/>
              </a:lnSpc>
              <a:spcBef>
                <a:spcPts val="1200"/>
              </a:spcBef>
              <a:buClr>
                <a:schemeClr val="accent4"/>
              </a:buClr>
              <a:buSzPct val="30000"/>
              <a:buFont typeface="Wingdings" panose="05000000000000000000" pitchFamily="2" charset="2"/>
              <a:buChar char="v"/>
            </a:pPr>
            <a:r>
              <a:rPr lang="en-US" altLang="en-US" dirty="0">
                <a:solidFill>
                  <a:srgbClr val="6C6963"/>
                </a:solidFill>
                <a:latin typeface="+mn-lt"/>
                <a:sym typeface="Baskerville"/>
              </a:rPr>
              <a:t>Responsibility Matrix</a:t>
            </a:r>
          </a:p>
          <a:p>
            <a:pPr marL="500070" indent="-500070" defTabSz="547695">
              <a:lnSpc>
                <a:spcPct val="105000"/>
              </a:lnSpc>
              <a:spcBef>
                <a:spcPts val="1200"/>
              </a:spcBef>
              <a:buClr>
                <a:schemeClr val="accent4"/>
              </a:buClr>
              <a:buSzPct val="30000"/>
              <a:buFont typeface="Wingdings" panose="05000000000000000000" pitchFamily="2" charset="2"/>
              <a:buChar char="v"/>
            </a:pPr>
            <a:r>
              <a:rPr lang="en-US" altLang="en-US" dirty="0">
                <a:solidFill>
                  <a:srgbClr val="6C6963"/>
                </a:solidFill>
                <a:latin typeface="+mn-lt"/>
                <a:sym typeface="Baskerville"/>
              </a:rPr>
              <a:t>Timeline</a:t>
            </a:r>
          </a:p>
        </p:txBody>
      </p:sp>
    </p:spTree>
    <p:extLst>
      <p:ext uri="{BB962C8B-B14F-4D97-AF65-F5344CB8AC3E}">
        <p14:creationId xmlns:p14="http://schemas.microsoft.com/office/powerpoint/2010/main" val="61946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BA69F2E-2E61-F780-080F-24DB7D6F7CD9}"/>
              </a:ext>
            </a:extLst>
          </p:cNvPr>
          <p:cNvSpPr>
            <a:spLocks noGrp="1"/>
          </p:cNvSpPr>
          <p:nvPr>
            <p:ph type="pic" sz="quarter" idx="13"/>
          </p:nvPr>
        </p:nvSpPr>
        <p:spPr/>
        <p:txBody>
          <a:bodyPr/>
          <a:lstStyle/>
          <a:p>
            <a:endParaRPr lang="en-US" sz="3200" b="1" i="0" dirty="0"/>
          </a:p>
          <a:p>
            <a:endParaRPr lang="en-US" b="1" dirty="0"/>
          </a:p>
          <a:p>
            <a:r>
              <a:rPr lang="en-US" sz="3200" b="1" i="0" dirty="0"/>
              <a:t>Reconciliation</a:t>
            </a:r>
          </a:p>
          <a:p>
            <a:endParaRPr lang="en-US" dirty="0"/>
          </a:p>
        </p:txBody>
      </p:sp>
      <p:sp>
        <p:nvSpPr>
          <p:cNvPr id="3" name="Text Placeholder 2"/>
          <p:cNvSpPr>
            <a:spLocks noGrp="1"/>
          </p:cNvSpPr>
          <p:nvPr>
            <p:ph sz="quarter" idx="14"/>
          </p:nvPr>
        </p:nvSpPr>
        <p:spPr>
          <a:xfrm>
            <a:off x="6039512" y="1188961"/>
            <a:ext cx="5402263" cy="3809978"/>
          </a:xfrm>
        </p:spPr>
        <p:txBody>
          <a:bodyPr/>
          <a:lstStyle/>
          <a:p>
            <a:pPr algn="ctr">
              <a:defRPr/>
            </a:pPr>
            <a:r>
              <a:rPr lang="en-US" b="1" dirty="0">
                <a:solidFill>
                  <a:schemeClr val="tx2">
                    <a:lumMod val="50000"/>
                  </a:schemeClr>
                </a:solidFill>
              </a:rPr>
              <a:t>Singular processes don’t require reconciliation </a:t>
            </a:r>
          </a:p>
          <a:p>
            <a:pPr algn="ctr">
              <a:defRPr/>
            </a:pPr>
            <a:endParaRPr lang="en-US" b="1" dirty="0">
              <a:solidFill>
                <a:schemeClr val="tx2">
                  <a:lumMod val="50000"/>
                </a:schemeClr>
              </a:solidFill>
            </a:endParaRPr>
          </a:p>
          <a:p>
            <a:pPr algn="ctr">
              <a:defRPr/>
            </a:pPr>
            <a:r>
              <a:rPr lang="en-US" b="1" dirty="0">
                <a:solidFill>
                  <a:schemeClr val="tx2">
                    <a:lumMod val="50000"/>
                  </a:schemeClr>
                </a:solidFill>
              </a:rPr>
              <a:t>– nor do they provide verification</a:t>
            </a:r>
          </a:p>
        </p:txBody>
      </p:sp>
    </p:spTree>
    <p:extLst>
      <p:ext uri="{BB962C8B-B14F-4D97-AF65-F5344CB8AC3E}">
        <p14:creationId xmlns:p14="http://schemas.microsoft.com/office/powerpoint/2010/main" val="1369210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939121" y="638175"/>
            <a:ext cx="4703763" cy="1727200"/>
          </a:xfrm>
          <a:noFill/>
        </p:spPr>
        <p:txBody>
          <a:bodyPr>
            <a:normAutofit fontScale="90000"/>
          </a:bodyPr>
          <a:lstStyle/>
          <a:p>
            <a:r>
              <a:rPr lang="en-US" altLang="en-US" sz="4400" dirty="0"/>
              <a:t>Reconciliation &amp; Subsidiary Systems</a:t>
            </a:r>
          </a:p>
        </p:txBody>
      </p:sp>
      <p:sp>
        <p:nvSpPr>
          <p:cNvPr id="36868" name="Text Placeholder 3"/>
          <p:cNvSpPr>
            <a:spLocks noGrp="1"/>
          </p:cNvSpPr>
          <p:nvPr>
            <p:ph type="body" sz="quarter" idx="4294967295"/>
          </p:nvPr>
        </p:nvSpPr>
        <p:spPr>
          <a:xfrm>
            <a:off x="939120" y="2801697"/>
            <a:ext cx="4703763" cy="3271663"/>
          </a:xfrm>
        </p:spPr>
        <p:txBody>
          <a:bodyPr>
            <a:normAutofit fontScale="92500"/>
          </a:bodyPr>
          <a:lstStyle/>
          <a:p>
            <a:pPr>
              <a:spcBef>
                <a:spcPts val="1200"/>
              </a:spcBef>
            </a:pPr>
            <a:r>
              <a:rPr lang="en-US" altLang="en-US" sz="2800" dirty="0">
                <a:solidFill>
                  <a:schemeClr val="accent4">
                    <a:lumMod val="75000"/>
                  </a:schemeClr>
                </a:solidFill>
              </a:rPr>
              <a:t>Excel spreadsheets are a subsidiary system too!</a:t>
            </a:r>
          </a:p>
          <a:p>
            <a:pPr>
              <a:spcBef>
                <a:spcPts val="1200"/>
              </a:spcBef>
            </a:pPr>
            <a:endParaRPr lang="en-US" altLang="en-US" sz="1300" dirty="0">
              <a:solidFill>
                <a:schemeClr val="accent4">
                  <a:lumMod val="75000"/>
                </a:schemeClr>
              </a:solidFill>
            </a:endParaRPr>
          </a:p>
          <a:p>
            <a:pPr>
              <a:spcBef>
                <a:spcPts val="1200"/>
              </a:spcBef>
            </a:pPr>
            <a:r>
              <a:rPr lang="en-US" altLang="en-US" sz="2800" dirty="0">
                <a:solidFill>
                  <a:schemeClr val="accent4">
                    <a:lumMod val="75000"/>
                  </a:schemeClr>
                </a:solidFill>
              </a:rPr>
              <a:t>Big important numbers should be verified systemically</a:t>
            </a:r>
          </a:p>
        </p:txBody>
      </p:sp>
      <p:sp>
        <p:nvSpPr>
          <p:cNvPr id="36867" name="Content Placeholder 2"/>
          <p:cNvSpPr>
            <a:spLocks noGrp="1"/>
          </p:cNvSpPr>
          <p:nvPr>
            <p:ph idx="4294967295"/>
          </p:nvPr>
        </p:nvSpPr>
        <p:spPr>
          <a:xfrm>
            <a:off x="6030918" y="670280"/>
            <a:ext cx="5483225" cy="5025478"/>
          </a:xfrm>
          <a:solidFill>
            <a:schemeClr val="accent4">
              <a:lumMod val="20000"/>
              <a:lumOff val="80000"/>
            </a:schemeClr>
          </a:solidFill>
        </p:spPr>
        <p:txBody>
          <a:bodyPr>
            <a:noAutofit/>
          </a:bodyPr>
          <a:lstStyle/>
          <a:p>
            <a:pPr lvl="1">
              <a:lnSpc>
                <a:spcPct val="100000"/>
              </a:lnSpc>
            </a:pPr>
            <a:r>
              <a:rPr lang="en-US" altLang="en-US" sz="2200" dirty="0"/>
              <a:t>All reporting should match</a:t>
            </a:r>
          </a:p>
          <a:p>
            <a:pPr lvl="1">
              <a:lnSpc>
                <a:spcPct val="100000"/>
              </a:lnSpc>
            </a:pPr>
            <a:endParaRPr lang="en-US" altLang="en-US" sz="2200" dirty="0"/>
          </a:p>
          <a:p>
            <a:pPr lvl="1">
              <a:lnSpc>
                <a:spcPct val="100000"/>
              </a:lnSpc>
            </a:pPr>
            <a:r>
              <a:rPr lang="en-US" altLang="en-US" sz="2200" dirty="0"/>
              <a:t>Automate reporting as much as possible</a:t>
            </a:r>
          </a:p>
          <a:p>
            <a:pPr lvl="1">
              <a:lnSpc>
                <a:spcPct val="100000"/>
              </a:lnSpc>
            </a:pPr>
            <a:endParaRPr lang="en-US" altLang="en-US" sz="2200" dirty="0"/>
          </a:p>
          <a:p>
            <a:pPr lvl="1">
              <a:lnSpc>
                <a:spcPct val="100000"/>
              </a:lnSpc>
            </a:pPr>
            <a:r>
              <a:rPr lang="en-US" altLang="en-US" sz="2200" dirty="0"/>
              <a:t>If reconciliation is a pain – do it more often, not less</a:t>
            </a:r>
          </a:p>
          <a:p>
            <a:pPr lvl="1">
              <a:lnSpc>
                <a:spcPct val="100000"/>
              </a:lnSpc>
            </a:pPr>
            <a:endParaRPr lang="en-US" altLang="en-US" sz="2200" dirty="0"/>
          </a:p>
          <a:p>
            <a:pPr lvl="1">
              <a:lnSpc>
                <a:spcPct val="100000"/>
              </a:lnSpc>
            </a:pPr>
            <a:r>
              <a:rPr lang="en-US" altLang="en-US" sz="2200" dirty="0"/>
              <a:t>If you had a major error, would you know?</a:t>
            </a:r>
          </a:p>
          <a:p>
            <a:pPr lvl="1">
              <a:lnSpc>
                <a:spcPct val="100000"/>
              </a:lnSpc>
            </a:pPr>
            <a:endParaRPr lang="en-US" altLang="en-US" sz="2200" dirty="0"/>
          </a:p>
          <a:p>
            <a:pPr lvl="1">
              <a:lnSpc>
                <a:spcPct val="100000"/>
              </a:lnSpc>
            </a:pPr>
            <a:r>
              <a:rPr lang="en-US" altLang="en-US" sz="2200" dirty="0"/>
              <a:t>We spend most of the time with boots on the ground, get some elevation and look at the big picture too</a:t>
            </a:r>
          </a:p>
        </p:txBody>
      </p:sp>
    </p:spTree>
    <p:extLst>
      <p:ext uri="{BB962C8B-B14F-4D97-AF65-F5344CB8AC3E}">
        <p14:creationId xmlns:p14="http://schemas.microsoft.com/office/powerpoint/2010/main" val="113052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3D28F46-5FC1-73A2-A071-F4BDECE4917E}"/>
              </a:ext>
            </a:extLst>
          </p:cNvPr>
          <p:cNvSpPr>
            <a:spLocks noGrp="1"/>
          </p:cNvSpPr>
          <p:nvPr>
            <p:ph type="pic" sz="quarter" idx="13"/>
          </p:nvPr>
        </p:nvSpPr>
        <p:spPr/>
        <p:txBody>
          <a:bodyPr/>
          <a:lstStyle/>
          <a:p>
            <a:endParaRPr lang="en-US" sz="3200" b="1" i="0" dirty="0"/>
          </a:p>
          <a:p>
            <a:endParaRPr lang="en-US" b="1" dirty="0"/>
          </a:p>
          <a:p>
            <a:r>
              <a:rPr lang="en-US" sz="3200" b="1" i="0" dirty="0"/>
              <a:t>Reporting</a:t>
            </a:r>
          </a:p>
          <a:p>
            <a:endParaRPr lang="en-US" dirty="0"/>
          </a:p>
        </p:txBody>
      </p:sp>
      <p:sp>
        <p:nvSpPr>
          <p:cNvPr id="3" name="Text Placeholder 2"/>
          <p:cNvSpPr>
            <a:spLocks noGrp="1"/>
          </p:cNvSpPr>
          <p:nvPr>
            <p:ph sz="quarter" idx="14"/>
          </p:nvPr>
        </p:nvSpPr>
        <p:spPr/>
        <p:txBody>
          <a:bodyPr/>
          <a:lstStyle/>
          <a:p>
            <a:pPr algn="ctr">
              <a:defRPr/>
            </a:pPr>
            <a:r>
              <a:rPr lang="en-US" sz="3600" b="1" dirty="0"/>
              <a:t>Clarity </a:t>
            </a:r>
          </a:p>
          <a:p>
            <a:pPr algn="ctr">
              <a:defRPr/>
            </a:pPr>
            <a:r>
              <a:rPr lang="en-US" sz="3600" b="1" dirty="0"/>
              <a:t>vs. </a:t>
            </a:r>
          </a:p>
          <a:p>
            <a:pPr algn="ctr">
              <a:defRPr/>
            </a:pPr>
            <a:r>
              <a:rPr lang="en-US" sz="3600" b="1" dirty="0"/>
              <a:t>Complexity</a:t>
            </a:r>
          </a:p>
        </p:txBody>
      </p:sp>
    </p:spTree>
    <p:extLst>
      <p:ext uri="{BB962C8B-B14F-4D97-AF65-F5344CB8AC3E}">
        <p14:creationId xmlns:p14="http://schemas.microsoft.com/office/powerpoint/2010/main" val="960856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1045036" y="530225"/>
            <a:ext cx="7481134" cy="1071563"/>
          </a:xfrm>
        </p:spPr>
        <p:txBody>
          <a:bodyPr>
            <a:normAutofit/>
          </a:bodyPr>
          <a:lstStyle/>
          <a:p>
            <a:r>
              <a:rPr lang="en-US" altLang="en-US" dirty="0"/>
              <a:t>Reporting</a:t>
            </a:r>
          </a:p>
        </p:txBody>
      </p:sp>
      <p:sp>
        <p:nvSpPr>
          <p:cNvPr id="3" name="Content Placeholder 2"/>
          <p:cNvSpPr>
            <a:spLocks noGrp="1"/>
          </p:cNvSpPr>
          <p:nvPr>
            <p:ph type="body" idx="4294967295"/>
          </p:nvPr>
        </p:nvSpPr>
        <p:spPr>
          <a:xfrm>
            <a:off x="1045036" y="1480897"/>
            <a:ext cx="10763250" cy="4947612"/>
          </a:xfrm>
        </p:spPr>
        <p:txBody>
          <a:bodyPr>
            <a:normAutofit fontScale="25000" lnSpcReduction="20000"/>
          </a:bodyPr>
          <a:lstStyle/>
          <a:p>
            <a:pPr>
              <a:defRPr/>
            </a:pPr>
            <a:r>
              <a:rPr lang="en-US" sz="9600" dirty="0">
                <a:solidFill>
                  <a:schemeClr val="accent4"/>
                </a:solidFill>
              </a:rPr>
              <a:t>Too much information does not bring clarity</a:t>
            </a:r>
          </a:p>
          <a:p>
            <a:pPr>
              <a:defRPr/>
            </a:pPr>
            <a:r>
              <a:rPr lang="en-US" sz="9600" dirty="0">
                <a:solidFill>
                  <a:schemeClr val="accent4"/>
                </a:solidFill>
              </a:rPr>
              <a:t>Structure the information logically</a:t>
            </a:r>
          </a:p>
          <a:p>
            <a:pPr lvl="1">
              <a:defRPr/>
            </a:pPr>
            <a:r>
              <a:rPr lang="en-US" sz="9600" dirty="0">
                <a:solidFill>
                  <a:schemeClr val="accent4"/>
                </a:solidFill>
              </a:rPr>
              <a:t>Lead them through info that will build understanding</a:t>
            </a:r>
          </a:p>
          <a:p>
            <a:pPr lvl="1">
              <a:defRPr/>
            </a:pPr>
            <a:r>
              <a:rPr lang="en-US" sz="9600" dirty="0">
                <a:solidFill>
                  <a:schemeClr val="accent4"/>
                </a:solidFill>
              </a:rPr>
              <a:t>What are the right questions?</a:t>
            </a:r>
          </a:p>
          <a:p>
            <a:pPr>
              <a:defRPr/>
            </a:pPr>
            <a:r>
              <a:rPr lang="en-US" sz="9600" dirty="0">
                <a:solidFill>
                  <a:schemeClr val="accent4"/>
                </a:solidFill>
              </a:rPr>
              <a:t>Layering is effective</a:t>
            </a:r>
          </a:p>
          <a:p>
            <a:pPr lvl="1">
              <a:defRPr/>
            </a:pPr>
            <a:r>
              <a:rPr lang="en-US" sz="9600" dirty="0">
                <a:solidFill>
                  <a:schemeClr val="accent4"/>
                </a:solidFill>
              </a:rPr>
              <a:t>Summary on the PPT</a:t>
            </a:r>
          </a:p>
          <a:p>
            <a:pPr lvl="1">
              <a:defRPr/>
            </a:pPr>
            <a:r>
              <a:rPr lang="en-US" sz="9600" dirty="0">
                <a:solidFill>
                  <a:schemeClr val="accent4"/>
                </a:solidFill>
              </a:rPr>
              <a:t>Mid level detail in the handout</a:t>
            </a:r>
          </a:p>
          <a:p>
            <a:pPr lvl="1">
              <a:defRPr/>
            </a:pPr>
            <a:r>
              <a:rPr lang="en-US" sz="9600" dirty="0">
                <a:solidFill>
                  <a:schemeClr val="accent4"/>
                </a:solidFill>
              </a:rPr>
              <a:t>Full detail available upon request</a:t>
            </a:r>
          </a:p>
          <a:p>
            <a:pPr lvl="1">
              <a:defRPr/>
            </a:pPr>
            <a:endParaRPr lang="en-US" dirty="0">
              <a:solidFill>
                <a:schemeClr val="accent4"/>
              </a:solidFill>
            </a:endParaRPr>
          </a:p>
          <a:p>
            <a:pPr marL="0" indent="0">
              <a:buFont typeface="Arial" panose="020B0604020202020204" pitchFamily="34" charset="0"/>
              <a:buNone/>
              <a:defRPr/>
            </a:pPr>
            <a:r>
              <a:rPr lang="en-US" sz="8800" b="1" dirty="0">
                <a:solidFill>
                  <a:schemeClr val="accent6"/>
                </a:solidFill>
              </a:rPr>
              <a:t>If the public can’t read it, they will assume you didn’t want them to!</a:t>
            </a:r>
          </a:p>
        </p:txBody>
      </p:sp>
      <p:pic>
        <p:nvPicPr>
          <p:cNvPr id="409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29255">
            <a:off x="6064732" y="1025801"/>
            <a:ext cx="6175375" cy="427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024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F6166-71DC-8E90-3FD6-55289AD4AA65}"/>
              </a:ext>
            </a:extLst>
          </p:cNvPr>
          <p:cNvSpPr>
            <a:spLocks noGrp="1"/>
          </p:cNvSpPr>
          <p:nvPr>
            <p:ph type="body" sz="quarter" idx="12"/>
          </p:nvPr>
        </p:nvSpPr>
        <p:spPr>
          <a:xfrm>
            <a:off x="3748367" y="1350283"/>
            <a:ext cx="7219876" cy="1734598"/>
          </a:xfrm>
        </p:spPr>
        <p:txBody>
          <a:bodyPr/>
          <a:lstStyle/>
          <a:p>
            <a:r>
              <a:rPr lang="en-US" dirty="0">
                <a:solidFill>
                  <a:schemeClr val="accent3"/>
                </a:solidFill>
              </a:rPr>
              <a:t>Cherie Chenoweth</a:t>
            </a:r>
          </a:p>
          <a:p>
            <a:r>
              <a:rPr lang="en-US" sz="2600" dirty="0">
                <a:solidFill>
                  <a:schemeClr val="accent3"/>
                </a:solidFill>
              </a:rPr>
              <a:t>Coordinator Facilities Business Compliance</a:t>
            </a:r>
          </a:p>
          <a:p>
            <a:r>
              <a:rPr lang="en-US" sz="2600" dirty="0">
                <a:solidFill>
                  <a:schemeClr val="accent3"/>
                </a:solidFill>
              </a:rPr>
              <a:t>San Juan USD – Facilities Department</a:t>
            </a:r>
          </a:p>
        </p:txBody>
      </p:sp>
      <p:sp>
        <p:nvSpPr>
          <p:cNvPr id="3" name="Text Placeholder 2">
            <a:extLst>
              <a:ext uri="{FF2B5EF4-FFF2-40B4-BE49-F238E27FC236}">
                <a16:creationId xmlns:a16="http://schemas.microsoft.com/office/drawing/2014/main" id="{193F8DD6-9D2D-C9D9-50F3-7A7300FD139C}"/>
              </a:ext>
            </a:extLst>
          </p:cNvPr>
          <p:cNvSpPr>
            <a:spLocks noGrp="1"/>
          </p:cNvSpPr>
          <p:nvPr>
            <p:ph type="body" sz="quarter" idx="13"/>
          </p:nvPr>
        </p:nvSpPr>
        <p:spPr>
          <a:xfrm>
            <a:off x="3748367" y="3357335"/>
            <a:ext cx="6902131" cy="634431"/>
          </a:xfrm>
        </p:spPr>
        <p:txBody>
          <a:bodyPr/>
          <a:lstStyle/>
          <a:p>
            <a:r>
              <a:rPr lang="en-US" sz="2800" dirty="0">
                <a:solidFill>
                  <a:srgbClr val="522E90"/>
                </a:solidFill>
                <a:effectLst/>
                <a:latin typeface="Aptos" panose="020B0004020202020204" pitchFamily="34" charset="0"/>
                <a:ea typeface="Calibri" panose="020F0502020204030204" pitchFamily="34" charset="0"/>
                <a:cs typeface="Calibri" panose="020F0502020204030204" pitchFamily="34" charset="0"/>
              </a:rPr>
              <a:t>916-979-8629   </a:t>
            </a:r>
            <a:r>
              <a:rPr lang="en-US" sz="2800" u="sng" dirty="0">
                <a:solidFill>
                  <a:srgbClr val="522E90"/>
                </a:solidFill>
                <a:effectLst/>
                <a:latin typeface="Aptos" panose="020B00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Cchenoweth@sanjuan.edu</a:t>
            </a:r>
            <a:endParaRPr lang="en-US" sz="2800" dirty="0"/>
          </a:p>
        </p:txBody>
      </p:sp>
      <p:pic>
        <p:nvPicPr>
          <p:cNvPr id="6" name="Picture 5">
            <a:extLst>
              <a:ext uri="{FF2B5EF4-FFF2-40B4-BE49-F238E27FC236}">
                <a16:creationId xmlns:a16="http://schemas.microsoft.com/office/drawing/2014/main" id="{F9EBC340-8E7F-E189-78B4-E4F7977E9659}"/>
              </a:ext>
            </a:extLst>
          </p:cNvPr>
          <p:cNvPicPr preferRelativeResize="0">
            <a:picLocks/>
          </p:cNvPicPr>
          <p:nvPr/>
        </p:nvPicPr>
        <p:blipFill rotWithShape="1">
          <a:blip r:embed="rId4"/>
          <a:srcRect l="15042" t="2089" r="18020"/>
          <a:stretch/>
        </p:blipFill>
        <p:spPr>
          <a:xfrm>
            <a:off x="750050" y="951344"/>
            <a:ext cx="2667405" cy="2938856"/>
          </a:xfrm>
          <a:prstGeom prst="rect">
            <a:avLst/>
          </a:prstGeom>
        </p:spPr>
      </p:pic>
      <p:sp>
        <p:nvSpPr>
          <p:cNvPr id="5" name="Text Placeholder 3">
            <a:extLst>
              <a:ext uri="{FF2B5EF4-FFF2-40B4-BE49-F238E27FC236}">
                <a16:creationId xmlns:a16="http://schemas.microsoft.com/office/drawing/2014/main" id="{E3748194-E264-FDC9-CC84-3734E7628C58}"/>
              </a:ext>
            </a:extLst>
          </p:cNvPr>
          <p:cNvSpPr>
            <a:spLocks noGrp="1"/>
          </p:cNvSpPr>
          <p:nvPr/>
        </p:nvSpPr>
        <p:spPr>
          <a:xfrm>
            <a:off x="750050" y="4058833"/>
            <a:ext cx="10663017" cy="2576569"/>
          </a:xfrm>
          <a:prstGeom prst="rect">
            <a:avLst/>
          </a:prstGeom>
        </p:spPr>
        <p:txBody>
          <a:bodyPr vert="horz" lIns="0" tIns="0" rIns="0" bIns="0" rtlCol="0">
            <a:noAutofit/>
          </a:bodyPr>
          <a:lstStyle>
            <a:lvl1pPr marL="0" indent="0" algn="l" defTabSz="914400" rtl="0" eaLnBrk="1" latinLnBrk="0" hangingPunct="1">
              <a:lnSpc>
                <a:spcPct val="150000"/>
              </a:lnSpc>
              <a:spcBef>
                <a:spcPts val="1000"/>
              </a:spcBef>
              <a:buFontTx/>
              <a:buNone/>
              <a:defRPr sz="3200" b="0"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150000"/>
              </a:lnSpc>
              <a:spcBef>
                <a:spcPts val="500"/>
              </a:spcBef>
              <a:buFontTx/>
              <a:buNone/>
              <a:defRPr sz="3200" b="0" i="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150000"/>
              </a:lnSpc>
              <a:spcBef>
                <a:spcPts val="500"/>
              </a:spcBef>
              <a:buFontTx/>
              <a:buNone/>
              <a:defRPr sz="2000" b="0" i="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Cherie has been with San Juan Unified School District for over 19 years, serving various roles throughout my tenure. </a:t>
            </a:r>
            <a:r>
              <a:rPr lang="en-US" sz="1800" dirty="0">
                <a:latin typeface="Calibri" panose="020F0502020204030204" pitchFamily="34" charset="0"/>
                <a:ea typeface="Times New Roman" panose="02020603050405020304" pitchFamily="18" charset="0"/>
                <a:cs typeface="Calibri" panose="020F0502020204030204" pitchFamily="34" charset="0"/>
              </a:rPr>
              <a:t>Currently she is </a:t>
            </a:r>
            <a:r>
              <a:rPr lang="en-US" sz="1800" dirty="0">
                <a:effectLst/>
                <a:latin typeface="Calibri" panose="020F0502020204030204" pitchFamily="34" charset="0"/>
                <a:ea typeface="Times New Roman" panose="02020603050405020304" pitchFamily="18" charset="0"/>
                <a:cs typeface="Calibri" panose="020F0502020204030204" pitchFamily="34" charset="0"/>
              </a:rPr>
              <a:t>the Coordinator of Facilities Business &amp; Compliance, overseeing fiscal and procurement for transportation, construction, M&amp;O and custodial.  During her time at the district, she has been responsible for multi-delivery procurement methods, developed and created cash flows for bond tracking and sales for three bonds equating to $1.2 billion. She has also been at the forefront of the district’s digital transformation to a construction system, that manages the entire program from start to finish with everything at your fingertips.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When she is not working, you can find her on a cruise ship. </a:t>
            </a:r>
            <a:endParaRPr lang="en-US" sz="18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04981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CA0A66-213A-685A-48AE-E80ECB19DA42}"/>
              </a:ext>
            </a:extLst>
          </p:cNvPr>
          <p:cNvSpPr>
            <a:spLocks noGrp="1"/>
          </p:cNvSpPr>
          <p:nvPr>
            <p:ph type="pic" sz="quarter" idx="13"/>
          </p:nvPr>
        </p:nvSpPr>
        <p:spPr/>
        <p:txBody>
          <a:bodyPr/>
          <a:lstStyle/>
          <a:p>
            <a:endParaRPr lang="en-US" sz="3200" b="1" i="0" dirty="0"/>
          </a:p>
          <a:p>
            <a:endParaRPr lang="en-US" b="1" dirty="0"/>
          </a:p>
          <a:p>
            <a:r>
              <a:rPr lang="en-US" sz="3200" b="1" i="0" dirty="0"/>
              <a:t>Managing Trust</a:t>
            </a:r>
          </a:p>
          <a:p>
            <a:endParaRPr lang="en-US" dirty="0"/>
          </a:p>
        </p:txBody>
      </p:sp>
      <p:sp>
        <p:nvSpPr>
          <p:cNvPr id="3" name="Text Placeholder 2"/>
          <p:cNvSpPr>
            <a:spLocks noGrp="1"/>
          </p:cNvSpPr>
          <p:nvPr>
            <p:ph sz="quarter" idx="14"/>
          </p:nvPr>
        </p:nvSpPr>
        <p:spPr/>
        <p:txBody>
          <a:bodyPr/>
          <a:lstStyle/>
          <a:p>
            <a:pPr algn="ctr">
              <a:defRPr/>
            </a:pPr>
            <a:r>
              <a:rPr lang="en-US" b="1" dirty="0"/>
              <a:t>Building trust with any constituency results in greater efficiencies</a:t>
            </a:r>
          </a:p>
        </p:txBody>
      </p:sp>
    </p:spTree>
    <p:extLst>
      <p:ext uri="{BB962C8B-B14F-4D97-AF65-F5344CB8AC3E}">
        <p14:creationId xmlns:p14="http://schemas.microsoft.com/office/powerpoint/2010/main" val="1170081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939121" y="530225"/>
            <a:ext cx="10763250" cy="1071563"/>
          </a:xfrm>
        </p:spPr>
        <p:txBody>
          <a:bodyPr>
            <a:normAutofit fontScale="90000"/>
          </a:bodyPr>
          <a:lstStyle/>
          <a:p>
            <a:r>
              <a:rPr lang="en-US" altLang="en-US" dirty="0"/>
              <a:t>Challenging environments require leadership	</a:t>
            </a:r>
          </a:p>
        </p:txBody>
      </p:sp>
      <p:sp>
        <p:nvSpPr>
          <p:cNvPr id="3" name="Content Placeholder 2"/>
          <p:cNvSpPr>
            <a:spLocks noGrp="1"/>
          </p:cNvSpPr>
          <p:nvPr>
            <p:ph type="body" idx="4294967295"/>
          </p:nvPr>
        </p:nvSpPr>
        <p:spPr>
          <a:xfrm>
            <a:off x="939121" y="1261870"/>
            <a:ext cx="5193824" cy="4124325"/>
          </a:xfrm>
        </p:spPr>
        <p:txBody>
          <a:bodyPr>
            <a:noAutofit/>
          </a:bodyPr>
          <a:lstStyle/>
          <a:p>
            <a:pPr>
              <a:lnSpc>
                <a:spcPct val="100000"/>
              </a:lnSpc>
              <a:defRPr/>
            </a:pPr>
            <a:r>
              <a:rPr lang="en-US" sz="2200" dirty="0">
                <a:solidFill>
                  <a:schemeClr val="accent4"/>
                </a:solidFill>
              </a:rPr>
              <a:t>Value your own word as well as what you require of others</a:t>
            </a:r>
          </a:p>
          <a:p>
            <a:pPr>
              <a:lnSpc>
                <a:spcPct val="100000"/>
              </a:lnSpc>
              <a:defRPr/>
            </a:pPr>
            <a:endParaRPr lang="en-US" sz="2200" dirty="0">
              <a:solidFill>
                <a:schemeClr val="accent4"/>
              </a:solidFill>
            </a:endParaRPr>
          </a:p>
          <a:p>
            <a:pPr>
              <a:lnSpc>
                <a:spcPct val="100000"/>
              </a:lnSpc>
              <a:defRPr/>
            </a:pPr>
            <a:r>
              <a:rPr lang="en-US" sz="2200" dirty="0">
                <a:solidFill>
                  <a:schemeClr val="accent4"/>
                </a:solidFill>
              </a:rPr>
              <a:t>You can’t lead others where you have not gone</a:t>
            </a:r>
          </a:p>
          <a:p>
            <a:pPr>
              <a:lnSpc>
                <a:spcPct val="100000"/>
              </a:lnSpc>
              <a:defRPr/>
            </a:pPr>
            <a:endParaRPr lang="en-US" sz="2200" dirty="0">
              <a:solidFill>
                <a:schemeClr val="accent4"/>
              </a:solidFill>
            </a:endParaRPr>
          </a:p>
          <a:p>
            <a:pPr>
              <a:lnSpc>
                <a:spcPct val="100000"/>
              </a:lnSpc>
              <a:defRPr/>
            </a:pPr>
            <a:r>
              <a:rPr lang="en-US" sz="2200" dirty="0">
                <a:solidFill>
                  <a:schemeClr val="accent4"/>
                </a:solidFill>
              </a:rPr>
              <a:t>Managing the hard truths</a:t>
            </a:r>
          </a:p>
          <a:p>
            <a:pPr lvl="3">
              <a:lnSpc>
                <a:spcPct val="100000"/>
              </a:lnSpc>
              <a:defRPr/>
            </a:pPr>
            <a:r>
              <a:rPr lang="en-US" sz="2200" dirty="0">
                <a:solidFill>
                  <a:schemeClr val="accent4"/>
                </a:solidFill>
              </a:rPr>
              <a:t>Clarifying expectations</a:t>
            </a:r>
          </a:p>
          <a:p>
            <a:pPr lvl="3">
              <a:lnSpc>
                <a:spcPct val="100000"/>
              </a:lnSpc>
              <a:defRPr/>
            </a:pPr>
            <a:r>
              <a:rPr lang="en-US" sz="2200" dirty="0">
                <a:solidFill>
                  <a:schemeClr val="accent4"/>
                </a:solidFill>
              </a:rPr>
              <a:t>Requiring quality work</a:t>
            </a:r>
          </a:p>
          <a:p>
            <a:pPr lvl="3">
              <a:lnSpc>
                <a:spcPct val="100000"/>
              </a:lnSpc>
              <a:defRPr/>
            </a:pPr>
            <a:r>
              <a:rPr lang="en-US" sz="2200" dirty="0">
                <a:solidFill>
                  <a:schemeClr val="accent4"/>
                </a:solidFill>
              </a:rPr>
              <a:t>Keeping the peace</a:t>
            </a:r>
          </a:p>
          <a:p>
            <a:pPr lvl="3">
              <a:lnSpc>
                <a:spcPct val="100000"/>
              </a:lnSpc>
              <a:defRPr/>
            </a:pPr>
            <a:r>
              <a:rPr lang="en-US" sz="2200" dirty="0">
                <a:solidFill>
                  <a:schemeClr val="accent4"/>
                </a:solidFill>
              </a:rPr>
              <a:t>Exuding calm competence</a:t>
            </a:r>
          </a:p>
          <a:p>
            <a:pPr marL="457200" lvl="1" indent="0">
              <a:buFont typeface="Arial" panose="020B0604020202020204" pitchFamily="34" charset="0"/>
              <a:buNone/>
              <a:defRPr/>
            </a:pPr>
            <a:r>
              <a:rPr lang="en-US" sz="2200" dirty="0"/>
              <a:t>		                             </a:t>
            </a:r>
          </a:p>
          <a:p>
            <a:pPr marL="457200" lvl="1" indent="0">
              <a:buFont typeface="Arial" panose="020B0604020202020204" pitchFamily="34" charset="0"/>
              <a:buNone/>
              <a:defRPr/>
            </a:pPr>
            <a:r>
              <a:rPr lang="en-US" sz="2200" b="1" dirty="0">
                <a:solidFill>
                  <a:schemeClr val="accent3">
                    <a:lumMod val="75000"/>
                  </a:schemeClr>
                </a:solidFill>
              </a:rPr>
              <a:t>					</a:t>
            </a:r>
          </a:p>
        </p:txBody>
      </p:sp>
      <p:sp>
        <p:nvSpPr>
          <p:cNvPr id="2" name="Flowchart: Connector 1">
            <a:extLst>
              <a:ext uri="{FF2B5EF4-FFF2-40B4-BE49-F238E27FC236}">
                <a16:creationId xmlns:a16="http://schemas.microsoft.com/office/drawing/2014/main" id="{7DFF9372-0AA4-0C5B-BA35-BD85EE6E6226}"/>
              </a:ext>
            </a:extLst>
          </p:cNvPr>
          <p:cNvSpPr/>
          <p:nvPr/>
        </p:nvSpPr>
        <p:spPr>
          <a:xfrm>
            <a:off x="9726631" y="1701944"/>
            <a:ext cx="1219200" cy="1143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lowchart: Connector 3">
            <a:extLst>
              <a:ext uri="{FF2B5EF4-FFF2-40B4-BE49-F238E27FC236}">
                <a16:creationId xmlns:a16="http://schemas.microsoft.com/office/drawing/2014/main" id="{8BB970D7-D39F-1518-E446-90DA45A1F1E2}"/>
              </a:ext>
            </a:extLst>
          </p:cNvPr>
          <p:cNvSpPr/>
          <p:nvPr/>
        </p:nvSpPr>
        <p:spPr>
          <a:xfrm>
            <a:off x="8918593" y="2090882"/>
            <a:ext cx="609600" cy="5715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Flowchart: Connector 4">
            <a:extLst>
              <a:ext uri="{FF2B5EF4-FFF2-40B4-BE49-F238E27FC236}">
                <a16:creationId xmlns:a16="http://schemas.microsoft.com/office/drawing/2014/main" id="{160D04E3-AB14-4A44-4983-8739E0831851}"/>
              </a:ext>
            </a:extLst>
          </p:cNvPr>
          <p:cNvSpPr/>
          <p:nvPr/>
        </p:nvSpPr>
        <p:spPr>
          <a:xfrm>
            <a:off x="8156593" y="2090882"/>
            <a:ext cx="609600" cy="5715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lowchart: Connector 5">
            <a:extLst>
              <a:ext uri="{FF2B5EF4-FFF2-40B4-BE49-F238E27FC236}">
                <a16:creationId xmlns:a16="http://schemas.microsoft.com/office/drawing/2014/main" id="{EB7093BA-0D5C-7A31-013B-14B25CAE1539}"/>
              </a:ext>
            </a:extLst>
          </p:cNvPr>
          <p:cNvSpPr/>
          <p:nvPr/>
        </p:nvSpPr>
        <p:spPr>
          <a:xfrm>
            <a:off x="7394593" y="2090882"/>
            <a:ext cx="609600" cy="5715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7" name="Diagram 6">
            <a:extLst>
              <a:ext uri="{FF2B5EF4-FFF2-40B4-BE49-F238E27FC236}">
                <a16:creationId xmlns:a16="http://schemas.microsoft.com/office/drawing/2014/main" id="{FBE32320-4B9F-C331-F2C0-77DED56FED35}"/>
              </a:ext>
            </a:extLst>
          </p:cNvPr>
          <p:cNvGraphicFramePr/>
          <p:nvPr>
            <p:extLst>
              <p:ext uri="{D42A27DB-BD31-4B8C-83A1-F6EECF244321}">
                <p14:modId xmlns:p14="http://schemas.microsoft.com/office/powerpoint/2010/main" val="4066681634"/>
              </p:ext>
            </p:extLst>
          </p:nvPr>
        </p:nvGraphicFramePr>
        <p:xfrm>
          <a:off x="7441837" y="3759056"/>
          <a:ext cx="4172712" cy="279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526EE9E-57E8-95E6-DE6E-6A3E7801BEF6}"/>
              </a:ext>
            </a:extLst>
          </p:cNvPr>
          <p:cNvSpPr txBox="1"/>
          <p:nvPr/>
        </p:nvSpPr>
        <p:spPr>
          <a:xfrm>
            <a:off x="6887249" y="3244334"/>
            <a:ext cx="4993675" cy="369332"/>
          </a:xfrm>
          <a:prstGeom prst="rect">
            <a:avLst/>
          </a:prstGeom>
          <a:noFill/>
        </p:spPr>
        <p:txBody>
          <a:bodyPr wrap="none" rtlCol="0">
            <a:spAutoFit/>
          </a:bodyPr>
          <a:lstStyle/>
          <a:p>
            <a:r>
              <a:rPr lang="en-US" sz="1800" b="1" dirty="0">
                <a:solidFill>
                  <a:schemeClr val="accent3">
                    <a:lumMod val="75000"/>
                  </a:schemeClr>
                </a:solidFill>
              </a:rPr>
              <a:t>Being a general vs. collaborative leadership</a:t>
            </a:r>
            <a:endParaRPr lang="en-US" dirty="0"/>
          </a:p>
        </p:txBody>
      </p:sp>
    </p:spTree>
    <p:extLst>
      <p:ext uri="{BB962C8B-B14F-4D97-AF65-F5344CB8AC3E}">
        <p14:creationId xmlns:p14="http://schemas.microsoft.com/office/powerpoint/2010/main" val="118813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362914-50C0-FEF6-FFAA-F4CD74452B6B}"/>
              </a:ext>
            </a:extLst>
          </p:cNvPr>
          <p:cNvSpPr>
            <a:spLocks noGrp="1"/>
          </p:cNvSpPr>
          <p:nvPr>
            <p:ph type="pic" sz="quarter" idx="13"/>
          </p:nvPr>
        </p:nvSpPr>
        <p:spPr/>
        <p:txBody>
          <a:bodyPr/>
          <a:lstStyle/>
          <a:p>
            <a:endParaRPr lang="en-US" sz="3200" b="1" i="0" dirty="0"/>
          </a:p>
          <a:p>
            <a:r>
              <a:rPr lang="en-US" sz="3200" b="1" i="0" dirty="0"/>
              <a:t>Maintaining the Margins</a:t>
            </a:r>
          </a:p>
          <a:p>
            <a:endParaRPr lang="en-US" dirty="0"/>
          </a:p>
        </p:txBody>
      </p:sp>
      <p:sp>
        <p:nvSpPr>
          <p:cNvPr id="3" name="Text Placeholder 2"/>
          <p:cNvSpPr>
            <a:spLocks noGrp="1"/>
          </p:cNvSpPr>
          <p:nvPr>
            <p:ph sz="quarter" idx="14"/>
          </p:nvPr>
        </p:nvSpPr>
        <p:spPr>
          <a:xfrm>
            <a:off x="6096000" y="2008037"/>
            <a:ext cx="5402263" cy="3809978"/>
          </a:xfrm>
        </p:spPr>
        <p:txBody>
          <a:bodyPr/>
          <a:lstStyle/>
          <a:p>
            <a:pPr algn="ctr">
              <a:defRPr/>
            </a:pPr>
            <a:r>
              <a:rPr lang="en-US" b="1" dirty="0"/>
              <a:t>Stress levels increase as the margin for error decreases</a:t>
            </a:r>
          </a:p>
        </p:txBody>
      </p:sp>
    </p:spTree>
    <p:extLst>
      <p:ext uri="{BB962C8B-B14F-4D97-AF65-F5344CB8AC3E}">
        <p14:creationId xmlns:p14="http://schemas.microsoft.com/office/powerpoint/2010/main" val="114320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3657600" y="1599317"/>
            <a:ext cx="8177669" cy="4855458"/>
          </a:xfrm>
        </p:spPr>
        <p:txBody>
          <a:bodyPr>
            <a:normAutofit fontScale="92500" lnSpcReduction="10000"/>
          </a:bodyPr>
          <a:lstStyle/>
          <a:p>
            <a:pPr marL="0" indent="0">
              <a:buFont typeface="Arial" panose="020B0604020202020204" pitchFamily="34" charset="0"/>
              <a:buNone/>
              <a:defRPr/>
            </a:pPr>
            <a:r>
              <a:rPr lang="en-US" sz="2000" b="1" dirty="0">
                <a:solidFill>
                  <a:schemeClr val="accent4">
                    <a:lumMod val="75000"/>
                  </a:schemeClr>
                </a:solidFill>
              </a:rPr>
              <a:t>SET THE SPEED LIMIT</a:t>
            </a:r>
          </a:p>
          <a:p>
            <a:pPr lvl="1">
              <a:defRPr/>
            </a:pPr>
            <a:r>
              <a:rPr lang="en-US" sz="2000" dirty="0"/>
              <a:t>Calendar time for desk work</a:t>
            </a:r>
          </a:p>
          <a:p>
            <a:pPr lvl="1">
              <a:defRPr/>
            </a:pPr>
            <a:r>
              <a:rPr lang="en-US" sz="2000" dirty="0"/>
              <a:t>Calendar time for you!</a:t>
            </a:r>
          </a:p>
          <a:p>
            <a:pPr>
              <a:defRPr/>
            </a:pPr>
            <a:endParaRPr lang="en-US" sz="2000" dirty="0"/>
          </a:p>
          <a:p>
            <a:pPr marL="0" indent="0">
              <a:buFont typeface="Arial" panose="020B0604020202020204" pitchFamily="34" charset="0"/>
              <a:buNone/>
              <a:defRPr/>
            </a:pPr>
            <a:r>
              <a:rPr lang="en-US" sz="2000" b="1" dirty="0">
                <a:solidFill>
                  <a:schemeClr val="accent4">
                    <a:lumMod val="75000"/>
                  </a:schemeClr>
                </a:solidFill>
              </a:rPr>
              <a:t>CLARIFY THE LANES</a:t>
            </a:r>
          </a:p>
          <a:p>
            <a:pPr lvl="1">
              <a:defRPr/>
            </a:pPr>
            <a:r>
              <a:rPr lang="en-US" sz="2000" dirty="0"/>
              <a:t>Schedule project time contingencies like you do budget contingencies</a:t>
            </a:r>
          </a:p>
          <a:p>
            <a:pPr lvl="1">
              <a:defRPr/>
            </a:pPr>
            <a:r>
              <a:rPr lang="en-US" sz="2000" dirty="0"/>
              <a:t>Provide team time without issues at stake</a:t>
            </a:r>
          </a:p>
          <a:p>
            <a:pPr lvl="1">
              <a:defRPr/>
            </a:pPr>
            <a:endParaRPr lang="en-US" sz="2000" dirty="0"/>
          </a:p>
          <a:p>
            <a:pPr marL="0" indent="0">
              <a:buFont typeface="Arial" panose="020B0604020202020204" pitchFamily="34" charset="0"/>
              <a:buNone/>
              <a:defRPr/>
            </a:pPr>
            <a:r>
              <a:rPr lang="en-US" sz="2000" b="1" dirty="0">
                <a:solidFill>
                  <a:schemeClr val="accent4">
                    <a:lumMod val="75000"/>
                  </a:schemeClr>
                </a:solidFill>
              </a:rPr>
              <a:t>USE THE REST STOPS</a:t>
            </a:r>
          </a:p>
          <a:p>
            <a:pPr lvl="1">
              <a:defRPr/>
            </a:pPr>
            <a:r>
              <a:rPr lang="en-US" sz="2000" dirty="0"/>
              <a:t>Everyone takes vacation – and provide coverage if possible</a:t>
            </a:r>
          </a:p>
        </p:txBody>
      </p:sp>
      <p:sp>
        <p:nvSpPr>
          <p:cNvPr id="49156" name="Title 1"/>
          <p:cNvSpPr>
            <a:spLocks noGrp="1"/>
          </p:cNvSpPr>
          <p:nvPr>
            <p:ph type="title" idx="4294967295"/>
          </p:nvPr>
        </p:nvSpPr>
        <p:spPr>
          <a:xfrm>
            <a:off x="3763368" y="639763"/>
            <a:ext cx="7343592" cy="1239837"/>
          </a:xfrm>
          <a:noFill/>
        </p:spPr>
        <p:txBody>
          <a:bodyPr>
            <a:normAutofit/>
          </a:bodyPr>
          <a:lstStyle/>
          <a:p>
            <a:pPr algn="ctr"/>
            <a:r>
              <a:rPr lang="en-US" altLang="en-US" dirty="0"/>
              <a:t>Margin for Error</a:t>
            </a:r>
          </a:p>
        </p:txBody>
      </p:sp>
      <p:pic>
        <p:nvPicPr>
          <p:cNvPr id="4915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672" y="640025"/>
            <a:ext cx="2338387" cy="5814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079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1CB-435A-1702-F54E-3A32356BC9A0}"/>
              </a:ext>
            </a:extLst>
          </p:cNvPr>
          <p:cNvSpPr>
            <a:spLocks noGrp="1"/>
          </p:cNvSpPr>
          <p:nvPr>
            <p:ph type="title"/>
          </p:nvPr>
        </p:nvSpPr>
        <p:spPr>
          <a:xfrm>
            <a:off x="1058648" y="410275"/>
            <a:ext cx="10131192" cy="652054"/>
          </a:xfrm>
        </p:spPr>
        <p:txBody>
          <a:bodyPr/>
          <a:lstStyle/>
          <a:p>
            <a:r>
              <a:rPr lang="en-US" dirty="0"/>
              <a:t>Maintain a Great Contact List!</a:t>
            </a:r>
          </a:p>
        </p:txBody>
      </p:sp>
      <p:sp>
        <p:nvSpPr>
          <p:cNvPr id="4" name="Text Placeholder 3">
            <a:extLst>
              <a:ext uri="{FF2B5EF4-FFF2-40B4-BE49-F238E27FC236}">
                <a16:creationId xmlns:a16="http://schemas.microsoft.com/office/drawing/2014/main" id="{0D89A5EC-7680-1CC3-4279-2FF050C4EA32}"/>
              </a:ext>
            </a:extLst>
          </p:cNvPr>
          <p:cNvSpPr>
            <a:spLocks noGrp="1"/>
          </p:cNvSpPr>
          <p:nvPr>
            <p:ph type="body" sz="quarter" idx="17"/>
          </p:nvPr>
        </p:nvSpPr>
        <p:spPr>
          <a:xfrm>
            <a:off x="1030404" y="4542790"/>
            <a:ext cx="4244166" cy="1530417"/>
          </a:xfrm>
        </p:spPr>
        <p:txBody>
          <a:bodyPr/>
          <a:lstStyle/>
          <a:p>
            <a:r>
              <a:rPr lang="en-US" sz="1800" dirty="0">
                <a:solidFill>
                  <a:schemeClr val="accent6"/>
                </a:solidFill>
              </a:rPr>
              <a:t>Lettie Boggs, CEO</a:t>
            </a:r>
          </a:p>
          <a:p>
            <a:endParaRPr lang="en-US" sz="1800" dirty="0">
              <a:solidFill>
                <a:schemeClr val="accent6"/>
              </a:solidFill>
            </a:endParaRPr>
          </a:p>
          <a:p>
            <a:r>
              <a:rPr lang="en-US" sz="1800" dirty="0">
                <a:solidFill>
                  <a:schemeClr val="accent6"/>
                </a:solidFill>
              </a:rPr>
              <a:t>714/412-2216</a:t>
            </a:r>
          </a:p>
          <a:p>
            <a:r>
              <a:rPr lang="en-US" sz="1400" dirty="0">
                <a:solidFill>
                  <a:schemeClr val="accent6"/>
                </a:solidFill>
              </a:rPr>
              <a:t>leboggs@colbitech.com</a:t>
            </a:r>
          </a:p>
        </p:txBody>
      </p:sp>
      <p:sp>
        <p:nvSpPr>
          <p:cNvPr id="8" name="Text Placeholder 7">
            <a:extLst>
              <a:ext uri="{FF2B5EF4-FFF2-40B4-BE49-F238E27FC236}">
                <a16:creationId xmlns:a16="http://schemas.microsoft.com/office/drawing/2014/main" id="{2C971CEC-F7BA-48ED-1B38-ED5CF14184CA}"/>
              </a:ext>
            </a:extLst>
          </p:cNvPr>
          <p:cNvSpPr>
            <a:spLocks noGrp="1"/>
          </p:cNvSpPr>
          <p:nvPr>
            <p:ph type="body" sz="quarter" idx="34"/>
          </p:nvPr>
        </p:nvSpPr>
        <p:spPr>
          <a:xfrm>
            <a:off x="6469733" y="4542789"/>
            <a:ext cx="4411273" cy="1530417"/>
          </a:xfrm>
        </p:spPr>
        <p:txBody>
          <a:bodyPr/>
          <a:lstStyle/>
          <a:p>
            <a:r>
              <a:rPr lang="en-US" sz="1800" dirty="0">
                <a:solidFill>
                  <a:schemeClr val="accent6"/>
                </a:solidFill>
              </a:rPr>
              <a:t>Cherie Chenoweth, Coordinator</a:t>
            </a:r>
          </a:p>
          <a:p>
            <a:r>
              <a:rPr lang="en-US" sz="1800" dirty="0">
                <a:solidFill>
                  <a:schemeClr val="accent6"/>
                </a:solidFill>
              </a:rPr>
              <a:t>San Juan USD – Facilities Department</a:t>
            </a:r>
          </a:p>
          <a:p>
            <a:r>
              <a:rPr lang="en-US" sz="1800" dirty="0">
                <a:solidFill>
                  <a:schemeClr val="accent6"/>
                </a:solidFill>
              </a:rPr>
              <a:t>916-979-8629   </a:t>
            </a:r>
            <a:r>
              <a:rPr lang="en-US" sz="1800" dirty="0">
                <a:solidFill>
                  <a:schemeClr val="accent6"/>
                </a:solidFill>
                <a:hlinkClick r:id="rId3">
                  <a:extLst>
                    <a:ext uri="{A12FA001-AC4F-418D-AE19-62706E023703}">
                      <ahyp:hlinkClr xmlns:ahyp="http://schemas.microsoft.com/office/drawing/2018/hyperlinkcolor" val="tx"/>
                    </a:ext>
                  </a:extLst>
                </a:hlinkClick>
              </a:rPr>
              <a:t>Cchenoweth@sanjuan.edu</a:t>
            </a:r>
            <a:endParaRPr lang="en-US" sz="1800" dirty="0">
              <a:solidFill>
                <a:schemeClr val="accent6"/>
              </a:solidFill>
            </a:endParaRPr>
          </a:p>
          <a:p>
            <a:endParaRPr lang="en-US" dirty="0"/>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6FF38E7A-56C3-EE92-A3BE-B59D16A46A7D}"/>
              </a:ext>
            </a:extLst>
          </p:cNvPr>
          <p:cNvPicPr>
            <a:picLocks noChangeAspect="1"/>
          </p:cNvPicPr>
          <p:nvPr/>
        </p:nvPicPr>
        <p:blipFill>
          <a:blip r:embed="rId4"/>
          <a:stretch>
            <a:fillRect/>
          </a:stretch>
        </p:blipFill>
        <p:spPr>
          <a:xfrm>
            <a:off x="1147272" y="5149953"/>
            <a:ext cx="863773" cy="320719"/>
          </a:xfrm>
          <a:prstGeom prst="rect">
            <a:avLst/>
          </a:prstGeom>
        </p:spPr>
      </p:pic>
      <p:pic>
        <p:nvPicPr>
          <p:cNvPr id="20" name="Picture Placeholder 19">
            <a:extLst>
              <a:ext uri="{FF2B5EF4-FFF2-40B4-BE49-F238E27FC236}">
                <a16:creationId xmlns:a16="http://schemas.microsoft.com/office/drawing/2014/main" id="{44D5AEAA-6C12-1F97-3A4A-A6C0CE3DD73B}"/>
              </a:ext>
            </a:extLst>
          </p:cNvPr>
          <p:cNvPicPr preferRelativeResize="0">
            <a:picLocks noGrp="1"/>
          </p:cNvPicPr>
          <p:nvPr>
            <p:ph type="pic" sz="quarter" idx="26"/>
          </p:nvPr>
        </p:nvPicPr>
        <p:blipFill rotWithShape="1">
          <a:blip r:embed="rId5"/>
          <a:srcRect l="24780" r="24780"/>
          <a:stretch/>
        </p:blipFill>
        <p:spPr>
          <a:xfrm>
            <a:off x="6469988" y="1676162"/>
            <a:ext cx="2225675" cy="2941637"/>
          </a:xfrm>
          <a:prstGeom prst="rect">
            <a:avLst/>
          </a:prstGeom>
        </p:spPr>
      </p:pic>
      <p:pic>
        <p:nvPicPr>
          <p:cNvPr id="12" name="Picture Placeholder 11" descr="A person wearing glasses and a black shirt&#10;&#10;Description automatically generated">
            <a:extLst>
              <a:ext uri="{FF2B5EF4-FFF2-40B4-BE49-F238E27FC236}">
                <a16:creationId xmlns:a16="http://schemas.microsoft.com/office/drawing/2014/main" id="{BFBEC64F-1883-FCFD-FCBE-30543A658894}"/>
              </a:ext>
            </a:extLst>
          </p:cNvPr>
          <p:cNvPicPr>
            <a:picLocks noGrp="1" noChangeAspect="1"/>
          </p:cNvPicPr>
          <p:nvPr>
            <p:ph type="pic" sz="quarter" idx="13"/>
          </p:nvPr>
        </p:nvPicPr>
        <p:blipFill>
          <a:blip r:embed="rId6"/>
          <a:srcRect l="2673" r="2673"/>
          <a:stretch>
            <a:fillRect/>
          </a:stretch>
        </p:blipFill>
        <p:spPr>
          <a:xfrm>
            <a:off x="1030404" y="1677414"/>
            <a:ext cx="2136455" cy="2940385"/>
          </a:xfrm>
        </p:spPr>
      </p:pic>
      <p:pic>
        <p:nvPicPr>
          <p:cNvPr id="2050" name="Picture 2">
            <a:extLst>
              <a:ext uri="{FF2B5EF4-FFF2-40B4-BE49-F238E27FC236}">
                <a16:creationId xmlns:a16="http://schemas.microsoft.com/office/drawing/2014/main" id="{159AAF51-7021-F593-94CE-466A47893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9579" y="2231697"/>
            <a:ext cx="1821427" cy="146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logo with a black background&#10;&#10;Description automatically generated">
            <a:extLst>
              <a:ext uri="{FF2B5EF4-FFF2-40B4-BE49-F238E27FC236}">
                <a16:creationId xmlns:a16="http://schemas.microsoft.com/office/drawing/2014/main" id="{3C21807E-87E8-7412-A4E9-D67D654877A7}"/>
              </a:ext>
            </a:extLst>
          </p:cNvPr>
          <p:cNvPicPr>
            <a:picLocks noChangeAspect="1"/>
          </p:cNvPicPr>
          <p:nvPr/>
        </p:nvPicPr>
        <p:blipFill>
          <a:blip r:embed="rId8"/>
          <a:stretch>
            <a:fillRect/>
          </a:stretch>
        </p:blipFill>
        <p:spPr>
          <a:xfrm>
            <a:off x="3376019" y="2231697"/>
            <a:ext cx="1817252" cy="1830565"/>
          </a:xfrm>
          <a:prstGeom prst="rect">
            <a:avLst/>
          </a:prstGeom>
        </p:spPr>
      </p:pic>
      <p:sp>
        <p:nvSpPr>
          <p:cNvPr id="24" name="TextBox 23">
            <a:extLst>
              <a:ext uri="{FF2B5EF4-FFF2-40B4-BE49-F238E27FC236}">
                <a16:creationId xmlns:a16="http://schemas.microsoft.com/office/drawing/2014/main" id="{998790D3-DFCC-5180-BF64-624083ECAC22}"/>
              </a:ext>
            </a:extLst>
          </p:cNvPr>
          <p:cNvSpPr txBox="1"/>
          <p:nvPr/>
        </p:nvSpPr>
        <p:spPr>
          <a:xfrm>
            <a:off x="3076539" y="1093015"/>
            <a:ext cx="6095410" cy="369332"/>
          </a:xfrm>
          <a:prstGeom prst="rect">
            <a:avLst/>
          </a:prstGeom>
          <a:noFill/>
        </p:spPr>
        <p:txBody>
          <a:bodyPr wrap="square">
            <a:spAutoFit/>
          </a:bodyPr>
          <a:lstStyle/>
          <a:p>
            <a:r>
              <a:rPr lang="en-US" altLang="en-US" sz="1800" dirty="0"/>
              <a:t>And please feel free to contact us if you need assistance:</a:t>
            </a:r>
            <a:endParaRPr lang="en-US" dirty="0"/>
          </a:p>
        </p:txBody>
      </p:sp>
    </p:spTree>
    <p:extLst>
      <p:ext uri="{BB962C8B-B14F-4D97-AF65-F5344CB8AC3E}">
        <p14:creationId xmlns:p14="http://schemas.microsoft.com/office/powerpoint/2010/main" val="4200545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61F7A5-1633-1661-912B-4783233E671E}"/>
              </a:ext>
            </a:extLst>
          </p:cNvPr>
          <p:cNvSpPr>
            <a:spLocks noGrp="1"/>
          </p:cNvSpPr>
          <p:nvPr>
            <p:ph type="body" sz="quarter" idx="10"/>
          </p:nvPr>
        </p:nvSpPr>
        <p:spPr>
          <a:xfrm>
            <a:off x="669477" y="3368817"/>
            <a:ext cx="5285017" cy="693570"/>
          </a:xfrm>
        </p:spPr>
        <p:txBody>
          <a:bodyPr/>
          <a:lstStyle/>
          <a:p>
            <a:pPr>
              <a:lnSpc>
                <a:spcPct val="100000"/>
              </a:lnSpc>
            </a:pPr>
            <a:r>
              <a:rPr lang="en-US" b="1" dirty="0">
                <a:solidFill>
                  <a:schemeClr val="accent6"/>
                </a:solidFill>
              </a:rPr>
              <a:t>CASBO</a:t>
            </a:r>
            <a:r>
              <a:rPr lang="en-US" dirty="0">
                <a:solidFill>
                  <a:schemeClr val="accent6"/>
                </a:solidFill>
              </a:rPr>
              <a:t> through the conference app and the new online library</a:t>
            </a:r>
          </a:p>
        </p:txBody>
      </p:sp>
      <p:sp>
        <p:nvSpPr>
          <p:cNvPr id="4" name="Title 3">
            <a:extLst>
              <a:ext uri="{FF2B5EF4-FFF2-40B4-BE49-F238E27FC236}">
                <a16:creationId xmlns:a16="http://schemas.microsoft.com/office/drawing/2014/main" id="{CA7AE5EF-725E-2987-3BBF-EA8505BF4D6D}"/>
              </a:ext>
            </a:extLst>
          </p:cNvPr>
          <p:cNvSpPr>
            <a:spLocks noGrp="1"/>
          </p:cNvSpPr>
          <p:nvPr>
            <p:ph type="ctrTitle"/>
          </p:nvPr>
        </p:nvSpPr>
        <p:spPr>
          <a:xfrm>
            <a:off x="748603" y="472751"/>
            <a:ext cx="8998814" cy="2387177"/>
          </a:xfrm>
        </p:spPr>
        <p:txBody>
          <a:bodyPr/>
          <a:lstStyle/>
          <a:p>
            <a:pPr algn="ctr">
              <a:lnSpc>
                <a:spcPct val="100000"/>
              </a:lnSpc>
            </a:pPr>
            <a:r>
              <a:rPr lang="en-US" sz="3600" dirty="0"/>
              <a:t>Facilities Accounting –Basics</a:t>
            </a:r>
            <a:br>
              <a:rPr lang="en-US" sz="3600" dirty="0"/>
            </a:br>
            <a:r>
              <a:rPr lang="en-US" sz="3200" b="0" dirty="0"/>
              <a:t>and</a:t>
            </a:r>
            <a:br>
              <a:rPr lang="en-US" sz="3600" dirty="0"/>
            </a:br>
            <a:r>
              <a:rPr lang="en-US" sz="3600" dirty="0"/>
              <a:t>Facilities Accounting – Advanced </a:t>
            </a:r>
            <a:br>
              <a:rPr lang="en-US" sz="3600" dirty="0"/>
            </a:br>
            <a:r>
              <a:rPr lang="en-US" sz="3200" b="0" dirty="0"/>
              <a:t>are available from…</a:t>
            </a:r>
            <a:endParaRPr lang="en-US" sz="3600" b="0" dirty="0"/>
          </a:p>
        </p:txBody>
      </p:sp>
      <p:sp>
        <p:nvSpPr>
          <p:cNvPr id="6" name="Text Placeholder 5">
            <a:extLst>
              <a:ext uri="{FF2B5EF4-FFF2-40B4-BE49-F238E27FC236}">
                <a16:creationId xmlns:a16="http://schemas.microsoft.com/office/drawing/2014/main" id="{9A779B56-12A1-638D-88E6-13EA626946F4}"/>
              </a:ext>
            </a:extLst>
          </p:cNvPr>
          <p:cNvSpPr>
            <a:spLocks noGrp="1"/>
          </p:cNvSpPr>
          <p:nvPr>
            <p:ph type="body" sz="quarter" idx="11"/>
          </p:nvPr>
        </p:nvSpPr>
        <p:spPr>
          <a:xfrm>
            <a:off x="6771250" y="2766350"/>
            <a:ext cx="3826237" cy="693571"/>
          </a:xfrm>
        </p:spPr>
        <p:txBody>
          <a:bodyPr/>
          <a:lstStyle/>
          <a:p>
            <a:pPr>
              <a:lnSpc>
                <a:spcPct val="100000"/>
              </a:lnSpc>
            </a:pPr>
            <a:r>
              <a:rPr lang="en-US" dirty="0">
                <a:solidFill>
                  <a:schemeClr val="accent4"/>
                </a:solidFill>
              </a:rPr>
              <a:t>From           through this QR Code</a:t>
            </a:r>
          </a:p>
        </p:txBody>
      </p:sp>
      <p:pic>
        <p:nvPicPr>
          <p:cNvPr id="8" name="Picture 7">
            <a:extLst>
              <a:ext uri="{FF2B5EF4-FFF2-40B4-BE49-F238E27FC236}">
                <a16:creationId xmlns:a16="http://schemas.microsoft.com/office/drawing/2014/main" id="{DCB79FC2-A644-5E7E-98CA-B89B5252EEB8}"/>
              </a:ext>
            </a:extLst>
          </p:cNvPr>
          <p:cNvPicPr>
            <a:picLocks noChangeAspect="1"/>
          </p:cNvPicPr>
          <p:nvPr/>
        </p:nvPicPr>
        <p:blipFill>
          <a:blip r:embed="rId3"/>
          <a:stretch>
            <a:fillRect/>
          </a:stretch>
        </p:blipFill>
        <p:spPr>
          <a:xfrm>
            <a:off x="7275217" y="3819331"/>
            <a:ext cx="2397555" cy="2432878"/>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7E49E57A-0BD8-6615-7052-B83B4F8BAD0B}"/>
              </a:ext>
            </a:extLst>
          </p:cNvPr>
          <p:cNvPicPr>
            <a:picLocks noChangeAspect="1"/>
          </p:cNvPicPr>
          <p:nvPr/>
        </p:nvPicPr>
        <p:blipFill>
          <a:blip r:embed="rId4"/>
          <a:stretch>
            <a:fillRect/>
          </a:stretch>
        </p:blipFill>
        <p:spPr>
          <a:xfrm>
            <a:off x="7787275" y="2752907"/>
            <a:ext cx="1143386" cy="424539"/>
          </a:xfrm>
          <a:prstGeom prst="rect">
            <a:avLst/>
          </a:prstGeom>
        </p:spPr>
      </p:pic>
    </p:spTree>
    <p:extLst>
      <p:ext uri="{BB962C8B-B14F-4D97-AF65-F5344CB8AC3E}">
        <p14:creationId xmlns:p14="http://schemas.microsoft.com/office/powerpoint/2010/main" val="123595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E0C7-B772-F60E-3AFF-1470092E05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F9BF5B-B34A-B330-4D7D-D3833662F083}"/>
              </a:ext>
            </a:extLst>
          </p:cNvPr>
          <p:cNvSpPr>
            <a:spLocks noGrp="1"/>
          </p:cNvSpPr>
          <p:nvPr>
            <p:ph type="body" sz="quarter" idx="12"/>
          </p:nvPr>
        </p:nvSpPr>
        <p:spPr>
          <a:xfrm>
            <a:off x="3155758" y="1199422"/>
            <a:ext cx="6902642" cy="1734598"/>
          </a:xfrm>
        </p:spPr>
        <p:txBody>
          <a:bodyPr/>
          <a:lstStyle/>
          <a:p>
            <a:r>
              <a:rPr lang="en-US" dirty="0">
                <a:solidFill>
                  <a:schemeClr val="accent5"/>
                </a:solidFill>
              </a:rPr>
              <a:t>Lettie Boggs, CEO</a:t>
            </a:r>
          </a:p>
        </p:txBody>
      </p:sp>
      <p:sp>
        <p:nvSpPr>
          <p:cNvPr id="3" name="Text Placeholder 2">
            <a:extLst>
              <a:ext uri="{FF2B5EF4-FFF2-40B4-BE49-F238E27FC236}">
                <a16:creationId xmlns:a16="http://schemas.microsoft.com/office/drawing/2014/main" id="{8283CF1A-0897-66A8-B833-9EE642EFDA41}"/>
              </a:ext>
            </a:extLst>
          </p:cNvPr>
          <p:cNvSpPr>
            <a:spLocks noGrp="1"/>
          </p:cNvSpPr>
          <p:nvPr>
            <p:ph type="body" sz="quarter" idx="13"/>
          </p:nvPr>
        </p:nvSpPr>
        <p:spPr>
          <a:xfrm>
            <a:off x="3188507" y="2888598"/>
            <a:ext cx="8661400" cy="634431"/>
          </a:xfrm>
        </p:spPr>
        <p:txBody>
          <a:bodyPr/>
          <a:lstStyle/>
          <a:p>
            <a:r>
              <a:rPr lang="en-US" sz="2800" dirty="0">
                <a:solidFill>
                  <a:srgbClr val="522E90"/>
                </a:solidFill>
                <a:latin typeface="Aptos" panose="020B0004020202020204" pitchFamily="34" charset="0"/>
                <a:ea typeface="Calibri" panose="020F0502020204030204" pitchFamily="34" charset="0"/>
                <a:cs typeface="Calibri" panose="020F0502020204030204" pitchFamily="34" charset="0"/>
              </a:rPr>
              <a:t>714/412-2216	leboggs@ColbiTech.com</a:t>
            </a:r>
          </a:p>
        </p:txBody>
      </p:sp>
      <p:sp>
        <p:nvSpPr>
          <p:cNvPr id="4" name="Text Placeholder 3">
            <a:extLst>
              <a:ext uri="{FF2B5EF4-FFF2-40B4-BE49-F238E27FC236}">
                <a16:creationId xmlns:a16="http://schemas.microsoft.com/office/drawing/2014/main" id="{E3DF3998-100E-FA7D-98E2-93C8B23713E0}"/>
              </a:ext>
            </a:extLst>
          </p:cNvPr>
          <p:cNvSpPr>
            <a:spLocks noGrp="1"/>
          </p:cNvSpPr>
          <p:nvPr>
            <p:ph type="body" sz="quarter" idx="14"/>
          </p:nvPr>
        </p:nvSpPr>
        <p:spPr>
          <a:xfrm>
            <a:off x="750050" y="3840905"/>
            <a:ext cx="8661400" cy="749300"/>
          </a:xfrm>
        </p:spPr>
        <p: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Lettie Boggs held both Director of Facilities and Assistant Superintendent positions before starting COLBI in 2002 where she currently serves as CEO.  She was also Vice President for Business &amp; Finance at Vanguard University.  </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Lettie is the President Elect for the SoCal Chapter of A4LE.  She has served on the board of the Coalition for Adequate School Housing and was one of the founding faculty of the CASH School Facilities Leadership Academy.  She also served as Chair of the CASBO School Facilities Professional Council.  She served as Chair of Californians for School Facilities (now CFN) and continues to participate as Board Member Emeritus. </a:t>
            </a:r>
          </a:p>
          <a:p>
            <a:endParaRPr lang="en-US" sz="1800"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8F10E09-FDF5-46BB-CA44-9B3F0E76DB05}"/>
              </a:ext>
            </a:extLst>
          </p:cNvPr>
          <p:cNvPicPr>
            <a:picLocks noChangeAspect="1"/>
          </p:cNvPicPr>
          <p:nvPr/>
        </p:nvPicPr>
        <p:blipFill>
          <a:blip r:embed="rId3"/>
          <a:stretch>
            <a:fillRect/>
          </a:stretch>
        </p:blipFill>
        <p:spPr>
          <a:xfrm>
            <a:off x="3188507" y="2123503"/>
            <a:ext cx="1955243" cy="696665"/>
          </a:xfrm>
          <a:prstGeom prst="rect">
            <a:avLst/>
          </a:prstGeom>
        </p:spPr>
      </p:pic>
      <p:pic>
        <p:nvPicPr>
          <p:cNvPr id="6" name="Picture 5">
            <a:extLst>
              <a:ext uri="{FF2B5EF4-FFF2-40B4-BE49-F238E27FC236}">
                <a16:creationId xmlns:a16="http://schemas.microsoft.com/office/drawing/2014/main" id="{83E05DCC-E97A-9BEF-97FC-0210A4F1FE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050" y="887194"/>
            <a:ext cx="2018177" cy="2517945"/>
          </a:xfrm>
          <a:prstGeom prst="rect">
            <a:avLst/>
          </a:prstGeom>
          <a:noFill/>
          <a:ln>
            <a:noFill/>
          </a:ln>
        </p:spPr>
      </p:pic>
    </p:spTree>
    <p:extLst>
      <p:ext uri="{BB962C8B-B14F-4D97-AF65-F5344CB8AC3E}">
        <p14:creationId xmlns:p14="http://schemas.microsoft.com/office/powerpoint/2010/main" val="122310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0600-17D5-E272-C9B4-C33089525D8D}"/>
              </a:ext>
            </a:extLst>
          </p:cNvPr>
          <p:cNvSpPr>
            <a:spLocks noGrp="1"/>
          </p:cNvSpPr>
          <p:nvPr>
            <p:ph type="title"/>
          </p:nvPr>
        </p:nvSpPr>
        <p:spPr>
          <a:xfrm>
            <a:off x="1408344" y="1323952"/>
            <a:ext cx="3864815" cy="4706145"/>
          </a:xfrm>
          <a:solidFill>
            <a:schemeClr val="accent1">
              <a:lumMod val="20000"/>
              <a:lumOff val="80000"/>
            </a:schemeClr>
          </a:solidFill>
        </p:spPr>
        <p:txBody>
          <a:bodyPr/>
          <a:lstStyle/>
          <a:p>
            <a:pPr algn="ctr"/>
            <a:br>
              <a:rPr lang="en-US" dirty="0"/>
            </a:br>
            <a:br>
              <a:rPr lang="en-US" dirty="0"/>
            </a:br>
            <a:r>
              <a:rPr lang="en-US" dirty="0"/>
              <a:t>Budgeting</a:t>
            </a:r>
          </a:p>
        </p:txBody>
      </p:sp>
      <p:sp>
        <p:nvSpPr>
          <p:cNvPr id="3" name="Text Placeholder 2"/>
          <p:cNvSpPr>
            <a:spLocks noGrp="1"/>
          </p:cNvSpPr>
          <p:nvPr>
            <p:ph sz="quarter" idx="14"/>
          </p:nvPr>
        </p:nvSpPr>
        <p:spPr>
          <a:xfrm>
            <a:off x="6064225" y="782953"/>
            <a:ext cx="5402263" cy="3809978"/>
          </a:xfrm>
        </p:spPr>
        <p:txBody>
          <a:bodyPr/>
          <a:lstStyle/>
          <a:p>
            <a:pPr algn="ctr">
              <a:defRPr/>
            </a:pPr>
            <a:r>
              <a:rPr lang="en-US" dirty="0"/>
              <a:t>The budget is a picture of your project drawn in numbers</a:t>
            </a:r>
          </a:p>
        </p:txBody>
      </p:sp>
      <p:pic>
        <p:nvPicPr>
          <p:cNvPr id="9" name="Picture 8">
            <a:extLst>
              <a:ext uri="{FF2B5EF4-FFF2-40B4-BE49-F238E27FC236}">
                <a16:creationId xmlns:a16="http://schemas.microsoft.com/office/drawing/2014/main" id="{1579A212-26CD-AFC2-FBEA-77CD9AF49992}"/>
              </a:ext>
            </a:extLst>
          </p:cNvPr>
          <p:cNvPicPr>
            <a:picLocks noChangeAspect="1"/>
          </p:cNvPicPr>
          <p:nvPr/>
        </p:nvPicPr>
        <p:blipFill>
          <a:blip r:embed="rId3"/>
          <a:stretch>
            <a:fillRect/>
          </a:stretch>
        </p:blipFill>
        <p:spPr>
          <a:xfrm>
            <a:off x="3990333" y="3801050"/>
            <a:ext cx="4557319" cy="2696624"/>
          </a:xfrm>
          <a:prstGeom prst="rect">
            <a:avLst/>
          </a:prstGeom>
        </p:spPr>
      </p:pic>
    </p:spTree>
    <p:extLst>
      <p:ext uri="{BB962C8B-B14F-4D97-AF65-F5344CB8AC3E}">
        <p14:creationId xmlns:p14="http://schemas.microsoft.com/office/powerpoint/2010/main" val="1992059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5511885" y="4777459"/>
            <a:ext cx="4968875" cy="1470025"/>
          </a:xfrm>
        </p:spPr>
        <p:txBody>
          <a:bodyPr>
            <a:normAutofit fontScale="77500" lnSpcReduction="20000"/>
          </a:bodyPr>
          <a:lstStyle/>
          <a:p>
            <a:pPr>
              <a:defRPr/>
            </a:pPr>
            <a:r>
              <a:rPr lang="en-US" sz="2800" dirty="0"/>
              <a:t>Multiple sources with varying availability over several years</a:t>
            </a:r>
            <a:endParaRPr lang="en-US" sz="800" dirty="0"/>
          </a:p>
          <a:p>
            <a:pPr algn="ctr">
              <a:defRPr/>
            </a:pPr>
            <a:r>
              <a:rPr lang="en-US" sz="2800" b="1" dirty="0">
                <a:solidFill>
                  <a:schemeClr val="accent6"/>
                </a:solidFill>
              </a:rPr>
              <a:t>How fun is that ?!?!</a:t>
            </a:r>
            <a:endParaRPr lang="en-US" sz="3200" b="1" dirty="0">
              <a:solidFill>
                <a:schemeClr val="accent6"/>
              </a:solidFill>
            </a:endParaRPr>
          </a:p>
        </p:txBody>
      </p:sp>
      <p:sp>
        <p:nvSpPr>
          <p:cNvPr id="18434" name="Title 3"/>
          <p:cNvSpPr>
            <a:spLocks noGrp="1"/>
          </p:cNvSpPr>
          <p:nvPr>
            <p:ph type="title" idx="4294967295"/>
          </p:nvPr>
        </p:nvSpPr>
        <p:spPr>
          <a:xfrm>
            <a:off x="714376" y="4777459"/>
            <a:ext cx="4195763" cy="1450975"/>
          </a:xfrm>
          <a:noFill/>
        </p:spPr>
        <p:txBody>
          <a:bodyPr>
            <a:normAutofit/>
          </a:bodyPr>
          <a:lstStyle/>
          <a:p>
            <a:r>
              <a:rPr lang="en-US" altLang="en-US" sz="4400" dirty="0"/>
              <a:t>Multi-Year + Multi-Fund</a:t>
            </a:r>
          </a:p>
        </p:txBody>
      </p:sp>
      <p:pic>
        <p:nvPicPr>
          <p:cNvPr id="7" name="Shape 117">
            <a:extLst>
              <a:ext uri="{FF2B5EF4-FFF2-40B4-BE49-F238E27FC236}">
                <a16:creationId xmlns:a16="http://schemas.microsoft.com/office/drawing/2014/main" id="{A97E1AC0-CB5E-45A8-96CE-9A11CDBF8B65}"/>
              </a:ext>
            </a:extLst>
          </p:cNvPr>
          <p:cNvPicPr preferRelativeResize="0"/>
          <p:nvPr/>
        </p:nvPicPr>
        <p:blipFill>
          <a:blip r:embed="rId3">
            <a:alphaModFix/>
          </a:blip>
          <a:stretch>
            <a:fillRect/>
          </a:stretch>
        </p:blipFill>
        <p:spPr>
          <a:xfrm>
            <a:off x="714376" y="434304"/>
            <a:ext cx="9766384" cy="4100805"/>
          </a:xfrm>
          <a:prstGeom prst="rect">
            <a:avLst/>
          </a:prstGeom>
          <a:noFill/>
          <a:ln>
            <a:noFill/>
          </a:ln>
        </p:spPr>
      </p:pic>
    </p:spTree>
    <p:extLst>
      <p:ext uri="{BB962C8B-B14F-4D97-AF65-F5344CB8AC3E}">
        <p14:creationId xmlns:p14="http://schemas.microsoft.com/office/powerpoint/2010/main" val="212247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6" y="639073"/>
            <a:ext cx="10914407" cy="3870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74361" y="4677817"/>
            <a:ext cx="4521664" cy="1749710"/>
          </a:xfrm>
          <a:prstGeom prst="rect">
            <a:avLst/>
          </a:prstGeom>
          <a:noFill/>
        </p:spPr>
        <p:txBody>
          <a:bodyPr wrap="square">
            <a:spAutoFit/>
          </a:bodyPr>
          <a:lstStyle/>
          <a:p>
            <a:pPr>
              <a:buClr>
                <a:schemeClr val="accent6"/>
              </a:buClr>
              <a:defRPr/>
            </a:pPr>
            <a:r>
              <a:rPr lang="en-US" dirty="0"/>
              <a:t>In the Spring review each project budget – </a:t>
            </a:r>
            <a:r>
              <a:rPr lang="en-US" dirty="0">
                <a:solidFill>
                  <a:schemeClr val="accent6"/>
                </a:solidFill>
              </a:rPr>
              <a:t>reality check</a:t>
            </a:r>
          </a:p>
          <a:p>
            <a:pPr marL="500070" indent="-500070" defTabSz="547695">
              <a:lnSpc>
                <a:spcPct val="105000"/>
              </a:lnSpc>
              <a:spcBef>
                <a:spcPts val="600"/>
              </a:spcBef>
              <a:buClr>
                <a:schemeClr val="accent6"/>
              </a:buClr>
              <a:buSzPct val="30000"/>
              <a:buFont typeface="Wingdings" panose="05000000000000000000" pitchFamily="2" charset="2"/>
              <a:buChar char="v"/>
              <a:defRPr/>
            </a:pPr>
            <a:r>
              <a:rPr lang="en-US" dirty="0">
                <a:solidFill>
                  <a:srgbClr val="6C6963"/>
                </a:solidFill>
                <a:sym typeface="Baskerville"/>
              </a:rPr>
              <a:t>On track to finish on budget?</a:t>
            </a:r>
          </a:p>
          <a:p>
            <a:pPr marL="500070" indent="-500070" defTabSz="547695">
              <a:lnSpc>
                <a:spcPct val="105000"/>
              </a:lnSpc>
              <a:spcBef>
                <a:spcPts val="600"/>
              </a:spcBef>
              <a:buClr>
                <a:schemeClr val="accent6"/>
              </a:buClr>
              <a:buSzPct val="30000"/>
              <a:buFont typeface="Wingdings" panose="05000000000000000000" pitchFamily="2" charset="2"/>
              <a:buChar char="v"/>
              <a:defRPr/>
            </a:pPr>
            <a:r>
              <a:rPr lang="en-US" dirty="0">
                <a:solidFill>
                  <a:srgbClr val="6C6963"/>
                </a:solidFill>
                <a:sym typeface="Baskerville"/>
              </a:rPr>
              <a:t>Reconcile expenditures with fiscal</a:t>
            </a:r>
          </a:p>
          <a:p>
            <a:pPr marL="500070" indent="-500070" defTabSz="547695">
              <a:lnSpc>
                <a:spcPct val="105000"/>
              </a:lnSpc>
              <a:spcBef>
                <a:spcPts val="600"/>
              </a:spcBef>
              <a:buClr>
                <a:schemeClr val="accent6"/>
              </a:buClr>
              <a:buSzPct val="30000"/>
              <a:buFont typeface="Wingdings" panose="05000000000000000000" pitchFamily="2" charset="2"/>
              <a:buChar char="v"/>
              <a:defRPr/>
            </a:pPr>
            <a:r>
              <a:rPr lang="en-US" dirty="0">
                <a:solidFill>
                  <a:srgbClr val="6C6963"/>
                </a:solidFill>
                <a:sym typeface="Baskerville"/>
              </a:rPr>
              <a:t>Project end of year status</a:t>
            </a:r>
          </a:p>
        </p:txBody>
      </p:sp>
      <p:sp>
        <p:nvSpPr>
          <p:cNvPr id="5" name="TextBox 4"/>
          <p:cNvSpPr txBox="1"/>
          <p:nvPr/>
        </p:nvSpPr>
        <p:spPr>
          <a:xfrm>
            <a:off x="6171578" y="4677817"/>
            <a:ext cx="5375884" cy="1729576"/>
          </a:xfrm>
          <a:prstGeom prst="rect">
            <a:avLst/>
          </a:prstGeom>
          <a:noFill/>
        </p:spPr>
        <p:txBody>
          <a:bodyPr wrap="square">
            <a:spAutoFit/>
          </a:bodyPr>
          <a:lstStyle/>
          <a:p>
            <a:pPr>
              <a:defRPr/>
            </a:pPr>
            <a:r>
              <a:rPr lang="en-US" dirty="0"/>
              <a:t>In the Fall review each project budget –           </a:t>
            </a:r>
            <a:r>
              <a:rPr lang="en-US" dirty="0">
                <a:solidFill>
                  <a:schemeClr val="accent6"/>
                </a:solidFill>
              </a:rPr>
              <a:t>reality check again</a:t>
            </a:r>
          </a:p>
          <a:p>
            <a:pPr marL="500070" indent="-500070" defTabSz="547695">
              <a:lnSpc>
                <a:spcPct val="105000"/>
              </a:lnSpc>
              <a:spcBef>
                <a:spcPts val="600"/>
              </a:spcBef>
              <a:buClr>
                <a:schemeClr val="accent6"/>
              </a:buClr>
              <a:buSzPct val="30000"/>
              <a:buFont typeface="Wingdings" panose="05000000000000000000" pitchFamily="2" charset="2"/>
              <a:buChar char="v"/>
              <a:defRPr/>
            </a:pPr>
            <a:r>
              <a:rPr lang="en-US" dirty="0">
                <a:solidFill>
                  <a:srgbClr val="6C6963"/>
                </a:solidFill>
              </a:rPr>
              <a:t>On track to finish on budget?</a:t>
            </a:r>
          </a:p>
          <a:p>
            <a:pPr marL="500070" indent="-500070" defTabSz="547695">
              <a:lnSpc>
                <a:spcPct val="105000"/>
              </a:lnSpc>
              <a:spcBef>
                <a:spcPts val="600"/>
              </a:spcBef>
              <a:buClr>
                <a:schemeClr val="accent6"/>
              </a:buClr>
              <a:buSzPct val="30000"/>
              <a:buFont typeface="Wingdings" panose="05000000000000000000" pitchFamily="2" charset="2"/>
              <a:buChar char="v"/>
              <a:defRPr/>
            </a:pPr>
            <a:r>
              <a:rPr lang="en-US" dirty="0">
                <a:solidFill>
                  <a:srgbClr val="6C6963"/>
                </a:solidFill>
              </a:rPr>
              <a:t>Reconcile expenditures with fiscal</a:t>
            </a:r>
          </a:p>
          <a:p>
            <a:pPr marL="500070" indent="-500070" defTabSz="547695">
              <a:lnSpc>
                <a:spcPct val="105000"/>
              </a:lnSpc>
              <a:spcBef>
                <a:spcPts val="600"/>
              </a:spcBef>
              <a:buClr>
                <a:schemeClr val="accent6"/>
              </a:buClr>
              <a:buSzPct val="30000"/>
              <a:buFont typeface="Wingdings" panose="05000000000000000000" pitchFamily="2" charset="2"/>
              <a:buChar char="v"/>
              <a:defRPr/>
            </a:pPr>
            <a:r>
              <a:rPr lang="en-US" dirty="0">
                <a:solidFill>
                  <a:srgbClr val="6C6963"/>
                </a:solidFill>
              </a:rPr>
              <a:t>Document project end of prior year status</a:t>
            </a:r>
          </a:p>
        </p:txBody>
      </p:sp>
    </p:spTree>
    <p:extLst>
      <p:ext uri="{BB962C8B-B14F-4D97-AF65-F5344CB8AC3E}">
        <p14:creationId xmlns:p14="http://schemas.microsoft.com/office/powerpoint/2010/main" val="105359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B0AC3-994B-0B6B-A7CF-A2946D8D0822}"/>
              </a:ext>
            </a:extLst>
          </p:cNvPr>
          <p:cNvPicPr>
            <a:picLocks noChangeAspect="1"/>
          </p:cNvPicPr>
          <p:nvPr/>
        </p:nvPicPr>
        <p:blipFill>
          <a:blip r:embed="rId3"/>
          <a:stretch>
            <a:fillRect/>
          </a:stretch>
        </p:blipFill>
        <p:spPr>
          <a:xfrm>
            <a:off x="6245459" y="1777330"/>
            <a:ext cx="5643647" cy="2381601"/>
          </a:xfrm>
          <a:prstGeom prst="rect">
            <a:avLst/>
          </a:prstGeom>
        </p:spPr>
      </p:pic>
      <p:sp>
        <p:nvSpPr>
          <p:cNvPr id="2" name="Title 1"/>
          <p:cNvSpPr>
            <a:spLocks noGrp="1"/>
          </p:cNvSpPr>
          <p:nvPr>
            <p:ph type="title" idx="4294967295"/>
          </p:nvPr>
        </p:nvSpPr>
        <p:spPr>
          <a:xfrm>
            <a:off x="924992" y="170787"/>
            <a:ext cx="4703763" cy="1239837"/>
          </a:xfrm>
        </p:spPr>
        <p:txBody>
          <a:bodyPr>
            <a:normAutofit/>
          </a:bodyPr>
          <a:lstStyle/>
          <a:p>
            <a:br>
              <a:rPr lang="en-US" sz="4400" dirty="0"/>
            </a:br>
            <a:r>
              <a:rPr lang="en-US" sz="4400" dirty="0"/>
              <a:t>Timing!</a:t>
            </a:r>
          </a:p>
        </p:txBody>
      </p:sp>
      <p:sp>
        <p:nvSpPr>
          <p:cNvPr id="4" name="Text Placeholder 3"/>
          <p:cNvSpPr>
            <a:spLocks noGrp="1"/>
          </p:cNvSpPr>
          <p:nvPr>
            <p:ph type="body" sz="quarter" idx="4294967295"/>
          </p:nvPr>
        </p:nvSpPr>
        <p:spPr>
          <a:xfrm>
            <a:off x="924992" y="1936497"/>
            <a:ext cx="4703763" cy="2733675"/>
          </a:xfrm>
        </p:spPr>
        <p:txBody>
          <a:bodyPr>
            <a:noAutofit/>
          </a:bodyPr>
          <a:lstStyle/>
          <a:p>
            <a:pPr>
              <a:spcBef>
                <a:spcPts val="1200"/>
              </a:spcBef>
            </a:pPr>
            <a:r>
              <a:rPr lang="en-US" sz="2400" b="1" dirty="0"/>
              <a:t>Establish good controls…</a:t>
            </a:r>
            <a:endParaRPr lang="en-US" sz="2400" dirty="0"/>
          </a:p>
          <a:p>
            <a:pPr>
              <a:spcBef>
                <a:spcPts val="1200"/>
              </a:spcBef>
            </a:pPr>
            <a:r>
              <a:rPr lang="en-US" sz="2400" dirty="0">
                <a:solidFill>
                  <a:schemeClr val="accent6"/>
                </a:solidFill>
              </a:rPr>
              <a:t>Budgets should be monitored to reflect reality</a:t>
            </a:r>
          </a:p>
          <a:p>
            <a:pPr>
              <a:spcBef>
                <a:spcPts val="1200"/>
              </a:spcBef>
            </a:pPr>
            <a:r>
              <a:rPr lang="en-US" sz="2400" dirty="0">
                <a:solidFill>
                  <a:schemeClr val="accent6"/>
                </a:solidFill>
              </a:rPr>
              <a:t>And then expenditures should be monitored to be within budget parameters</a:t>
            </a:r>
          </a:p>
        </p:txBody>
      </p:sp>
      <p:sp>
        <p:nvSpPr>
          <p:cNvPr id="3" name="Content Placeholder 2"/>
          <p:cNvSpPr>
            <a:spLocks noGrp="1"/>
          </p:cNvSpPr>
          <p:nvPr>
            <p:ph idx="4294967295"/>
          </p:nvPr>
        </p:nvSpPr>
        <p:spPr>
          <a:xfrm>
            <a:off x="6325932" y="406007"/>
            <a:ext cx="5490657" cy="1410461"/>
          </a:xfrm>
          <a:solidFill>
            <a:schemeClr val="accent4">
              <a:lumMod val="20000"/>
              <a:lumOff val="80000"/>
            </a:schemeClr>
          </a:solidFill>
        </p:spPr>
        <p:txBody>
          <a:bodyPr>
            <a:noAutofit/>
          </a:bodyPr>
          <a:lstStyle/>
          <a:p>
            <a:pPr algn="ctr">
              <a:lnSpc>
                <a:spcPct val="100000"/>
              </a:lnSpc>
            </a:pPr>
            <a:r>
              <a:rPr lang="en-US" sz="2500" dirty="0"/>
              <a:t>If you are running through the money faster than budgeted – it does not mean you are getting done early!</a:t>
            </a:r>
          </a:p>
        </p:txBody>
      </p:sp>
      <p:sp>
        <p:nvSpPr>
          <p:cNvPr id="5" name="Content Placeholder 2">
            <a:extLst>
              <a:ext uri="{FF2B5EF4-FFF2-40B4-BE49-F238E27FC236}">
                <a16:creationId xmlns:a16="http://schemas.microsoft.com/office/drawing/2014/main" id="{9DB70E9E-618E-A5E1-347E-0EEAAA87C82C}"/>
              </a:ext>
            </a:extLst>
          </p:cNvPr>
          <p:cNvSpPr txBox="1">
            <a:spLocks/>
          </p:cNvSpPr>
          <p:nvPr/>
        </p:nvSpPr>
        <p:spPr>
          <a:xfrm>
            <a:off x="6327468" y="4158931"/>
            <a:ext cx="5561638" cy="1962959"/>
          </a:xfrm>
          <a:prstGeom prst="rect">
            <a:avLst/>
          </a:prstGeom>
          <a:solidFill>
            <a:schemeClr val="accent4">
              <a:lumMod val="20000"/>
              <a:lumOff val="80000"/>
            </a:schemeClr>
          </a:solidFill>
        </p:spPr>
        <p:txBody>
          <a:bodyPr vert="horz" lIns="0" tIns="0" rIns="0" bIns="0" rtlCol="0">
            <a:normAutofit/>
          </a:bodyPr>
          <a:lstStyle>
            <a:lvl1pPr marL="0" indent="0" algn="l" defTabSz="914400" rtl="0" eaLnBrk="1" latinLnBrk="0" hangingPunct="1">
              <a:lnSpc>
                <a:spcPct val="150000"/>
              </a:lnSpc>
              <a:spcBef>
                <a:spcPts val="1000"/>
              </a:spcBef>
              <a:buFontTx/>
              <a:buNone/>
              <a:defRPr sz="3200" b="0"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150000"/>
              </a:lnSpc>
              <a:spcBef>
                <a:spcPts val="500"/>
              </a:spcBef>
              <a:buFontTx/>
              <a:buNone/>
              <a:defRPr sz="3200" b="0" i="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150000"/>
              </a:lnSpc>
              <a:spcBef>
                <a:spcPts val="500"/>
              </a:spcBef>
              <a:buFontTx/>
              <a:buNone/>
              <a:defRPr sz="2000" b="0" i="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2500" dirty="0"/>
              <a:t>If you are not spending as fast as anticipated – it probably means that the job is behind schedule and usually means more cost overall</a:t>
            </a:r>
          </a:p>
        </p:txBody>
      </p:sp>
    </p:spTree>
    <p:extLst>
      <p:ext uri="{BB962C8B-B14F-4D97-AF65-F5344CB8AC3E}">
        <p14:creationId xmlns:p14="http://schemas.microsoft.com/office/powerpoint/2010/main" val="851050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39073"/>
            <a:ext cx="10873133" cy="3423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Placeholder 1"/>
          <p:cNvSpPr>
            <a:spLocks noGrp="1"/>
          </p:cNvSpPr>
          <p:nvPr>
            <p:ph type="body" idx="4294967295"/>
          </p:nvPr>
        </p:nvSpPr>
        <p:spPr>
          <a:xfrm>
            <a:off x="755650" y="4418119"/>
            <a:ext cx="10903854" cy="2066925"/>
          </a:xfrm>
        </p:spPr>
        <p:txBody>
          <a:bodyPr>
            <a:normAutofit fontScale="92500"/>
          </a:bodyPr>
          <a:lstStyle/>
          <a:p>
            <a:r>
              <a:rPr lang="en-US" dirty="0">
                <a:solidFill>
                  <a:schemeClr val="accent6"/>
                </a:solidFill>
              </a:rPr>
              <a:t>There is Funding available by source – for the whole program</a:t>
            </a:r>
          </a:p>
          <a:p>
            <a:r>
              <a:rPr lang="en-US" dirty="0">
                <a:solidFill>
                  <a:schemeClr val="accent6"/>
                </a:solidFill>
              </a:rPr>
              <a:t>And then there is the demand placed on that funding</a:t>
            </a:r>
          </a:p>
        </p:txBody>
      </p:sp>
    </p:spTree>
    <p:extLst>
      <p:ext uri="{BB962C8B-B14F-4D97-AF65-F5344CB8AC3E}">
        <p14:creationId xmlns:p14="http://schemas.microsoft.com/office/powerpoint/2010/main" val="1311112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F7A82F3-6EBB-4588-664C-BEEF47A428E1}"/>
              </a:ext>
            </a:extLst>
          </p:cNvPr>
          <p:cNvSpPr>
            <a:spLocks noGrp="1"/>
          </p:cNvSpPr>
          <p:nvPr>
            <p:ph type="pic" sz="quarter" idx="13"/>
          </p:nvPr>
        </p:nvSpPr>
        <p:spPr/>
        <p:txBody>
          <a:bodyPr/>
          <a:lstStyle/>
          <a:p>
            <a:endParaRPr lang="en-US" sz="6000" b="1" i="0" dirty="0"/>
          </a:p>
          <a:p>
            <a:r>
              <a:rPr lang="en-US" sz="3200" b="1" i="0" dirty="0"/>
              <a:t>Contracts &amp; Expenditures</a:t>
            </a:r>
          </a:p>
          <a:p>
            <a:endParaRPr lang="en-US" dirty="0"/>
          </a:p>
        </p:txBody>
      </p:sp>
      <p:sp>
        <p:nvSpPr>
          <p:cNvPr id="2" name="Text Placeholder 2">
            <a:extLst>
              <a:ext uri="{FF2B5EF4-FFF2-40B4-BE49-F238E27FC236}">
                <a16:creationId xmlns:a16="http://schemas.microsoft.com/office/drawing/2014/main" id="{844FFD58-AEAB-8195-63C6-FE84F3F1D18B}"/>
              </a:ext>
            </a:extLst>
          </p:cNvPr>
          <p:cNvSpPr txBox="1">
            <a:spLocks/>
          </p:cNvSpPr>
          <p:nvPr/>
        </p:nvSpPr>
        <p:spPr>
          <a:xfrm>
            <a:off x="5679941" y="3048022"/>
            <a:ext cx="6154249" cy="3809978"/>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FontTx/>
              <a:buNone/>
              <a:defRPr sz="3200" b="0"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150000"/>
              </a:lnSpc>
              <a:spcBef>
                <a:spcPts val="500"/>
              </a:spcBef>
              <a:buFontTx/>
              <a:buNone/>
              <a:defRPr sz="3200" b="0" i="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150000"/>
              </a:lnSpc>
              <a:spcBef>
                <a:spcPts val="500"/>
              </a:spcBef>
              <a:buFontTx/>
              <a:buNone/>
              <a:defRPr sz="2000" b="0" i="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r>
              <a:rPr lang="en-US" sz="6000" dirty="0"/>
              <a:t>Track what needs to be known – and nothing more</a:t>
            </a:r>
          </a:p>
        </p:txBody>
      </p:sp>
    </p:spTree>
    <p:extLst>
      <p:ext uri="{BB962C8B-B14F-4D97-AF65-F5344CB8AC3E}">
        <p14:creationId xmlns:p14="http://schemas.microsoft.com/office/powerpoint/2010/main" val="388156956"/>
      </p:ext>
    </p:extLst>
  </p:cSld>
  <p:clrMapOvr>
    <a:masterClrMapping/>
  </p:clrMapOvr>
</p:sld>
</file>

<file path=ppt/theme/theme1.xml><?xml version="1.0" encoding="utf-8"?>
<a:theme xmlns:a="http://schemas.openxmlformats.org/drawingml/2006/main" name="Office Theme">
  <a:themeElements>
    <a:clrScheme name="CASBO Con 24">
      <a:dk1>
        <a:srgbClr val="1B1C1D"/>
      </a:dk1>
      <a:lt1>
        <a:srgbClr val="FFFFFF"/>
      </a:lt1>
      <a:dk2>
        <a:srgbClr val="C5B9D9"/>
      </a:dk2>
      <a:lt2>
        <a:srgbClr val="F2F2F2"/>
      </a:lt2>
      <a:accent1>
        <a:srgbClr val="C5B9D9"/>
      </a:accent1>
      <a:accent2>
        <a:srgbClr val="FFFFFF"/>
      </a:accent2>
      <a:accent3>
        <a:srgbClr val="B189BD"/>
      </a:accent3>
      <a:accent4>
        <a:srgbClr val="7769AE"/>
      </a:accent4>
      <a:accent5>
        <a:srgbClr val="B189BD"/>
      </a:accent5>
      <a:accent6>
        <a:srgbClr val="841F82"/>
      </a:accent6>
      <a:hlink>
        <a:srgbClr val="522E90"/>
      </a:hlink>
      <a:folHlink>
        <a:srgbClr val="7769AE"/>
      </a:folHlink>
    </a:clrScheme>
    <a:fontScheme name="CASBO AC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d18b48d-01d8-4646-8aa6-60a0f9bed54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AC31EE2BFCF9429269FF9FA83294AA" ma:contentTypeVersion="18" ma:contentTypeDescription="Create a new document." ma:contentTypeScope="" ma:versionID="742316aaa29b5d81657edec843365c6a">
  <xsd:schema xmlns:xsd="http://www.w3.org/2001/XMLSchema" xmlns:xs="http://www.w3.org/2001/XMLSchema" xmlns:p="http://schemas.microsoft.com/office/2006/metadata/properties" xmlns:ns3="b17b8421-bd72-40ab-a691-c0e0a1b3acac" xmlns:ns4="8d18b48d-01d8-4646-8aa6-60a0f9bed543" targetNamespace="http://schemas.microsoft.com/office/2006/metadata/properties" ma:root="true" ma:fieldsID="83ef42adf4d23b06db18edab8ad345c3" ns3:_="" ns4:_="">
    <xsd:import namespace="b17b8421-bd72-40ab-a691-c0e0a1b3acac"/>
    <xsd:import namespace="8d18b48d-01d8-4646-8aa6-60a0f9bed54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7b8421-bd72-40ab-a691-c0e0a1b3aca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18b48d-01d8-4646-8aa6-60a0f9bed54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543959-CBD0-416F-84D6-894D2DE75DB7}">
  <ds:schemaRefs>
    <ds:schemaRef ds:uri="http://schemas.microsoft.com/office/2006/metadata/properties"/>
    <ds:schemaRef ds:uri="http://purl.org/dc/elements/1.1/"/>
    <ds:schemaRef ds:uri="b17b8421-bd72-40ab-a691-c0e0a1b3acac"/>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8d18b48d-01d8-4646-8aa6-60a0f9bed543"/>
  </ds:schemaRefs>
</ds:datastoreItem>
</file>

<file path=customXml/itemProps2.xml><?xml version="1.0" encoding="utf-8"?>
<ds:datastoreItem xmlns:ds="http://schemas.openxmlformats.org/officeDocument/2006/customXml" ds:itemID="{F8E2740E-23CB-44EF-8A16-46D1DE35CADB}">
  <ds:schemaRefs>
    <ds:schemaRef ds:uri="http://schemas.microsoft.com/sharepoint/v3/contenttype/forms"/>
  </ds:schemaRefs>
</ds:datastoreItem>
</file>

<file path=customXml/itemProps3.xml><?xml version="1.0" encoding="utf-8"?>
<ds:datastoreItem xmlns:ds="http://schemas.openxmlformats.org/officeDocument/2006/customXml" ds:itemID="{38F18FF4-CE88-4536-92FA-9E52DA637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7b8421-bd72-40ab-a691-c0e0a1b3acac"/>
    <ds:schemaRef ds:uri="8d18b48d-01d8-4646-8aa6-60a0f9bed5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24699</TotalTime>
  <Words>4434</Words>
  <Application>Microsoft Office PowerPoint</Application>
  <PresentationFormat>Widescreen</PresentationFormat>
  <Paragraphs>293</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Baskerville</vt:lpstr>
      <vt:lpstr>Calibri</vt:lpstr>
      <vt:lpstr>Wingdings</vt:lpstr>
      <vt:lpstr>Office Theme</vt:lpstr>
      <vt:lpstr>Facilities Accounting Advanced</vt:lpstr>
      <vt:lpstr>PowerPoint Presentation</vt:lpstr>
      <vt:lpstr>PowerPoint Presentation</vt:lpstr>
      <vt:lpstr>  Budgeting</vt:lpstr>
      <vt:lpstr>Multi-Year + Multi-Fund</vt:lpstr>
      <vt:lpstr>PowerPoint Presentation</vt:lpstr>
      <vt:lpstr> Timing!</vt:lpstr>
      <vt:lpstr>PowerPoint Presentation</vt:lpstr>
      <vt:lpstr>PowerPoint Presentation</vt:lpstr>
      <vt:lpstr>Internal Controls</vt:lpstr>
      <vt:lpstr>Flow Charts</vt:lpstr>
      <vt:lpstr>MONITOR  EXPENDITURES</vt:lpstr>
      <vt:lpstr>PowerPoint Presentation</vt:lpstr>
      <vt:lpstr>Systems &amp; Processes</vt:lpstr>
      <vt:lpstr>PROCESS TOOLS Timelines and Schedules</vt:lpstr>
      <vt:lpstr>PowerPoint Presentation</vt:lpstr>
      <vt:lpstr>Reconciliation &amp; Subsidiary Systems</vt:lpstr>
      <vt:lpstr>PowerPoint Presentation</vt:lpstr>
      <vt:lpstr>Reporting</vt:lpstr>
      <vt:lpstr>PowerPoint Presentation</vt:lpstr>
      <vt:lpstr>Challenging environments require leadership </vt:lpstr>
      <vt:lpstr>PowerPoint Presentation</vt:lpstr>
      <vt:lpstr>Margin for Error</vt:lpstr>
      <vt:lpstr>Maintain a Great Contact List!</vt:lpstr>
      <vt:lpstr>Facilities Accounting –Basics and Facilities Accounting – Advanced  are available from…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Brenna Hamilton</dc:creator>
  <cp:lastModifiedBy>Cesar Mondragon</cp:lastModifiedBy>
  <cp:revision>97</cp:revision>
  <dcterms:created xsi:type="dcterms:W3CDTF">2024-01-30T16:17:30Z</dcterms:created>
  <dcterms:modified xsi:type="dcterms:W3CDTF">2024-04-05T18:26:18Z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0x01010049AC31EE2BFCF9429269FF9FA83294AA</vt:lpwstr>
  </property>
</Properties>
</file>