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98" r:id="rId5"/>
    <p:sldId id="259" r:id="rId6"/>
    <p:sldId id="260" r:id="rId7"/>
    <p:sldId id="332" r:id="rId8"/>
    <p:sldId id="333" r:id="rId9"/>
    <p:sldId id="334" r:id="rId10"/>
    <p:sldId id="276" r:id="rId11"/>
    <p:sldId id="261" r:id="rId12"/>
    <p:sldId id="278" r:id="rId13"/>
    <p:sldId id="335" r:id="rId14"/>
    <p:sldId id="263" r:id="rId15"/>
    <p:sldId id="336" r:id="rId16"/>
    <p:sldId id="320" r:id="rId17"/>
    <p:sldId id="337" r:id="rId18"/>
    <p:sldId id="266" r:id="rId19"/>
    <p:sldId id="267" r:id="rId20"/>
    <p:sldId id="338" r:id="rId21"/>
    <p:sldId id="339" r:id="rId22"/>
    <p:sldId id="340" r:id="rId23"/>
    <p:sldId id="341" r:id="rId24"/>
    <p:sldId id="292" r:id="rId25"/>
    <p:sldId id="272" r:id="rId26"/>
    <p:sldId id="315" r:id="rId27"/>
    <p:sldId id="274" r:id="rId28"/>
    <p:sldId id="280" r:id="rId29"/>
    <p:sldId id="342" r:id="rId30"/>
    <p:sldId id="34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EE6"/>
    <a:srgbClr val="132BDC"/>
    <a:srgbClr val="DCE0FC"/>
    <a:srgbClr val="FDF200"/>
    <a:srgbClr val="80FBE5"/>
    <a:srgbClr val="3CF3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B87FC-5672-471F-8767-C6450A56FE28}" v="11" dt="2024-04-04T22:44:01.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2" autoAdjust="0"/>
    <p:restoredTop sz="48093" autoAdjust="0"/>
  </p:normalViewPr>
  <p:slideViewPr>
    <p:cSldViewPr snapToGrid="0">
      <p:cViewPr varScale="1">
        <p:scale>
          <a:sx n="77" d="100"/>
          <a:sy n="77" d="100"/>
        </p:scale>
        <p:origin x="3908" y="64"/>
      </p:cViewPr>
      <p:guideLst/>
    </p:cSldViewPr>
  </p:slideViewPr>
  <p:outlineViewPr>
    <p:cViewPr>
      <p:scale>
        <a:sx n="33" d="100"/>
        <a:sy n="33" d="100"/>
      </p:scale>
      <p:origin x="0" y="-1944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37" d="100"/>
          <a:sy n="137" d="100"/>
        </p:scale>
        <p:origin x="67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sar Mondragon" userId="3465b885-fa2c-4e09-8406-cdadca8d1021" providerId="ADAL" clId="{13FFA972-2B93-4AF1-A082-55DA980BABCE}"/>
    <pc:docChg chg="delSld">
      <pc:chgData name="Cesar Mondragon" userId="3465b885-fa2c-4e09-8406-cdadca8d1021" providerId="ADAL" clId="{13FFA972-2B93-4AF1-A082-55DA980BABCE}" dt="2024-04-05T18:26:39.957" v="0" actId="47"/>
      <pc:docMkLst>
        <pc:docMk/>
      </pc:docMkLst>
      <pc:sldChg chg="del">
        <pc:chgData name="Cesar Mondragon" userId="3465b885-fa2c-4e09-8406-cdadca8d1021" providerId="ADAL" clId="{13FFA972-2B93-4AF1-A082-55DA980BABCE}" dt="2024-04-05T18:26:39.957" v="0" actId="47"/>
        <pc:sldMkLst>
          <pc:docMk/>
          <pc:sldMk cId="3281773743" sldId="34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4/5/2024</a:t>
            </a:fld>
            <a:endParaRPr lang="en-US" dirty="0"/>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dirty="0"/>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4/5/2024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dirty="0"/>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Commentary in Notes provided by Lettie Boggs</a:t>
            </a:r>
          </a:p>
        </p:txBody>
      </p:sp>
      <p:sp>
        <p:nvSpPr>
          <p:cNvPr id="4" name="Slide Number Placeholder 3"/>
          <p:cNvSpPr>
            <a:spLocks noGrp="1"/>
          </p:cNvSpPr>
          <p:nvPr>
            <p:ph type="sldNum" sz="quarter" idx="5"/>
          </p:nvPr>
        </p:nvSpPr>
        <p:spPr/>
        <p:txBody>
          <a:bodyPr/>
          <a:lstStyle/>
          <a:p>
            <a:fld id="{8D7D3E5B-4BED-B24C-9674-6B6454D04561}" type="slidenum">
              <a:rPr lang="en-US" smtClean="0"/>
              <a:t>1</a:t>
            </a:fld>
            <a:endParaRPr lang="en-US" dirty="0"/>
          </a:p>
        </p:txBody>
      </p:sp>
    </p:spTree>
    <p:extLst>
      <p:ext uri="{BB962C8B-B14F-4D97-AF65-F5344CB8AC3E}">
        <p14:creationId xmlns:p14="http://schemas.microsoft.com/office/powerpoint/2010/main" val="78702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58064-DC2B-0265-98F3-BE94BD70E90C}"/>
            </a:ext>
          </a:extLst>
        </p:cNvPr>
        <p:cNvGrpSpPr/>
        <p:nvPr/>
      </p:nvGrpSpPr>
      <p:grpSpPr>
        <a:xfrm>
          <a:off x="0" y="0"/>
          <a:ext cx="0" cy="0"/>
          <a:chOff x="0" y="0"/>
          <a:chExt cx="0" cy="0"/>
        </a:xfrm>
      </p:grpSpPr>
      <p:sp>
        <p:nvSpPr>
          <p:cNvPr id="22530" name="Rectangle 7">
            <a:extLst>
              <a:ext uri="{FF2B5EF4-FFF2-40B4-BE49-F238E27FC236}">
                <a16:creationId xmlns:a16="http://schemas.microsoft.com/office/drawing/2014/main" id="{CBC3BF1B-8CCF-FDD3-3B70-CC78EA8C53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4295F689-2E32-4950-89F4-6A1C01364861}" type="slidenum">
              <a:rPr lang="en-US" altLang="en-US" smtClean="0"/>
              <a:pPr/>
              <a:t>10</a:t>
            </a:fld>
            <a:endParaRPr lang="en-US" altLang="en-US"/>
          </a:p>
        </p:txBody>
      </p:sp>
      <p:sp>
        <p:nvSpPr>
          <p:cNvPr id="22531" name="Rectangle 2">
            <a:extLst>
              <a:ext uri="{FF2B5EF4-FFF2-40B4-BE49-F238E27FC236}">
                <a16:creationId xmlns:a16="http://schemas.microsoft.com/office/drawing/2014/main" id="{B0EAFA4D-F669-DB4C-4AB2-B930BF18AD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580E3B92-6D4B-6132-F598-7BE7B7CFCD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the California State Accounting Manual (CSAM) that governs how we account for and code expenditures for school projects, the 5000 series of object codes are for Operational Expenses.  The 6000 series of object codes are for capital expenditures.</a:t>
            </a:r>
          </a:p>
          <a:p>
            <a:endParaRPr lang="en-US" altLang="en-US" dirty="0"/>
          </a:p>
          <a:p>
            <a:r>
              <a:rPr lang="en-US" altLang="en-US" dirty="0"/>
              <a:t>Most Facilities funding for projects are for capital projects.  For instance, obligation bond funds must be spent for capital projects and should therefore be entirely coded to 6000 objects.  This sometimes causes confusion within fiscal where a consultant is typically coded to a 5800 object code, but a consultant on the capital project will receive a 6000 object defining what type of consultant they are (architect, environmental consultant, inspector, etc.)</a:t>
            </a:r>
          </a:p>
          <a:p>
            <a:endParaRPr lang="en-US" altLang="en-US" dirty="0"/>
          </a:p>
          <a:p>
            <a:r>
              <a:rPr lang="en-US" altLang="en-US" dirty="0"/>
              <a:t>Use of operational codes for a funding source that is prohibited from funding operations can result is a legitimate audit enquiry.</a:t>
            </a:r>
          </a:p>
        </p:txBody>
      </p:sp>
    </p:spTree>
    <p:extLst>
      <p:ext uri="{BB962C8B-B14F-4D97-AF65-F5344CB8AC3E}">
        <p14:creationId xmlns:p14="http://schemas.microsoft.com/office/powerpoint/2010/main" val="236953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2127689-82AA-47C5-93D2-52DD902F2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22A5BAEF-395D-428D-B0AF-A17F5DFB5D2C}" type="slidenum">
              <a:rPr lang="en-US" altLang="en-US" smtClean="0"/>
              <a:pPr/>
              <a:t>11</a:t>
            </a:fld>
            <a:endParaRPr lang="en-US" altLang="en-US"/>
          </a:p>
        </p:txBody>
      </p:sp>
      <p:sp>
        <p:nvSpPr>
          <p:cNvPr id="28675" name="Rectangle 2">
            <a:extLst>
              <a:ext uri="{FF2B5EF4-FFF2-40B4-BE49-F238E27FC236}">
                <a16:creationId xmlns:a16="http://schemas.microsoft.com/office/drawing/2014/main" id="{25977345-6D37-4B68-B950-AB1C9D87F0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80E592E3-9C6D-46FA-836B-65B582251F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SAB 506A &amp; B are documents that were required to be prepared by project architects under the old LPP.  They are not mandatory under the SFP, however, the categories remain in widespread use and they provide continuity for cost categories therefore districts and architects continue to use them. And they are useful for summarizing expenditures based on common phases of project development.</a:t>
            </a:r>
          </a:p>
          <a:p>
            <a:endParaRPr lang="en-US" altLang="en-US" dirty="0"/>
          </a:p>
          <a:p>
            <a:r>
              <a:rPr lang="en-US" altLang="en-US" dirty="0"/>
              <a:t> Many districts request their architects provide the budget estimates in these categories, even if the manner of calculating within the categories is no longer mandated under the current state School Facilities Program (SFP.)</a:t>
            </a:r>
          </a:p>
          <a:p>
            <a:endParaRPr lang="en-US" altLang="en-US" dirty="0"/>
          </a:p>
          <a:p>
            <a:r>
              <a:rPr lang="en-US" altLang="en-US" dirty="0"/>
              <a:t>This budget presentation uses these broad categories to discuss the various components of typical facilities projects.  The categories provide a simple way to summarize data when object codes are assigned to specific Categories.</a:t>
            </a:r>
          </a:p>
        </p:txBody>
      </p:sp>
    </p:spTree>
    <p:extLst>
      <p:ext uri="{BB962C8B-B14F-4D97-AF65-F5344CB8AC3E}">
        <p14:creationId xmlns:p14="http://schemas.microsoft.com/office/powerpoint/2010/main" val="3691940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EA512-F0AD-3B85-3AA4-14380B6FB0FE}"/>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F6975709-31F4-715E-F11C-8138A5D36D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5D41A14-E431-4C06-838D-D2D18F82F53F}" type="slidenum">
              <a:rPr lang="en-US" altLang="en-US" smtClean="0"/>
              <a:pPr/>
              <a:t>12</a:t>
            </a:fld>
            <a:endParaRPr lang="en-US" altLang="en-US"/>
          </a:p>
        </p:txBody>
      </p:sp>
      <p:sp>
        <p:nvSpPr>
          <p:cNvPr id="36867" name="Rectangle 2">
            <a:extLst>
              <a:ext uri="{FF2B5EF4-FFF2-40B4-BE49-F238E27FC236}">
                <a16:creationId xmlns:a16="http://schemas.microsoft.com/office/drawing/2014/main" id="{9B775B0C-B696-37B2-F617-ADA7A7E8F9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0FE9FEE1-4CC2-4083-1E97-AF250D3F2A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424" indent="-194424">
              <a:lnSpc>
                <a:spcPct val="80000"/>
              </a:lnSpc>
            </a:pPr>
            <a:r>
              <a:rPr lang="en-US" altLang="en-US" sz="1100" dirty="0"/>
              <a:t>There are three general types of COST on a project:</a:t>
            </a:r>
          </a:p>
          <a:p>
            <a:pPr marL="194424" indent="-194424">
              <a:lnSpc>
                <a:spcPct val="80000"/>
              </a:lnSpc>
              <a:buFontTx/>
              <a:buAutoNum type="arabicPeriod"/>
            </a:pPr>
            <a:r>
              <a:rPr lang="en-US" altLang="en-US" sz="1100" dirty="0"/>
              <a:t>Land Costs - Purchase price and costs associated with getting the land acquired.</a:t>
            </a:r>
          </a:p>
          <a:p>
            <a:pPr marL="194424" indent="-194424">
              <a:lnSpc>
                <a:spcPct val="80000"/>
              </a:lnSpc>
              <a:buFontTx/>
              <a:buAutoNum type="arabicPeriod"/>
            </a:pPr>
            <a:r>
              <a:rPr lang="en-US" altLang="en-US" sz="1100" dirty="0"/>
              <a:t>Hard Costs – Directly associated with construction (and OPSC includes F&amp;E)</a:t>
            </a:r>
          </a:p>
          <a:p>
            <a:pPr marL="194424" indent="-194424">
              <a:lnSpc>
                <a:spcPct val="80000"/>
              </a:lnSpc>
              <a:buFontTx/>
              <a:buAutoNum type="arabicPeriod"/>
            </a:pPr>
            <a:r>
              <a:rPr lang="en-US" altLang="en-US" sz="1100" dirty="0"/>
              <a:t>Soft Costs – project costs not directly associated with construction</a:t>
            </a:r>
          </a:p>
          <a:p>
            <a:pPr marL="194424" indent="-194424">
              <a:lnSpc>
                <a:spcPct val="80000"/>
              </a:lnSpc>
              <a:buFontTx/>
              <a:buAutoNum type="arabicPeriod"/>
            </a:pPr>
            <a:endParaRPr lang="en-US" altLang="en-US" sz="1100" dirty="0"/>
          </a:p>
          <a:p>
            <a:pPr marL="194424" indent="-194424">
              <a:lnSpc>
                <a:spcPct val="80000"/>
              </a:lnSpc>
            </a:pPr>
            <a:r>
              <a:rPr lang="en-US" altLang="en-US" sz="1100" dirty="0"/>
              <a:t>By monitoring the relationship between the three types you can know whether your project is getting the maximum amount into the construction budget, or whether you are running heavy in administrating the project; which may be a legitimate thing – but you should know it and be able to explain why. It is getting more difficult to get projects done with 70% hard costs.  The percentage may have to be adjusted based on decisions that are made regarding how the project is managed.  </a:t>
            </a:r>
          </a:p>
          <a:p>
            <a:pPr marL="194424" indent="-194424">
              <a:lnSpc>
                <a:spcPct val="80000"/>
              </a:lnSpc>
            </a:pPr>
            <a:endParaRPr lang="en-US" altLang="en-US" sz="1100" dirty="0"/>
          </a:p>
          <a:p>
            <a:pPr marL="194424" indent="-194424">
              <a:lnSpc>
                <a:spcPct val="80000"/>
              </a:lnSpc>
            </a:pPr>
            <a:r>
              <a:rPr lang="en-US" altLang="en-US" sz="1100" dirty="0"/>
              <a:t>Bond program management, and project management typically are coded to “Other Planning” and are a soft cost.  Construction Management is typically a hard cost, however, OPSC has considered Construction Management fees as a soft cost unless the CM is truly “at risk.”  For OPSC projects the auditor will be verifying the 60% hard costs at audit.  It is questionable whether they have any authority to change your authorization but at a minimum it will be considered an audit finding and reported to OPSC.</a:t>
            </a:r>
          </a:p>
          <a:p>
            <a:pPr marL="1127661" lvl="2" indent="-194424">
              <a:lnSpc>
                <a:spcPct val="80000"/>
              </a:lnSpc>
            </a:pPr>
            <a:endParaRPr lang="en-US" altLang="en-US" sz="1000" dirty="0"/>
          </a:p>
          <a:p>
            <a:pPr marL="1127661" lvl="2" indent="-194424">
              <a:lnSpc>
                <a:spcPct val="80000"/>
              </a:lnSpc>
            </a:pPr>
            <a:endParaRPr lang="en-US" altLang="en-US" sz="1000" dirty="0"/>
          </a:p>
        </p:txBody>
      </p:sp>
    </p:spTree>
    <p:extLst>
      <p:ext uri="{BB962C8B-B14F-4D97-AF65-F5344CB8AC3E}">
        <p14:creationId xmlns:p14="http://schemas.microsoft.com/office/powerpoint/2010/main" val="2757799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time to time the reporting documents that we are working toward when we begin with the end in mind are changed.  So then we have to adapt and make sure that we are still tracking the correct information with adequate delineation.  </a:t>
            </a:r>
          </a:p>
          <a:p>
            <a:endParaRPr lang="en-US" dirty="0"/>
          </a:p>
          <a:p>
            <a:r>
              <a:rPr lang="en-US" dirty="0"/>
              <a:t>When the OPSC changed the Land – Page 1 of the DLOPE they combined what most districts were doing with three object codes into one column.  Fine we can assign all three to go into the one.  </a:t>
            </a:r>
          </a:p>
          <a:p>
            <a:endParaRPr lang="en-US" dirty="0"/>
          </a:p>
          <a:p>
            <a:r>
              <a:rPr lang="en-US" dirty="0"/>
              <a:t>But they also wanted to split out some information because it will be easier for auditors to track and some of the areas can increase or decrease your grant amount at audit.  When this happened LEA’s needed to start differentiating information for DTSC into several object codes.  So object codes got added to the chart of accounts.</a:t>
            </a:r>
          </a:p>
        </p:txBody>
      </p:sp>
      <p:sp>
        <p:nvSpPr>
          <p:cNvPr id="4" name="Slide Number Placeholder 3"/>
          <p:cNvSpPr>
            <a:spLocks noGrp="1"/>
          </p:cNvSpPr>
          <p:nvPr>
            <p:ph type="sldNum" sz="quarter" idx="5"/>
          </p:nvPr>
        </p:nvSpPr>
        <p:spPr/>
        <p:txBody>
          <a:bodyPr/>
          <a:lstStyle/>
          <a:p>
            <a:fld id="{8D7D3E5B-4BED-B24C-9674-6B6454D04561}" type="slidenum">
              <a:rPr lang="en-US" smtClean="0"/>
              <a:t>13</a:t>
            </a:fld>
            <a:endParaRPr lang="en-US" dirty="0"/>
          </a:p>
        </p:txBody>
      </p:sp>
    </p:spTree>
    <p:extLst>
      <p:ext uri="{BB962C8B-B14F-4D97-AF65-F5344CB8AC3E}">
        <p14:creationId xmlns:p14="http://schemas.microsoft.com/office/powerpoint/2010/main" val="272609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E61DF-A81B-FF00-8562-F6DCFECF2062}"/>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D1A2A119-D7D6-0906-3D61-2B94A6055F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5D41A14-E431-4C06-838D-D2D18F82F53F}" type="slidenum">
              <a:rPr lang="en-US" altLang="en-US" smtClean="0"/>
              <a:pPr/>
              <a:t>14</a:t>
            </a:fld>
            <a:endParaRPr lang="en-US" altLang="en-US"/>
          </a:p>
        </p:txBody>
      </p:sp>
      <p:sp>
        <p:nvSpPr>
          <p:cNvPr id="36867" name="Rectangle 2">
            <a:extLst>
              <a:ext uri="{FF2B5EF4-FFF2-40B4-BE49-F238E27FC236}">
                <a16:creationId xmlns:a16="http://schemas.microsoft.com/office/drawing/2014/main" id="{C6A27FCE-AB1A-40FA-038F-F96C28A3F8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27D58357-8705-F1BC-B957-8A846E82E5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indent="-194424" algn="l" defTabSz="914400" rtl="0" eaLnBrk="1" latinLnBrk="0" hangingPunct="1">
              <a:lnSpc>
                <a:spcPct val="80000"/>
              </a:lnSpc>
            </a:pPr>
            <a:r>
              <a:rPr lang="en-US" altLang="en-US" sz="1200" kern="1200" dirty="0">
                <a:solidFill>
                  <a:schemeClr val="tx1"/>
                </a:solidFill>
                <a:latin typeface="+mn-lt"/>
                <a:ea typeface="+mn-ea"/>
                <a:cs typeface="+mn-cs"/>
              </a:rPr>
              <a:t>Eminent Domain is not common because it is not usually needed and is rarely popular with the general public.  But school districts do have the right to condemn property for public use when it is in the public’s best interest.  They must provide highest and best use pricing, relocation for any individuals or businesses, and a host of other requirements must also be met.</a:t>
            </a:r>
          </a:p>
          <a:p>
            <a:pPr marL="0" lvl="2" indent="-194424" algn="l" defTabSz="914400" rtl="0" eaLnBrk="1" latinLnBrk="0" hangingPunct="1">
              <a:lnSpc>
                <a:spcPct val="80000"/>
              </a:lnSpc>
            </a:pPr>
            <a:endParaRPr lang="en-US" altLang="en-US" sz="1200" kern="1200" dirty="0">
              <a:solidFill>
                <a:schemeClr val="tx1"/>
              </a:solidFill>
              <a:latin typeface="+mn-lt"/>
              <a:ea typeface="+mn-ea"/>
              <a:cs typeface="+mn-cs"/>
            </a:endParaRPr>
          </a:p>
          <a:p>
            <a:pPr marL="0" lvl="2" indent="-194424" algn="l" defTabSz="914400" rtl="0" eaLnBrk="1" latinLnBrk="0" hangingPunct="1">
              <a:lnSpc>
                <a:spcPct val="80000"/>
              </a:lnSpc>
            </a:pPr>
            <a:r>
              <a:rPr lang="en-US" altLang="en-US" sz="1200" kern="1200" dirty="0">
                <a:solidFill>
                  <a:schemeClr val="tx1"/>
                </a:solidFill>
                <a:latin typeface="+mn-lt"/>
                <a:ea typeface="+mn-ea"/>
                <a:cs typeface="+mn-cs"/>
              </a:rPr>
              <a:t>There is an option to do a “friendly” condemnation when the seller has agreed to sell but wants you to condemn the property as it gives them a tax advantage.  This is a bit more common.</a:t>
            </a:r>
          </a:p>
          <a:p>
            <a:pPr marL="0" lvl="2" indent="-194424" algn="l" defTabSz="914400" rtl="0" eaLnBrk="1" latinLnBrk="0" hangingPunct="1">
              <a:lnSpc>
                <a:spcPct val="80000"/>
              </a:lnSpc>
            </a:pPr>
            <a:endParaRPr lang="en-US" altLang="en-US" sz="1200" kern="1200" dirty="0">
              <a:solidFill>
                <a:schemeClr val="tx1"/>
              </a:solidFill>
              <a:latin typeface="+mn-lt"/>
              <a:ea typeface="+mn-ea"/>
              <a:cs typeface="+mn-cs"/>
            </a:endParaRPr>
          </a:p>
          <a:p>
            <a:pPr marL="0" lvl="2" indent="-194424" algn="l" defTabSz="914400" rtl="0" eaLnBrk="1" latinLnBrk="0" hangingPunct="1">
              <a:lnSpc>
                <a:spcPct val="80000"/>
              </a:lnSpc>
            </a:pPr>
            <a:r>
              <a:rPr lang="en-US" altLang="en-US" sz="1200" kern="1200" dirty="0">
                <a:solidFill>
                  <a:schemeClr val="tx1"/>
                </a:solidFill>
                <a:latin typeface="+mn-lt"/>
                <a:ea typeface="+mn-ea"/>
                <a:cs typeface="+mn-cs"/>
              </a:rPr>
              <a:t>A district does not need the Eminent Domain object codes unless they do this type of acquisition, but be sure to leave room for them in your coding structure so that they can be added if needed.</a:t>
            </a:r>
          </a:p>
          <a:p>
            <a:pPr marL="0" lvl="2" indent="-194424" algn="l" defTabSz="914400" rtl="0" eaLnBrk="1" latinLnBrk="0" hangingPunct="1">
              <a:lnSpc>
                <a:spcPct val="80000"/>
              </a:lnSpc>
            </a:pPr>
            <a:endParaRPr lang="en-US" altLang="en-US" sz="1200" kern="1200" dirty="0">
              <a:solidFill>
                <a:schemeClr val="tx1"/>
              </a:solidFill>
              <a:latin typeface="+mn-lt"/>
              <a:ea typeface="+mn-ea"/>
              <a:cs typeface="+mn-cs"/>
            </a:endParaRPr>
          </a:p>
          <a:p>
            <a:pPr marL="0" lvl="2" indent="-194424" algn="l" defTabSz="914400" rtl="0" eaLnBrk="1" latinLnBrk="0" hangingPunct="1">
              <a:lnSpc>
                <a:spcPct val="80000"/>
              </a:lnSpc>
            </a:pPr>
            <a:r>
              <a:rPr lang="en-US" altLang="en-US" dirty="0"/>
              <a:t>You can provide an excel worksheet of the DLOPE page 2 for your relocation consultant and require them to report their activities to you in the OPSC format.  This will save a lot of time in figuring out how to report the eminent domain properties.</a:t>
            </a:r>
            <a:endParaRPr lang="en-US" alt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46205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9F078CD-9B4C-4A34-A1E7-7B7487894C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63F99E3E-E33B-4F4C-BF7E-2F868F1489F2}" type="slidenum">
              <a:rPr lang="en-US" altLang="en-US" smtClean="0"/>
              <a:pPr/>
              <a:t>15</a:t>
            </a:fld>
            <a:endParaRPr lang="en-US" altLang="en-US"/>
          </a:p>
        </p:txBody>
      </p:sp>
      <p:sp>
        <p:nvSpPr>
          <p:cNvPr id="34819" name="Rectangle 2">
            <a:extLst>
              <a:ext uri="{FF2B5EF4-FFF2-40B4-BE49-F238E27FC236}">
                <a16:creationId xmlns:a16="http://schemas.microsoft.com/office/drawing/2014/main" id="{F4FC6187-4985-4B57-A56A-53A878A892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1E36B3BD-506C-4F86-9E13-378564C7EC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Since we are talking about budget as we talk about coding, we will now skip B-Planning and go to C-Construction. </a:t>
            </a:r>
            <a:r>
              <a:rPr lang="en-US" altLang="en-US" b="1" dirty="0"/>
              <a:t>You can’t know the estimate for the architect until you know the construction budget.</a:t>
            </a:r>
          </a:p>
          <a:p>
            <a:endParaRPr lang="en-US" altLang="en-US" b="1" dirty="0"/>
          </a:p>
          <a:p>
            <a:r>
              <a:rPr lang="en-US" altLang="en-US" dirty="0"/>
              <a:t>When you are starting with the available funding amount, deduct the funds for land, then put 70% of the remaining dollars in construction.  This is the initial </a:t>
            </a:r>
            <a:r>
              <a:rPr lang="en-US" altLang="en-US" b="1" dirty="0"/>
              <a:t>construction</a:t>
            </a:r>
            <a:r>
              <a:rPr lang="en-US" altLang="en-US" dirty="0"/>
              <a:t> budget.  This is the number the architect designs to!  You have 2 numbers in your head</a:t>
            </a:r>
          </a:p>
          <a:p>
            <a:pPr lvl="2">
              <a:buFontTx/>
              <a:buChar char="•"/>
            </a:pPr>
            <a:r>
              <a:rPr lang="en-US" altLang="en-US" dirty="0"/>
              <a:t>Construction Budget</a:t>
            </a:r>
          </a:p>
          <a:p>
            <a:pPr lvl="2">
              <a:buFontTx/>
              <a:buChar char="•"/>
            </a:pPr>
            <a:r>
              <a:rPr lang="en-US" altLang="en-US" dirty="0"/>
              <a:t>Project Budget</a:t>
            </a:r>
          </a:p>
          <a:p>
            <a:endParaRPr lang="en-US" altLang="en-US" dirty="0"/>
          </a:p>
          <a:p>
            <a:r>
              <a:rPr lang="en-US" altLang="en-US" dirty="0"/>
              <a:t>Use them correctly because you need to protect the soft cost funds.  </a:t>
            </a:r>
          </a:p>
          <a:p>
            <a:endParaRPr lang="en-US" altLang="en-US" dirty="0"/>
          </a:p>
          <a:p>
            <a:r>
              <a:rPr lang="en-US" altLang="en-US" dirty="0"/>
              <a:t>If you are starting the budget with a construction estimate already in hand, add 10% to it and that is your Construction Budget number.  Call it 70% and then build the rest of the budget.  For example, if your Construction budget is $20m, then your project budget is $28.6m.  (Divide the Construction Budget by .7 to get the 100% number.)  Rounding is appropriate at this point.</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4024582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EC5AB42-531B-4564-BA39-038FDFDB0B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5D41A14-E431-4C06-838D-D2D18F82F53F}" type="slidenum">
              <a:rPr lang="en-US" altLang="en-US" smtClean="0"/>
              <a:pPr/>
              <a:t>16</a:t>
            </a:fld>
            <a:endParaRPr lang="en-US" altLang="en-US"/>
          </a:p>
        </p:txBody>
      </p:sp>
      <p:sp>
        <p:nvSpPr>
          <p:cNvPr id="36867" name="Rectangle 2">
            <a:extLst>
              <a:ext uri="{FF2B5EF4-FFF2-40B4-BE49-F238E27FC236}">
                <a16:creationId xmlns:a16="http://schemas.microsoft.com/office/drawing/2014/main" id="{D32FA646-D8AD-400B-8927-03F7F77AD3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F16590C1-E586-439B-9458-6FCDFF760E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424" indent="-194424">
              <a:lnSpc>
                <a:spcPct val="80000"/>
              </a:lnSpc>
            </a:pPr>
            <a:r>
              <a:rPr lang="en-US" altLang="en-US" sz="1100" dirty="0"/>
              <a:t>In addition to the discussion related to PM vs CM found in the Land page narrative, there are a few more points about the Construction section…</a:t>
            </a:r>
          </a:p>
          <a:p>
            <a:pPr marL="194424" indent="-194424">
              <a:lnSpc>
                <a:spcPct val="80000"/>
              </a:lnSpc>
            </a:pPr>
            <a:endParaRPr lang="en-US" altLang="en-US" sz="1100" dirty="0"/>
          </a:p>
          <a:p>
            <a:pPr marL="194424" indent="-194424">
              <a:lnSpc>
                <a:spcPct val="80000"/>
              </a:lnSpc>
            </a:pPr>
            <a:r>
              <a:rPr lang="en-US" altLang="en-US" sz="1100" dirty="0"/>
              <a:t>Environmental cleanup work when accomplished as part of the project can be coded to the Construction section Environmental code.  But work that is done prior to would be coded to the related 6100 object as part of site approval work.  If the cleanup is part of the construction contract and is not being tracked or differentiated by DTSC, then it does not need to be separated out of the Main Construction contract object.</a:t>
            </a:r>
          </a:p>
          <a:p>
            <a:pPr marL="194424" indent="-194424">
              <a:lnSpc>
                <a:spcPct val="80000"/>
              </a:lnSpc>
            </a:pPr>
            <a:endParaRPr lang="en-US" altLang="en-US" sz="1100" dirty="0"/>
          </a:p>
          <a:p>
            <a:pPr marL="194424" indent="-194424">
              <a:lnSpc>
                <a:spcPct val="80000"/>
              </a:lnSpc>
            </a:pPr>
            <a:r>
              <a:rPr lang="en-US" altLang="en-US" sz="1100" dirty="0"/>
              <a:t>The cost of relocating furniture to interim housing, transporting students to an interim site, or any other cost related to interim housing is all reported to the interim housing object code.</a:t>
            </a:r>
          </a:p>
          <a:p>
            <a:pPr marL="194424" indent="-194424">
              <a:lnSpc>
                <a:spcPct val="80000"/>
              </a:lnSpc>
            </a:pPr>
            <a:endParaRPr lang="en-US" altLang="en-US" sz="1100" dirty="0"/>
          </a:p>
          <a:p>
            <a:pPr marL="1127661" lvl="2" indent="-194424">
              <a:lnSpc>
                <a:spcPct val="80000"/>
              </a:lnSpc>
            </a:pPr>
            <a:endParaRPr lang="en-US" altLang="en-US" sz="1000" dirty="0"/>
          </a:p>
          <a:p>
            <a:pPr marL="1127661" lvl="2" indent="-194424">
              <a:lnSpc>
                <a:spcPct val="80000"/>
              </a:lnSpc>
            </a:pPr>
            <a:endParaRPr lang="en-US" altLang="en-US" sz="1000" dirty="0"/>
          </a:p>
        </p:txBody>
      </p:sp>
    </p:spTree>
    <p:extLst>
      <p:ext uri="{BB962C8B-B14F-4D97-AF65-F5344CB8AC3E}">
        <p14:creationId xmlns:p14="http://schemas.microsoft.com/office/powerpoint/2010/main" val="4062917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F4044-F698-F586-2DE0-23791C6EF3F7}"/>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014D4512-E078-D3AB-2F44-9C8D7D9FB2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5D41A14-E431-4C06-838D-D2D18F82F53F}" type="slidenum">
              <a:rPr lang="en-US" altLang="en-US" smtClean="0"/>
              <a:pPr/>
              <a:t>17</a:t>
            </a:fld>
            <a:endParaRPr lang="en-US" altLang="en-US"/>
          </a:p>
        </p:txBody>
      </p:sp>
      <p:sp>
        <p:nvSpPr>
          <p:cNvPr id="36867" name="Rectangle 2">
            <a:extLst>
              <a:ext uri="{FF2B5EF4-FFF2-40B4-BE49-F238E27FC236}">
                <a16:creationId xmlns:a16="http://schemas.microsoft.com/office/drawing/2014/main" id="{025FE15B-64B1-1BC7-C11F-69A2D4400D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1B6A030B-65C0-78CB-19DC-81DC99B0F4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t>Once the land costs were budgeted, the next area of focus was the construction budget.  Now you can actually return to the architect budget.  </a:t>
            </a:r>
          </a:p>
          <a:p>
            <a:endParaRPr lang="en-US" altLang="en-US" sz="1000" dirty="0"/>
          </a:p>
          <a:p>
            <a:r>
              <a:rPr lang="en-US" altLang="en-US" sz="1000" dirty="0"/>
              <a:t>The architectural fee will be subject to several factors.  </a:t>
            </a:r>
          </a:p>
          <a:p>
            <a:pPr>
              <a:buFontTx/>
              <a:buChar char="•"/>
            </a:pPr>
            <a:r>
              <a:rPr lang="en-US" altLang="en-US" sz="1000" dirty="0"/>
              <a:t>How demanding are you as a client?</a:t>
            </a:r>
          </a:p>
          <a:p>
            <a:pPr>
              <a:buFontTx/>
              <a:buChar char="•"/>
            </a:pPr>
            <a:r>
              <a:rPr lang="en-US" altLang="en-US" sz="1000" dirty="0"/>
              <a:t>How badly do firms want to serve your district?</a:t>
            </a:r>
          </a:p>
          <a:p>
            <a:pPr>
              <a:buFontTx/>
              <a:buChar char="•"/>
            </a:pPr>
            <a:r>
              <a:rPr lang="en-US" altLang="en-US" sz="1000" dirty="0"/>
              <a:t>What type of design are you proposing?</a:t>
            </a:r>
          </a:p>
          <a:p>
            <a:pPr lvl="1">
              <a:buFontTx/>
              <a:buChar char="•"/>
            </a:pPr>
            <a:endParaRPr lang="en-US" altLang="en-US" sz="1000" dirty="0"/>
          </a:p>
          <a:p>
            <a:pPr lvl="1">
              <a:buFontTx/>
              <a:buChar char="•"/>
            </a:pPr>
            <a:r>
              <a:rPr lang="en-US" altLang="en-US" sz="1000" dirty="0"/>
              <a:t>Standard design</a:t>
            </a:r>
          </a:p>
          <a:p>
            <a:pPr lvl="1">
              <a:buFontTx/>
              <a:buChar char="•"/>
            </a:pPr>
            <a:r>
              <a:rPr lang="en-US" altLang="en-US" sz="1000" dirty="0"/>
              <a:t>A monument</a:t>
            </a:r>
          </a:p>
          <a:p>
            <a:pPr lvl="1">
              <a:buFontTx/>
              <a:buChar char="•"/>
            </a:pPr>
            <a:r>
              <a:rPr lang="en-US" altLang="en-US" sz="1000" dirty="0"/>
              <a:t>Reuse of plans</a:t>
            </a:r>
          </a:p>
          <a:p>
            <a:endParaRPr lang="en-US" altLang="en-US" sz="1000" dirty="0"/>
          </a:p>
          <a:p>
            <a:r>
              <a:rPr lang="en-US" altLang="en-US" sz="1000" dirty="0"/>
              <a:t>To progress with budget development, develop the construction budget, then apply the appropriate information to the architectural budget.</a:t>
            </a:r>
          </a:p>
          <a:p>
            <a:pPr lvl="1"/>
            <a:endParaRPr lang="en-US" altLang="en-US" sz="1000" dirty="0"/>
          </a:p>
          <a:p>
            <a:r>
              <a:rPr lang="en-US" altLang="en-US" sz="1000" dirty="0"/>
              <a:t>Don’t forget that there are other planning costs, such as software for program management, preliminary tests, and of course agency fees.</a:t>
            </a:r>
          </a:p>
          <a:p>
            <a:pPr lvl="1"/>
            <a:endParaRPr lang="en-US" altLang="en-US" sz="1000" dirty="0"/>
          </a:p>
          <a:p>
            <a:r>
              <a:rPr lang="en-US" altLang="en-US" sz="1000" dirty="0"/>
              <a:t>Remember throughout the process that, in most cases, an increase in construction costs through change orders or use of allowances results in an increase to other categories as well.</a:t>
            </a:r>
          </a:p>
          <a:p>
            <a:pPr lvl="1"/>
            <a:endParaRPr lang="en-US" altLang="en-US" sz="1000" dirty="0"/>
          </a:p>
          <a:p>
            <a:pPr marL="1127661" lvl="2" indent="-194424">
              <a:lnSpc>
                <a:spcPct val="80000"/>
              </a:lnSpc>
            </a:pPr>
            <a:endParaRPr lang="en-US" altLang="en-US" sz="1000" dirty="0"/>
          </a:p>
        </p:txBody>
      </p:sp>
    </p:spTree>
    <p:extLst>
      <p:ext uri="{BB962C8B-B14F-4D97-AF65-F5344CB8AC3E}">
        <p14:creationId xmlns:p14="http://schemas.microsoft.com/office/powerpoint/2010/main" val="3967728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79231-21DD-05D7-8217-685E0E8E5B5E}"/>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37B21EEA-E3FA-42B1-439D-AFE32FAF90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5D41A14-E431-4C06-838D-D2D18F82F53F}" type="slidenum">
              <a:rPr lang="en-US" altLang="en-US" smtClean="0"/>
              <a:pPr/>
              <a:t>18</a:t>
            </a:fld>
            <a:endParaRPr lang="en-US" altLang="en-US"/>
          </a:p>
        </p:txBody>
      </p:sp>
      <p:sp>
        <p:nvSpPr>
          <p:cNvPr id="36867" name="Rectangle 2">
            <a:extLst>
              <a:ext uri="{FF2B5EF4-FFF2-40B4-BE49-F238E27FC236}">
                <a16:creationId xmlns:a16="http://schemas.microsoft.com/office/drawing/2014/main" id="{26490820-0C21-AE04-B6A8-9B7E3A82B8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79E37DA6-5263-31D0-B76B-B1FC078AEC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t>The testing budget in this section is really for </a:t>
            </a:r>
            <a:r>
              <a:rPr lang="en-US" altLang="en-US" sz="1000" b="1" u="sng" dirty="0"/>
              <a:t>construction testing</a:t>
            </a:r>
            <a:r>
              <a:rPr lang="en-US" altLang="en-US" sz="1000" dirty="0"/>
              <a:t>.  Testing during the site acquisition phase goes into site costs and during the design phase it goes into preliminary tests – even though you may use the same company.</a:t>
            </a:r>
          </a:p>
          <a:p>
            <a:endParaRPr lang="en-US" altLang="en-US" sz="1000" dirty="0"/>
          </a:p>
          <a:p>
            <a:r>
              <a:rPr lang="en-US" altLang="en-US" sz="1000" dirty="0"/>
              <a:t>Think about the project site.  Is the soil going to be difficult?  Are there worries about compaction? Moisture?  Then the testing will cost more to cover those issues.  Initially a big number will be needed, but as the site and the design are better known, the number budgeted may be reduced (or increased.)</a:t>
            </a:r>
          </a:p>
          <a:p>
            <a:endParaRPr lang="en-US" altLang="en-US" sz="1000" dirty="0"/>
          </a:p>
          <a:p>
            <a:r>
              <a:rPr lang="en-US" altLang="en-US" sz="1000" dirty="0"/>
              <a:t>Inspection will cost more if your area has a shortage in inspectors or if you do multi-story construction.  This is an area where local networking will help you determine the potential cost.  Remember that changes in the project duration due to change orders often result in a longer contract for the inspector of record, so that budget should be adjusted when significant days are added to the project.</a:t>
            </a:r>
          </a:p>
          <a:p>
            <a:pPr marL="1127661" lvl="2" indent="-194424">
              <a:lnSpc>
                <a:spcPct val="80000"/>
              </a:lnSpc>
            </a:pPr>
            <a:endParaRPr lang="en-US" altLang="en-US" sz="1000" dirty="0"/>
          </a:p>
        </p:txBody>
      </p:sp>
    </p:spTree>
    <p:extLst>
      <p:ext uri="{BB962C8B-B14F-4D97-AF65-F5344CB8AC3E}">
        <p14:creationId xmlns:p14="http://schemas.microsoft.com/office/powerpoint/2010/main" val="3071828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D6E2-9C7D-2F0A-B26F-CFD0FE67DD56}"/>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C53546A6-A8DE-F856-B64B-51D116DB1A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5D41A14-E431-4C06-838D-D2D18F82F53F}" type="slidenum">
              <a:rPr lang="en-US" altLang="en-US" smtClean="0"/>
              <a:pPr/>
              <a:t>19</a:t>
            </a:fld>
            <a:endParaRPr lang="en-US" altLang="en-US"/>
          </a:p>
        </p:txBody>
      </p:sp>
      <p:sp>
        <p:nvSpPr>
          <p:cNvPr id="36867" name="Rectangle 2">
            <a:extLst>
              <a:ext uri="{FF2B5EF4-FFF2-40B4-BE49-F238E27FC236}">
                <a16:creationId xmlns:a16="http://schemas.microsoft.com/office/drawing/2014/main" id="{C80F960E-416E-A7AD-D6FE-E8936E784C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38EB5351-6F86-117E-4515-498B1FB7F8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en-US" sz="1000" dirty="0"/>
              <a:t>One of the best ways to simplify the equipment budget (and equipment acquisition) is to work with grade level standards.  Have an instructional committee establish the grade level standard. Use committees that already exist, if your district has them.  Be sure there are purchasing and business folks on the committee for the “get real” aspect.</a:t>
            </a:r>
          </a:p>
          <a:p>
            <a:pPr>
              <a:lnSpc>
                <a:spcPct val="90000"/>
              </a:lnSpc>
            </a:pPr>
            <a:endParaRPr lang="en-US" altLang="en-US" sz="1000" dirty="0"/>
          </a:p>
          <a:p>
            <a:pPr>
              <a:lnSpc>
                <a:spcPct val="90000"/>
              </a:lnSpc>
            </a:pPr>
            <a:r>
              <a:rPr lang="en-US" altLang="en-US" sz="1000" dirty="0"/>
              <a:t>Once established, the basic list can work for mods, new construction, portables – all types of classrooms. This takes the pressure off facilities and gets some parity to those places where the principal may not be a skilled advocate.  Process the classroom items first, then proceed with the rest of the facilities.</a:t>
            </a:r>
          </a:p>
          <a:p>
            <a:pPr>
              <a:lnSpc>
                <a:spcPct val="90000"/>
              </a:lnSpc>
            </a:pPr>
            <a:endParaRPr lang="en-US" altLang="en-US" sz="1000" dirty="0"/>
          </a:p>
          <a:p>
            <a:pPr>
              <a:lnSpc>
                <a:spcPct val="90000"/>
              </a:lnSpc>
            </a:pPr>
            <a:r>
              <a:rPr lang="en-US" altLang="en-US" sz="1000" dirty="0"/>
              <a:t>There are things that won’t be known until the building is occupied.  But they will be considered essential by the folks occupying the facility.  At this point you may not have much (and shouldn’t have much) in reserves to bail them out.  So, if you don’t want to be hitting the general fund for essential items, don’t give all the money to the principal for F&amp;E. (The F&amp;E budget is often managed by a principal.)  Remember this is not something they are trained to do, or that they do very often.  You may want them to submit their F&amp;E lists for approval before they start purchasing so that you can make sure it is going for approvable and appropriate F&amp;E.</a:t>
            </a:r>
          </a:p>
          <a:p>
            <a:pPr>
              <a:lnSpc>
                <a:spcPct val="90000"/>
              </a:lnSpc>
            </a:pPr>
            <a:endParaRPr lang="en-US" altLang="en-US" sz="1000" dirty="0"/>
          </a:p>
          <a:p>
            <a:pPr>
              <a:lnSpc>
                <a:spcPct val="90000"/>
              </a:lnSpc>
            </a:pPr>
            <a:r>
              <a:rPr lang="en-US" altLang="en-US" sz="1000" dirty="0"/>
              <a:t>There is a relationship between F&amp;E costs and casework. Be sure to modify storage item budgets and purchases based on the casework in the various types of rooms.  If the project has minimal casework, it will need a higher F&amp;E budget for shelves and cabinets…and vice versa.</a:t>
            </a:r>
          </a:p>
          <a:p>
            <a:pPr>
              <a:lnSpc>
                <a:spcPct val="90000"/>
              </a:lnSpc>
            </a:pPr>
            <a:endParaRPr lang="en-US" altLang="en-US" sz="1000" dirty="0"/>
          </a:p>
          <a:p>
            <a:pPr>
              <a:lnSpc>
                <a:spcPct val="90000"/>
              </a:lnSpc>
            </a:pPr>
            <a:r>
              <a:rPr lang="en-US" altLang="en-US" sz="1000" dirty="0"/>
              <a:t>The F&amp;E part of the project may be a small part of the overall costs, but it is the last phase and the one that folks touch daily.  People relate to the furnishings, so will talk about them.  They tend to have an out of proportion impact on the “feeling” people have about the project.  And it is extremely unpopular to spend money on a modernization and then put all the old furniture back in.</a:t>
            </a:r>
          </a:p>
          <a:p>
            <a:pPr>
              <a:lnSpc>
                <a:spcPct val="90000"/>
              </a:lnSpc>
            </a:pPr>
            <a:endParaRPr lang="en-US" altLang="en-US" sz="1000" dirty="0"/>
          </a:p>
          <a:p>
            <a:pPr>
              <a:lnSpc>
                <a:spcPct val="90000"/>
              </a:lnSpc>
            </a:pPr>
            <a:endParaRPr lang="en-US" altLang="en-US" sz="1000" dirty="0"/>
          </a:p>
          <a:p>
            <a:pPr marL="1127661" lvl="2" indent="-194424">
              <a:lnSpc>
                <a:spcPct val="80000"/>
              </a:lnSpc>
            </a:pPr>
            <a:endParaRPr lang="en-US" altLang="en-US" sz="1000" dirty="0"/>
          </a:p>
        </p:txBody>
      </p:sp>
    </p:spTree>
    <p:extLst>
      <p:ext uri="{BB962C8B-B14F-4D97-AF65-F5344CB8AC3E}">
        <p14:creationId xmlns:p14="http://schemas.microsoft.com/office/powerpoint/2010/main" val="390179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4BCE855D-7CA7-4702-A619-EF0F31FE51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B75CA216-148F-4C37-A903-D758E8A494A1}" type="slidenum">
              <a:rPr lang="en-US" altLang="en-US" smtClean="0"/>
              <a:pPr/>
              <a:t>2</a:t>
            </a:fld>
            <a:endParaRPr lang="en-US" altLang="en-US" dirty="0"/>
          </a:p>
        </p:txBody>
      </p:sp>
      <p:sp>
        <p:nvSpPr>
          <p:cNvPr id="20483" name="Rectangle 2">
            <a:extLst>
              <a:ext uri="{FF2B5EF4-FFF2-40B4-BE49-F238E27FC236}">
                <a16:creationId xmlns:a16="http://schemas.microsoft.com/office/drawing/2014/main" id="{AE5E0E7A-3D98-4ABE-B25B-F355D0BFC6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0BAC59E4-07D5-4072-82F2-5CF330DAF3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Accounting systems are designed to track information.  Organizing it well can allow that data to provide the information in ways that simplify reporting and assure easier audits – and at it’s best allow the numbers to speak to you.  It is well worth spending some time to get the coding organized well.  Inappropriate use of coding can actually result in misstated financial documents.</a:t>
            </a:r>
          </a:p>
        </p:txBody>
      </p:sp>
    </p:spTree>
    <p:extLst>
      <p:ext uri="{BB962C8B-B14F-4D97-AF65-F5344CB8AC3E}">
        <p14:creationId xmlns:p14="http://schemas.microsoft.com/office/powerpoint/2010/main" val="1568119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4A320-B844-D5BD-2846-935B6FD614F9}"/>
            </a:ext>
          </a:extLst>
        </p:cNvPr>
        <p:cNvGrpSpPr/>
        <p:nvPr/>
      </p:nvGrpSpPr>
      <p:grpSpPr>
        <a:xfrm>
          <a:off x="0" y="0"/>
          <a:ext cx="0" cy="0"/>
          <a:chOff x="0" y="0"/>
          <a:chExt cx="0" cy="0"/>
        </a:xfrm>
      </p:grpSpPr>
      <p:sp>
        <p:nvSpPr>
          <p:cNvPr id="36866" name="Rectangle 7">
            <a:extLst>
              <a:ext uri="{FF2B5EF4-FFF2-40B4-BE49-F238E27FC236}">
                <a16:creationId xmlns:a16="http://schemas.microsoft.com/office/drawing/2014/main" id="{01E0446E-6B9F-6A5D-AD6A-A2AAC8DC9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E5D41A14-E431-4C06-838D-D2D18F82F53F}" type="slidenum">
              <a:rPr lang="en-US" altLang="en-US" smtClean="0"/>
              <a:pPr/>
              <a:t>20</a:t>
            </a:fld>
            <a:endParaRPr lang="en-US" altLang="en-US"/>
          </a:p>
        </p:txBody>
      </p:sp>
      <p:sp>
        <p:nvSpPr>
          <p:cNvPr id="36867" name="Rectangle 2">
            <a:extLst>
              <a:ext uri="{FF2B5EF4-FFF2-40B4-BE49-F238E27FC236}">
                <a16:creationId xmlns:a16="http://schemas.microsoft.com/office/drawing/2014/main" id="{812B68D2-ED16-1721-F950-2BD6F3EF6B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D0DE8DA5-6051-1E54-C688-5C97662B33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t>One style of budgeting is to layer contingency, focusing on increasing areas likely to need additional funds.  Facilities project managers have a particular need to know the real contingency available, as the prudent level varies during the course of the project. Some layering may be appropriate, but at least two people should know what the layers are and where they are located in the budget. The budget is a sketch of the project drawn in numbers.  It should look like the project!  </a:t>
            </a:r>
          </a:p>
          <a:p>
            <a:endParaRPr lang="en-US" altLang="en-US" sz="1000" dirty="0"/>
          </a:p>
          <a:p>
            <a:r>
              <a:rPr lang="en-US" altLang="en-US" sz="1000" dirty="0"/>
              <a:t>Be careful when using completed projects to develop new budgets.  Most of the contingency ends up applied to construction by the end of a project, that is why post construction stats show higher than 70% hard to soft ratio and lower contingencies. If a budget starts at that higher level, it will probably be short of funds for soft costs.  </a:t>
            </a:r>
          </a:p>
          <a:p>
            <a:endParaRPr lang="en-US" altLang="en-US" sz="1000" dirty="0"/>
          </a:p>
          <a:p>
            <a:pPr marL="1127661" lvl="2" indent="-194424">
              <a:lnSpc>
                <a:spcPct val="80000"/>
              </a:lnSpc>
            </a:pPr>
            <a:endParaRPr lang="en-US" altLang="en-US" sz="1000" dirty="0"/>
          </a:p>
        </p:txBody>
      </p:sp>
    </p:spTree>
    <p:extLst>
      <p:ext uri="{BB962C8B-B14F-4D97-AF65-F5344CB8AC3E}">
        <p14:creationId xmlns:p14="http://schemas.microsoft.com/office/powerpoint/2010/main" val="3037128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Project budgets should be designed to make the maximum contingency available at the most vulnerable times for the job.  For new construction this tends to be during grading.  The dirt is the least knowable with the highest potential impact to the budget.</a:t>
            </a:r>
          </a:p>
          <a:p>
            <a:endParaRPr lang="en-US" altLang="en-US" sz="1200" dirty="0"/>
          </a:p>
          <a:p>
            <a:r>
              <a:rPr lang="en-US" altLang="en-US" sz="1200" dirty="0"/>
              <a:t>For modernization the most vulnerable phase is when the walls &amp; roof are first opened.  Once that is done there is a better idea of what water, dry rot, and termites have done to the building.  One approach is to divide the project into two phases with some less essential work in the second phase.  They can even be bid at the same time but planned to be done sequentially.  Then if more money is needed for Phase I, don’t proceed with Phase II.</a:t>
            </a:r>
          </a:p>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21</a:t>
            </a:fld>
            <a:endParaRPr lang="en-US" dirty="0"/>
          </a:p>
        </p:txBody>
      </p:sp>
    </p:spTree>
    <p:extLst>
      <p:ext uri="{BB962C8B-B14F-4D97-AF65-F5344CB8AC3E}">
        <p14:creationId xmlns:p14="http://schemas.microsoft.com/office/powerpoint/2010/main" val="476987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4046651-D062-4CC1-93A6-A25610B7BC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F11B6A5F-67E6-46E7-BCEF-1D14FA412EDA}" type="slidenum">
              <a:rPr lang="en-US" altLang="en-US" smtClean="0"/>
              <a:pPr/>
              <a:t>22</a:t>
            </a:fld>
            <a:endParaRPr lang="en-US" altLang="en-US"/>
          </a:p>
        </p:txBody>
      </p:sp>
      <p:sp>
        <p:nvSpPr>
          <p:cNvPr id="47107" name="Rectangle 2">
            <a:extLst>
              <a:ext uri="{FF2B5EF4-FFF2-40B4-BE49-F238E27FC236}">
                <a16:creationId xmlns:a16="http://schemas.microsoft.com/office/drawing/2014/main" id="{3AEFA148-9DAA-4F78-8622-EE70698D5C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CCCF37DC-82F3-41D8-95AD-25B529639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a:t>Now you have the big picture budget.  You can begin to make the case for your bond, or to start site selection.  But the budgeting process is not yet complete.  As more information becomes available that budget can be made more specific.  The more that is known, the more exact the budget can become.  As each budget component is completed, transfer any remaining funds on the budget worksheet to another phase or to contingency so that you are working with the maximum funds available as you plan and work the project.</a:t>
            </a:r>
          </a:p>
          <a:p>
            <a:endParaRPr lang="en-US" altLang="en-US" sz="1000"/>
          </a:p>
          <a:p>
            <a:r>
              <a:rPr lang="en-US" altLang="en-US" sz="1000"/>
              <a:t>Once an architect is on board and begins to have specific project design information, then architect estimates can be provided.  If those estimates are provided in the SAB 506 A&amp;B format, then they will be in the same categories as the district budget and can be used to refine the budget.  If the district’s and the architect’s numbers are significantly different, there needs to be a conversation about why.  Make sure both documents are including the same items in each category.</a:t>
            </a:r>
          </a:p>
          <a:p>
            <a:endParaRPr lang="en-US" altLang="en-US" sz="1000"/>
          </a:p>
          <a:p>
            <a:r>
              <a:rPr lang="en-US" altLang="en-US" sz="1000"/>
              <a:t>Once construction begins, then the schedule of values and other information will be provided by your Construction Manager or General Contractor.  The information can be used to keep the budget up to date and to monitor change orders and to pace the use of contingency.</a:t>
            </a:r>
          </a:p>
          <a:p>
            <a:endParaRPr lang="en-US" altLang="en-US" sz="1000"/>
          </a:p>
          <a:p>
            <a:r>
              <a:rPr lang="en-US" altLang="en-US" sz="1000"/>
              <a:t>So, the district doesn’t have to fill in all the categories on their own! Other professionals come along side to assist in providing increasingly specific budget numbers.  But the district is primarily responsible for the first broad brush budget as described in this presentation.</a:t>
            </a:r>
          </a:p>
          <a:p>
            <a:endParaRPr lang="en-US" altLang="en-US" sz="1000"/>
          </a:p>
          <a:p>
            <a:endParaRPr lang="en-US" altLang="en-US" sz="1000"/>
          </a:p>
        </p:txBody>
      </p:sp>
    </p:spTree>
    <p:extLst>
      <p:ext uri="{BB962C8B-B14F-4D97-AF65-F5344CB8AC3E}">
        <p14:creationId xmlns:p14="http://schemas.microsoft.com/office/powerpoint/2010/main" val="770434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budgeting it can be helpful to pay attention to how the project is constrained.  The very same project plans can cost very differently based on project constraints.</a:t>
            </a:r>
          </a:p>
          <a:p>
            <a:endParaRPr lang="en-US" dirty="0"/>
          </a:p>
          <a:p>
            <a:r>
              <a:rPr lang="en-US" dirty="0"/>
              <a:t>If you constrain money by setting an amount that cannot be exceeded, it will affect the quality of various items in the project and may affect the time it takes to get it done.  So constraining cash may make the other two move.</a:t>
            </a:r>
          </a:p>
          <a:p>
            <a:endParaRPr lang="en-US" dirty="0"/>
          </a:p>
          <a:p>
            <a:r>
              <a:rPr lang="en-US" dirty="0"/>
              <a:t>When you constrain time – here they come in August ready or not! – then the project amount will move up to make the timeline.  And quality may be affected by availability of items within the needed time frame.</a:t>
            </a:r>
          </a:p>
          <a:p>
            <a:endParaRPr lang="en-US" dirty="0"/>
          </a:p>
          <a:p>
            <a:r>
              <a:rPr lang="en-US" dirty="0"/>
              <a:t>Constraining quality by saying, we will have this roof, these air conditioners, this type of wall board, etc. will cause cost to increase and will affect timeline.  So, any constraint may result in movement of the other factors.  How a project is constrained should be considered when budgeting.</a:t>
            </a:r>
          </a:p>
          <a:p>
            <a:endParaRPr lang="en-US" dirty="0"/>
          </a:p>
          <a:p>
            <a:r>
              <a:rPr lang="en-US" dirty="0"/>
              <a:t>In school projects we like to constrain all three!  We want high quality, by end of summer, for a low cost.</a:t>
            </a:r>
          </a:p>
          <a:p>
            <a:endParaRPr lang="en-US" dirty="0"/>
          </a:p>
          <a:p>
            <a:r>
              <a:rPr lang="en-US" dirty="0"/>
              <a:t>If you constrain two, you will probably blow out one of them.  But if you constrain them all, you may want to get your resume ready because that is not going to go well!</a:t>
            </a:r>
          </a:p>
        </p:txBody>
      </p:sp>
      <p:sp>
        <p:nvSpPr>
          <p:cNvPr id="4" name="Slide Number Placeholder 3"/>
          <p:cNvSpPr>
            <a:spLocks noGrp="1"/>
          </p:cNvSpPr>
          <p:nvPr>
            <p:ph type="sldNum" sz="quarter" idx="5"/>
          </p:nvPr>
        </p:nvSpPr>
        <p:spPr/>
        <p:txBody>
          <a:bodyPr/>
          <a:lstStyle/>
          <a:p>
            <a:fld id="{8D7D3E5B-4BED-B24C-9674-6B6454D04561}" type="slidenum">
              <a:rPr lang="en-US" smtClean="0"/>
              <a:t>23</a:t>
            </a:fld>
            <a:endParaRPr lang="en-US" dirty="0"/>
          </a:p>
        </p:txBody>
      </p:sp>
    </p:spTree>
    <p:extLst>
      <p:ext uri="{BB962C8B-B14F-4D97-AF65-F5344CB8AC3E}">
        <p14:creationId xmlns:p14="http://schemas.microsoft.com/office/powerpoint/2010/main" val="1848646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75E61157-3268-4E66-BC01-6833AA30FE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1B7C605F-9A5C-4FF9-B5BC-23ABF83B9B23}" type="slidenum">
              <a:rPr lang="en-US" altLang="en-US" smtClean="0"/>
              <a:pPr/>
              <a:t>24</a:t>
            </a:fld>
            <a:endParaRPr lang="en-US" altLang="en-US"/>
          </a:p>
        </p:txBody>
      </p:sp>
      <p:sp>
        <p:nvSpPr>
          <p:cNvPr id="51203" name="Rectangle 2">
            <a:extLst>
              <a:ext uri="{FF2B5EF4-FFF2-40B4-BE49-F238E27FC236}">
                <a16:creationId xmlns:a16="http://schemas.microsoft.com/office/drawing/2014/main" id="{ECDA438F-9481-40D9-B100-7D86084E33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a:extLst>
              <a:ext uri="{FF2B5EF4-FFF2-40B4-BE49-F238E27FC236}">
                <a16:creationId xmlns:a16="http://schemas.microsoft.com/office/drawing/2014/main" id="{507AF29E-B0E4-47B2-8620-DDA5A052D0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One further thought…people have a tendency to minimize bad information.  If you do this budget and it shows you don’t have enough funds – DO NOT just go change the budget.  Remember the budget is representative of the project and it needs to be realistic.  The budget is telling you what kind of shape the project is in and if you modify the budget to avoid bad news without modifying the actual project, you may need to brush up on your resume skills!</a:t>
            </a:r>
          </a:p>
          <a:p>
            <a:endParaRPr lang="en-US" altLang="en-US" dirty="0"/>
          </a:p>
        </p:txBody>
      </p:sp>
    </p:spTree>
    <p:extLst>
      <p:ext uri="{BB962C8B-B14F-4D97-AF65-F5344CB8AC3E}">
        <p14:creationId xmlns:p14="http://schemas.microsoft.com/office/powerpoint/2010/main" val="3742351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OPSC has separated the closing elements from the audit, they will do closing and then post your final determinations to a new audit page on their website.  Your auditor will then be able to pick up the audit documents and do the audit.</a:t>
            </a:r>
          </a:p>
          <a:p>
            <a:endParaRPr lang="en-US" dirty="0"/>
          </a:p>
          <a:p>
            <a:r>
              <a:rPr lang="en-US" dirty="0"/>
              <a:t>At the end of your project, you will make a Declaration of Savings that you will submit if your project is generating savings.  When the district uses savings you will need to report that via the online Use of Savings report that will then trigger audit of the use of savings.  Savings must be reported annually whether you used any that year or not.</a:t>
            </a:r>
          </a:p>
          <a:p>
            <a:endParaRPr lang="en-US" dirty="0"/>
          </a:p>
          <a:p>
            <a:r>
              <a:rPr lang="en-US" dirty="0"/>
              <a:t>Annual DLOPE reporting happens by the anniversary date of your funding allocation each year.  Annual savings reporting happens on the anniversary of the project closing.</a:t>
            </a:r>
          </a:p>
        </p:txBody>
      </p:sp>
      <p:sp>
        <p:nvSpPr>
          <p:cNvPr id="4" name="Slide Number Placeholder 3"/>
          <p:cNvSpPr>
            <a:spLocks noGrp="1"/>
          </p:cNvSpPr>
          <p:nvPr>
            <p:ph type="sldNum" sz="quarter" idx="5"/>
          </p:nvPr>
        </p:nvSpPr>
        <p:spPr/>
        <p:txBody>
          <a:bodyPr/>
          <a:lstStyle/>
          <a:p>
            <a:fld id="{176EC812-48CA-4984-A02D-3225D220C18D}" type="slidenum">
              <a:rPr lang="en-US" smtClean="0"/>
              <a:t>25</a:t>
            </a:fld>
            <a:endParaRPr lang="en-US"/>
          </a:p>
        </p:txBody>
      </p:sp>
    </p:spTree>
    <p:extLst>
      <p:ext uri="{BB962C8B-B14F-4D97-AF65-F5344CB8AC3E}">
        <p14:creationId xmlns:p14="http://schemas.microsoft.com/office/powerpoint/2010/main" val="3643989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your network, ask questions, get help when you need it.  Your CASBO committee is here to help.  Network and get to know your peers.</a:t>
            </a:r>
          </a:p>
          <a:p>
            <a:endParaRPr lang="en-US" dirty="0"/>
          </a:p>
          <a:p>
            <a:r>
              <a:rPr lang="en-US" dirty="0"/>
              <a:t>We are happy to help, just send us an email if you have questions.</a:t>
            </a:r>
          </a:p>
        </p:txBody>
      </p:sp>
      <p:sp>
        <p:nvSpPr>
          <p:cNvPr id="4" name="Slide Number Placeholder 3"/>
          <p:cNvSpPr>
            <a:spLocks noGrp="1"/>
          </p:cNvSpPr>
          <p:nvPr>
            <p:ph type="sldNum" sz="quarter" idx="5"/>
          </p:nvPr>
        </p:nvSpPr>
        <p:spPr/>
        <p:txBody>
          <a:bodyPr/>
          <a:lstStyle/>
          <a:p>
            <a:fld id="{8D7D3E5B-4BED-B24C-9674-6B6454D04561}" type="slidenum">
              <a:rPr lang="en-US" smtClean="0"/>
              <a:t>26</a:t>
            </a:fld>
            <a:endParaRPr lang="en-US" dirty="0"/>
          </a:p>
        </p:txBody>
      </p:sp>
    </p:spTree>
    <p:extLst>
      <p:ext uri="{BB962C8B-B14F-4D97-AF65-F5344CB8AC3E}">
        <p14:creationId xmlns:p14="http://schemas.microsoft.com/office/powerpoint/2010/main" val="2558575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CASBO has many opportunities to engage with information from their conferences and workshops, always check the CASBO website.</a:t>
            </a:r>
          </a:p>
          <a:p>
            <a:endParaRPr lang="en-US" dirty="0"/>
          </a:p>
          <a:p>
            <a:r>
              <a:rPr lang="en-US" dirty="0"/>
              <a:t>COLBI maintains free access to workshops presented by their experts in their information portal.  Access it via the QR Code.</a:t>
            </a:r>
          </a:p>
        </p:txBody>
      </p:sp>
      <p:sp>
        <p:nvSpPr>
          <p:cNvPr id="4" name="Slide Number Placeholder 3"/>
          <p:cNvSpPr>
            <a:spLocks noGrp="1"/>
          </p:cNvSpPr>
          <p:nvPr>
            <p:ph type="sldNum" sz="quarter" idx="5"/>
          </p:nvPr>
        </p:nvSpPr>
        <p:spPr/>
        <p:txBody>
          <a:bodyPr/>
          <a:lstStyle/>
          <a:p>
            <a:fld id="{8D7D3E5B-4BED-B24C-9674-6B6454D04561}" type="slidenum">
              <a:rPr lang="en-US" smtClean="0"/>
              <a:t>27</a:t>
            </a:fld>
            <a:endParaRPr lang="en-US" dirty="0"/>
          </a:p>
        </p:txBody>
      </p:sp>
    </p:spTree>
    <p:extLst>
      <p:ext uri="{BB962C8B-B14F-4D97-AF65-F5344CB8AC3E}">
        <p14:creationId xmlns:p14="http://schemas.microsoft.com/office/powerpoint/2010/main" val="191671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7DF24FAA-5B4F-4326-80DF-822812CFBD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4295F689-2E32-4950-89F4-6A1C01364861}" type="slidenum">
              <a:rPr lang="en-US" altLang="en-US" smtClean="0"/>
              <a:pPr/>
              <a:t>3</a:t>
            </a:fld>
            <a:endParaRPr lang="en-US" altLang="en-US" dirty="0"/>
          </a:p>
        </p:txBody>
      </p:sp>
      <p:sp>
        <p:nvSpPr>
          <p:cNvPr id="22531" name="Rectangle 2">
            <a:extLst>
              <a:ext uri="{FF2B5EF4-FFF2-40B4-BE49-F238E27FC236}">
                <a16:creationId xmlns:a16="http://schemas.microsoft.com/office/drawing/2014/main" id="{E809C3B4-5627-4006-BF84-35E230E2E4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8EC3B56F-9DFB-4D70-92A4-38469CF306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Good accounting practice always begins with the end in mind.  Understand the reporting requirements so that each project can be tracked in the manner in which it will need to be reported.  For Office of Public School Construction projects, the reporting document is the SAB 50-06 Detailed Listing of Expenditures.  </a:t>
            </a:r>
          </a:p>
          <a:p>
            <a:endParaRPr lang="en-US" altLang="en-US" dirty="0"/>
          </a:p>
          <a:p>
            <a:r>
              <a:rPr lang="en-US" altLang="en-US" dirty="0"/>
              <a:t>Because the Object Code component of SACS tells us what we spent the money on – and the OPSC audit is based on how we spent the money, it makes sense to align the object codes with the reporting requirements of OPSC.  The sample coding you will find later in this presentation essentially provides an object code for each of the reporting columns on the 50-06.  This provides documentation in the fiscal system that will support reconciliation with the audit documentation.  (Note: The numbers are just a samples!)</a:t>
            </a:r>
          </a:p>
          <a:p>
            <a:endParaRPr lang="en-US" altLang="en-US" dirty="0"/>
          </a:p>
          <a:p>
            <a:r>
              <a:rPr lang="en-US" altLang="en-US" dirty="0"/>
              <a:t>It is also important to structure the coding to minimize the amount of reconfiguring that must be done to incoming invoices when they are being prepared for payment.  The more differentiation that is required, the more labor too.</a:t>
            </a:r>
          </a:p>
        </p:txBody>
      </p:sp>
    </p:spTree>
    <p:extLst>
      <p:ext uri="{BB962C8B-B14F-4D97-AF65-F5344CB8AC3E}">
        <p14:creationId xmlns:p14="http://schemas.microsoft.com/office/powerpoint/2010/main" val="246519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important questions of a new bond program will be – what constitutes a project?  How do we define it.  This is critical because that will be the way that we account for it.</a:t>
            </a:r>
          </a:p>
          <a:p>
            <a:endParaRPr lang="en-US" dirty="0"/>
          </a:p>
          <a:p>
            <a:r>
              <a:rPr lang="en-US" dirty="0"/>
              <a:t>Some methods of tracking a project result in much more work than other methods, so it is important to think this through before you get going.</a:t>
            </a:r>
          </a:p>
        </p:txBody>
      </p:sp>
      <p:sp>
        <p:nvSpPr>
          <p:cNvPr id="4" name="Slide Number Placeholder 3"/>
          <p:cNvSpPr>
            <a:spLocks noGrp="1"/>
          </p:cNvSpPr>
          <p:nvPr>
            <p:ph type="sldNum" sz="quarter" idx="5"/>
          </p:nvPr>
        </p:nvSpPr>
        <p:spPr/>
        <p:txBody>
          <a:bodyPr/>
          <a:lstStyle/>
          <a:p>
            <a:fld id="{8D7D3E5B-4BED-B24C-9674-6B6454D04561}" type="slidenum">
              <a:rPr lang="en-US" smtClean="0"/>
              <a:t>4</a:t>
            </a:fld>
            <a:endParaRPr lang="en-US" dirty="0"/>
          </a:p>
        </p:txBody>
      </p:sp>
    </p:spTree>
    <p:extLst>
      <p:ext uri="{BB962C8B-B14F-4D97-AF65-F5344CB8AC3E}">
        <p14:creationId xmlns:p14="http://schemas.microsoft.com/office/powerpoint/2010/main" val="73425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facilities department objectives in defining a project may be different from the accounting or fiscal criteria.  Facilities is trying to get a project that will bid well, attracting the right level of bidders.  They will want the bid to match the plans and specifications well in order to minimize questions that can lead to additional costs.  </a:t>
            </a:r>
          </a:p>
        </p:txBody>
      </p:sp>
      <p:sp>
        <p:nvSpPr>
          <p:cNvPr id="4" name="Slide Number Placeholder 3"/>
          <p:cNvSpPr>
            <a:spLocks noGrp="1"/>
          </p:cNvSpPr>
          <p:nvPr>
            <p:ph type="sldNum" sz="quarter" idx="5"/>
          </p:nvPr>
        </p:nvSpPr>
        <p:spPr/>
        <p:txBody>
          <a:bodyPr/>
          <a:lstStyle/>
          <a:p>
            <a:fld id="{8D7D3E5B-4BED-B24C-9674-6B6454D04561}" type="slidenum">
              <a:rPr lang="en-US" smtClean="0"/>
              <a:t>5</a:t>
            </a:fld>
            <a:endParaRPr lang="en-US" dirty="0"/>
          </a:p>
        </p:txBody>
      </p:sp>
    </p:spTree>
    <p:extLst>
      <p:ext uri="{BB962C8B-B14F-4D97-AF65-F5344CB8AC3E}">
        <p14:creationId xmlns:p14="http://schemas.microsoft.com/office/powerpoint/2010/main" val="428296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fiscal perspective we want a project to match the funding criteria and to be accounted for in a manner that will enable a clean audit.  For instance, OPSC does not allow certain types of expenditures.  The OPSC audit will be cleaner if nothing else is bid together with that project.</a:t>
            </a:r>
          </a:p>
        </p:txBody>
      </p:sp>
      <p:sp>
        <p:nvSpPr>
          <p:cNvPr id="4" name="Slide Number Placeholder 3"/>
          <p:cNvSpPr>
            <a:spLocks noGrp="1"/>
          </p:cNvSpPr>
          <p:nvPr>
            <p:ph type="sldNum" sz="quarter" idx="5"/>
          </p:nvPr>
        </p:nvSpPr>
        <p:spPr/>
        <p:txBody>
          <a:bodyPr/>
          <a:lstStyle/>
          <a:p>
            <a:fld id="{8D7D3E5B-4BED-B24C-9674-6B6454D04561}" type="slidenum">
              <a:rPr lang="en-US" smtClean="0"/>
              <a:t>6</a:t>
            </a:fld>
            <a:endParaRPr lang="en-US" dirty="0"/>
          </a:p>
        </p:txBody>
      </p:sp>
    </p:spTree>
    <p:extLst>
      <p:ext uri="{BB962C8B-B14F-4D97-AF65-F5344CB8AC3E}">
        <p14:creationId xmlns:p14="http://schemas.microsoft.com/office/powerpoint/2010/main" val="816400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C915B10-FCBE-4E8D-A110-9B70F2F93F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D0A693A2-2086-4752-A14B-0BC3875758C4}" type="slidenum">
              <a:rPr lang="en-US" altLang="en-US" smtClean="0"/>
              <a:pPr/>
              <a:t>7</a:t>
            </a:fld>
            <a:endParaRPr lang="en-US" altLang="en-US"/>
          </a:p>
        </p:txBody>
      </p:sp>
      <p:sp>
        <p:nvSpPr>
          <p:cNvPr id="24579" name="Rectangle 2">
            <a:extLst>
              <a:ext uri="{FF2B5EF4-FFF2-40B4-BE49-F238E27FC236}">
                <a16:creationId xmlns:a16="http://schemas.microsoft.com/office/drawing/2014/main" id="{D8650EBE-5BC0-4E99-B552-CE9EA8FD61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0B1691E8-FD55-4C4D-B044-0C0781A4FD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The Office of Public School Construction is now requiring a Grant Agreement as a condition for fund release in the School Facilities Program. (For more info on the Agreement go to https://www.dgs.ca.gov/OPSC/Resources)  Funding provided from the SFP can only be spent on allowable expenditures as defined by the Agreement.</a:t>
            </a:r>
          </a:p>
          <a:p>
            <a:endParaRPr lang="en-US" altLang="en-US" dirty="0"/>
          </a:p>
          <a:p>
            <a:r>
              <a:rPr lang="en-US" altLang="en-US" dirty="0">
                <a:solidFill>
                  <a:srgbClr val="2A1D1B"/>
                </a:solidFill>
              </a:rPr>
              <a:t>Under the new Audit Guidance approved in June 2018, closing was separated from audit and the audit requirements changed.  Be sure that each Detailed Listing of Project Expenditures (DLOPE) submitted to OPSC only includes the expenditures allowed by the Agreement.  If you include expenditures that are disallowed by the auditors, they will be done as audit findings and the LEA will owe the amount of the item to OPSC even if the match was met without that cost.  It can be very expensive to do this wrong.</a:t>
            </a:r>
          </a:p>
        </p:txBody>
      </p:sp>
    </p:spTree>
    <p:extLst>
      <p:ext uri="{BB962C8B-B14F-4D97-AF65-F5344CB8AC3E}">
        <p14:creationId xmlns:p14="http://schemas.microsoft.com/office/powerpoint/2010/main" val="360713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C915B10-FCBE-4E8D-A110-9B70F2F93F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D0A693A2-2086-4752-A14B-0BC3875758C4}" type="slidenum">
              <a:rPr lang="en-US" altLang="en-US" smtClean="0"/>
              <a:pPr/>
              <a:t>8</a:t>
            </a:fld>
            <a:endParaRPr lang="en-US" altLang="en-US"/>
          </a:p>
        </p:txBody>
      </p:sp>
      <p:sp>
        <p:nvSpPr>
          <p:cNvPr id="24579" name="Rectangle 2">
            <a:extLst>
              <a:ext uri="{FF2B5EF4-FFF2-40B4-BE49-F238E27FC236}">
                <a16:creationId xmlns:a16="http://schemas.microsoft.com/office/drawing/2014/main" id="{D8650EBE-5BC0-4E99-B552-CE9EA8FD61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0B1691E8-FD55-4C4D-B044-0C0781A4FD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first rule of minimizing invoice preparation and data entry is to not differentiate unless it is necessary. </a:t>
            </a:r>
          </a:p>
          <a:p>
            <a:endParaRPr lang="en-US" altLang="en-US" dirty="0"/>
          </a:p>
          <a:p>
            <a:r>
              <a:rPr lang="en-US" altLang="en-US" dirty="0"/>
              <a:t>If OPSC calls it a project, then call it a project in the district too.  Be careful not to add scope to the project and it is very important not to combine the accounting for multiple OPSC projects!  If combining is anticipated, obtain permission from OPSC in advance.  OPSC audits are much cleaner when the project stands alone.</a:t>
            </a:r>
          </a:p>
          <a:p>
            <a:endParaRPr lang="en-US" altLang="en-US" dirty="0"/>
          </a:p>
          <a:p>
            <a:r>
              <a:rPr lang="en-US" altLang="en-US" dirty="0"/>
              <a:t>Another important component is to code a project the way it is bid.  If a project calls for new roofs at eight schools and the district decides that each of the schools is an individual project, then all of the architect, contractor, inspector, and testing company invoices will need to be split eight ways.  The work of accounting for the project has been multiplied by eight!!!</a:t>
            </a:r>
          </a:p>
          <a:p>
            <a:endParaRPr lang="en-US" altLang="en-US" dirty="0"/>
          </a:p>
          <a:p>
            <a:r>
              <a:rPr lang="en-US" altLang="en-US" dirty="0"/>
              <a:t>If we are differentiating to answer the question, “How much of the project was spent at each site,” that can be answered through other logical means, without all of the ongoing splitting work.  You can track the project in a coding string for that project and at the end of the project, transfer the appropriate capital share to each site.  This is significantly less work.</a:t>
            </a:r>
          </a:p>
        </p:txBody>
      </p:sp>
    </p:spTree>
    <p:extLst>
      <p:ext uri="{BB962C8B-B14F-4D97-AF65-F5344CB8AC3E}">
        <p14:creationId xmlns:p14="http://schemas.microsoft.com/office/powerpoint/2010/main" val="2687178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C915B10-FCBE-4E8D-A110-9B70F2F93F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8255" indent="-291636">
              <a:defRPr>
                <a:solidFill>
                  <a:schemeClr val="tx1"/>
                </a:solidFill>
                <a:latin typeface="Calibri" panose="020F0502020204030204" pitchFamily="34" charset="0"/>
              </a:defRPr>
            </a:lvl2pPr>
            <a:lvl3pPr marL="1166546" indent="-233309">
              <a:defRPr>
                <a:solidFill>
                  <a:schemeClr val="tx1"/>
                </a:solidFill>
                <a:latin typeface="Calibri" panose="020F0502020204030204" pitchFamily="34" charset="0"/>
              </a:defRPr>
            </a:lvl3pPr>
            <a:lvl4pPr marL="1633164" indent="-233309">
              <a:defRPr>
                <a:solidFill>
                  <a:schemeClr val="tx1"/>
                </a:solidFill>
                <a:latin typeface="Calibri" panose="020F0502020204030204" pitchFamily="34" charset="0"/>
              </a:defRPr>
            </a:lvl4pPr>
            <a:lvl5pPr marL="2099782" indent="-233309">
              <a:defRPr>
                <a:solidFill>
                  <a:schemeClr val="tx1"/>
                </a:solidFill>
                <a:latin typeface="Calibri" panose="020F0502020204030204" pitchFamily="34" charset="0"/>
              </a:defRPr>
            </a:lvl5pPr>
            <a:lvl6pPr marL="2566401" indent="-233309" eaLnBrk="0" fontAlgn="base" hangingPunct="0">
              <a:spcBef>
                <a:spcPct val="0"/>
              </a:spcBef>
              <a:spcAft>
                <a:spcPct val="0"/>
              </a:spcAft>
              <a:defRPr>
                <a:solidFill>
                  <a:schemeClr val="tx1"/>
                </a:solidFill>
                <a:latin typeface="Calibri" panose="020F0502020204030204" pitchFamily="34" charset="0"/>
              </a:defRPr>
            </a:lvl6pPr>
            <a:lvl7pPr marL="3033019" indent="-233309" eaLnBrk="0" fontAlgn="base" hangingPunct="0">
              <a:spcBef>
                <a:spcPct val="0"/>
              </a:spcBef>
              <a:spcAft>
                <a:spcPct val="0"/>
              </a:spcAft>
              <a:defRPr>
                <a:solidFill>
                  <a:schemeClr val="tx1"/>
                </a:solidFill>
                <a:latin typeface="Calibri" panose="020F0502020204030204" pitchFamily="34" charset="0"/>
              </a:defRPr>
            </a:lvl7pPr>
            <a:lvl8pPr marL="3499637" indent="-233309" eaLnBrk="0" fontAlgn="base" hangingPunct="0">
              <a:spcBef>
                <a:spcPct val="0"/>
              </a:spcBef>
              <a:spcAft>
                <a:spcPct val="0"/>
              </a:spcAft>
              <a:defRPr>
                <a:solidFill>
                  <a:schemeClr val="tx1"/>
                </a:solidFill>
                <a:latin typeface="Calibri" panose="020F0502020204030204" pitchFamily="34" charset="0"/>
              </a:defRPr>
            </a:lvl8pPr>
            <a:lvl9pPr marL="3966256" indent="-233309" eaLnBrk="0" fontAlgn="base" hangingPunct="0">
              <a:spcBef>
                <a:spcPct val="0"/>
              </a:spcBef>
              <a:spcAft>
                <a:spcPct val="0"/>
              </a:spcAft>
              <a:defRPr>
                <a:solidFill>
                  <a:schemeClr val="tx1"/>
                </a:solidFill>
                <a:latin typeface="Calibri" panose="020F0502020204030204" pitchFamily="34" charset="0"/>
              </a:defRPr>
            </a:lvl9pPr>
          </a:lstStyle>
          <a:p>
            <a:fld id="{D0A693A2-2086-4752-A14B-0BC3875758C4}" type="slidenum">
              <a:rPr lang="en-US" altLang="en-US" smtClean="0"/>
              <a:pPr/>
              <a:t>9</a:t>
            </a:fld>
            <a:endParaRPr lang="en-US" altLang="en-US"/>
          </a:p>
        </p:txBody>
      </p:sp>
      <p:sp>
        <p:nvSpPr>
          <p:cNvPr id="24579" name="Rectangle 2">
            <a:extLst>
              <a:ext uri="{FF2B5EF4-FFF2-40B4-BE49-F238E27FC236}">
                <a16:creationId xmlns:a16="http://schemas.microsoft.com/office/drawing/2014/main" id="{D8650EBE-5BC0-4E99-B552-CE9EA8FD61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0B1691E8-FD55-4C4D-B044-0C0781A4FD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 may purchase the items that are no longer allowable under the Grant Agreement with other funding sources that do allow them, such as the Bond Fund or Developer Fees if those are appropriate sources for your project.  You may use the project funding code if you are going to over-spend and you are in the regular program.</a:t>
            </a:r>
          </a:p>
          <a:p>
            <a:endParaRPr lang="en-US" altLang="en-US" dirty="0"/>
          </a:p>
          <a:p>
            <a:endParaRPr lang="en-US" altLang="en-US" dirty="0"/>
          </a:p>
        </p:txBody>
      </p:sp>
    </p:spTree>
    <p:extLst>
      <p:ext uri="{BB962C8B-B14F-4D97-AF65-F5344CB8AC3E}">
        <p14:creationId xmlns:p14="http://schemas.microsoft.com/office/powerpoint/2010/main" val="261583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spTree>
      <p:nvGrpSpPr>
        <p:cNvPr id="1" name=""/>
        <p:cNvGrpSpPr/>
        <p:nvPr/>
      </p:nvGrpSpPr>
      <p:grpSpPr>
        <a:xfrm>
          <a:off x="0" y="0"/>
          <a:ext cx="0" cy="0"/>
          <a:chOff x="0" y="0"/>
          <a:chExt cx="0" cy="0"/>
        </a:xfrm>
      </p:grpSpPr>
      <p:pic>
        <p:nvPicPr>
          <p:cNvPr id="7" name="Picture 6" descr="A white background with purple and black text&#10;&#10;Description automatically generated">
            <a:extLst>
              <a:ext uri="{FF2B5EF4-FFF2-40B4-BE49-F238E27FC236}">
                <a16:creationId xmlns:a16="http://schemas.microsoft.com/office/drawing/2014/main" id="{5632AA03-002E-6B96-8BA0-8F826C7360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706337" y="1184392"/>
            <a:ext cx="8998814" cy="1778875"/>
          </a:xfrm>
        </p:spPr>
        <p:txBody>
          <a:bodyPr lIns="0" tIns="0" rIns="0" bIns="0" anchor="t">
            <a:noAutofit/>
          </a:bodyPr>
          <a:lstStyle>
            <a:lvl1pPr algn="l">
              <a:defRPr sz="6000" cap="none" spc="0" baseline="0"/>
            </a:lvl1pPr>
          </a:lstStyle>
          <a:p>
            <a:r>
              <a:rPr lang="en-US" dirty="0"/>
              <a:t>Your Great Presentation Title to Go Here</a:t>
            </a:r>
          </a:p>
        </p:txBody>
      </p:sp>
      <p:sp>
        <p:nvSpPr>
          <p:cNvPr id="18" name="Text Placeholder 17">
            <a:extLst>
              <a:ext uri="{FF2B5EF4-FFF2-40B4-BE49-F238E27FC236}">
                <a16:creationId xmlns:a16="http://schemas.microsoft.com/office/drawing/2014/main" id="{1452A8A1-F0C1-8188-CA65-47E02F90EDBD}"/>
              </a:ext>
            </a:extLst>
          </p:cNvPr>
          <p:cNvSpPr>
            <a:spLocks noGrp="1"/>
          </p:cNvSpPr>
          <p:nvPr>
            <p:ph type="body" sz="quarter" idx="10" hasCustomPrompt="1"/>
          </p:nvPr>
        </p:nvSpPr>
        <p:spPr>
          <a:xfrm>
            <a:off x="706337" y="4030931"/>
            <a:ext cx="8997950" cy="749300"/>
          </a:xfrm>
        </p:spPr>
        <p:txBody>
          <a:bodyPr/>
          <a:lstStyle>
            <a:lvl1pPr>
              <a:defRPr sz="3200"/>
            </a:lvl1pPr>
          </a:lstStyle>
          <a:p>
            <a:pPr lvl="0"/>
            <a:r>
              <a:rPr lang="en-US" dirty="0" err="1"/>
              <a:t>Fname</a:t>
            </a:r>
            <a:r>
              <a:rPr lang="en-US" dirty="0"/>
              <a:t> </a:t>
            </a:r>
            <a:r>
              <a:rPr lang="en-US" dirty="0" err="1"/>
              <a:t>Lname</a:t>
            </a:r>
            <a:r>
              <a:rPr lang="en-US" dirty="0"/>
              <a:t> | Title, Company</a:t>
            </a:r>
          </a:p>
        </p:txBody>
      </p:sp>
      <p:sp>
        <p:nvSpPr>
          <p:cNvPr id="22" name="Text Placeholder 17">
            <a:extLst>
              <a:ext uri="{FF2B5EF4-FFF2-40B4-BE49-F238E27FC236}">
                <a16:creationId xmlns:a16="http://schemas.microsoft.com/office/drawing/2014/main" id="{5E170191-ACDD-46BE-1781-C6BDC655BCE3}"/>
              </a:ext>
            </a:extLst>
          </p:cNvPr>
          <p:cNvSpPr>
            <a:spLocks noGrp="1"/>
          </p:cNvSpPr>
          <p:nvPr>
            <p:ph type="body" sz="quarter" idx="11" hasCustomPrompt="1"/>
          </p:nvPr>
        </p:nvSpPr>
        <p:spPr>
          <a:xfrm>
            <a:off x="706337" y="3122449"/>
            <a:ext cx="8997950" cy="749300"/>
          </a:xfrm>
        </p:spPr>
        <p:txBody>
          <a:bodyPr/>
          <a:lstStyle>
            <a:lvl1pPr>
              <a:defRPr sz="3200" b="1"/>
            </a:lvl1pPr>
          </a:lstStyle>
          <a:p>
            <a:pPr lvl="0"/>
            <a:r>
              <a:rPr lang="en-US" dirty="0"/>
              <a:t>Your Great Subtitle to Go Here</a:t>
            </a:r>
          </a:p>
        </p:txBody>
      </p:sp>
      <p:sp>
        <p:nvSpPr>
          <p:cNvPr id="3" name="Rectangle 2">
            <a:extLst>
              <a:ext uri="{FF2B5EF4-FFF2-40B4-BE49-F238E27FC236}">
                <a16:creationId xmlns:a16="http://schemas.microsoft.com/office/drawing/2014/main" id="{10197F4B-B456-721C-4390-6B389801853A}"/>
              </a:ext>
            </a:extLst>
          </p:cNvPr>
          <p:cNvSpPr/>
          <p:nvPr userDrawn="1"/>
        </p:nvSpPr>
        <p:spPr>
          <a:xfrm>
            <a:off x="4528868" y="5529532"/>
            <a:ext cx="6245524" cy="610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87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2">
    <p:spTree>
      <p:nvGrpSpPr>
        <p:cNvPr id="1" name=""/>
        <p:cNvGrpSpPr/>
        <p:nvPr/>
      </p:nvGrpSpPr>
      <p:grpSpPr>
        <a:xfrm>
          <a:off x="0" y="0"/>
          <a:ext cx="0" cy="0"/>
          <a:chOff x="0" y="0"/>
          <a:chExt cx="0" cy="0"/>
        </a:xfrm>
      </p:grpSpPr>
      <p:pic>
        <p:nvPicPr>
          <p:cNvPr id="3" name="Picture 2" descr="A white background with purple and black text&#10;&#10;Description automatically generated">
            <a:extLst>
              <a:ext uri="{FF2B5EF4-FFF2-40B4-BE49-F238E27FC236}">
                <a16:creationId xmlns:a16="http://schemas.microsoft.com/office/drawing/2014/main" id="{D8312725-1FA8-717D-1E15-46F9D3A78C50}"/>
              </a:ext>
            </a:extLst>
          </p:cNvPr>
          <p:cNvPicPr>
            <a:picLocks noChangeAspect="1"/>
          </p:cNvPicPr>
          <p:nvPr userDrawn="1"/>
        </p:nvPicPr>
        <p:blipFill rotWithShape="1">
          <a:blip r:embed="rId2"/>
          <a:srcRect t="93711"/>
          <a:stretch/>
        </p:blipFill>
        <p:spPr>
          <a:xfrm>
            <a:off x="0" y="0"/>
            <a:ext cx="12192000" cy="431321"/>
          </a:xfrm>
          <a:prstGeom prst="rect">
            <a:avLst/>
          </a:prstGeom>
        </p:spPr>
      </p:pic>
    </p:spTree>
    <p:extLst>
      <p:ext uri="{BB962C8B-B14F-4D97-AF65-F5344CB8AC3E}">
        <p14:creationId xmlns:p14="http://schemas.microsoft.com/office/powerpoint/2010/main" val="366751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3" name="Picture 2" descr="A white background with purple and black text&#10;&#10;Description automatically generated">
            <a:extLst>
              <a:ext uri="{FF2B5EF4-FFF2-40B4-BE49-F238E27FC236}">
                <a16:creationId xmlns:a16="http://schemas.microsoft.com/office/drawing/2014/main" id="{B49E9916-D30A-EB2E-8391-92C3D2A83A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17">
            <a:extLst>
              <a:ext uri="{FF2B5EF4-FFF2-40B4-BE49-F238E27FC236}">
                <a16:creationId xmlns:a16="http://schemas.microsoft.com/office/drawing/2014/main" id="{2562B13A-7266-D7CF-6416-CF97A2A01E81}"/>
              </a:ext>
            </a:extLst>
          </p:cNvPr>
          <p:cNvSpPr>
            <a:spLocks noGrp="1"/>
          </p:cNvSpPr>
          <p:nvPr>
            <p:ph type="body" sz="quarter" idx="10" hasCustomPrompt="1"/>
          </p:nvPr>
        </p:nvSpPr>
        <p:spPr>
          <a:xfrm>
            <a:off x="749467" y="3118146"/>
            <a:ext cx="8997950" cy="693570"/>
          </a:xfrm>
        </p:spPr>
        <p:txBody>
          <a:bodyPr/>
          <a:lstStyle>
            <a:lvl1pPr>
              <a:defRPr sz="3200"/>
            </a:lvl1pPr>
          </a:lstStyle>
          <a:p>
            <a:pPr lvl="0"/>
            <a:r>
              <a:rPr lang="en-US" dirty="0" err="1"/>
              <a:t>Fname</a:t>
            </a:r>
            <a:r>
              <a:rPr lang="en-US" dirty="0"/>
              <a:t> </a:t>
            </a:r>
            <a:r>
              <a:rPr lang="en-US" dirty="0" err="1"/>
              <a:t>Lname</a:t>
            </a:r>
            <a:r>
              <a:rPr lang="en-US" dirty="0"/>
              <a:t> | Title, Company</a:t>
            </a:r>
          </a:p>
        </p:txBody>
      </p:sp>
      <p:sp>
        <p:nvSpPr>
          <p:cNvPr id="8" name="Title 1">
            <a:extLst>
              <a:ext uri="{FF2B5EF4-FFF2-40B4-BE49-F238E27FC236}">
                <a16:creationId xmlns:a16="http://schemas.microsoft.com/office/drawing/2014/main" id="{E2D727B0-8AEA-8D6F-95A5-42D4797C56F5}"/>
              </a:ext>
            </a:extLst>
          </p:cNvPr>
          <p:cNvSpPr>
            <a:spLocks noGrp="1"/>
          </p:cNvSpPr>
          <p:nvPr>
            <p:ph type="ctrTitle" hasCustomPrompt="1"/>
          </p:nvPr>
        </p:nvSpPr>
        <p:spPr>
          <a:xfrm>
            <a:off x="748603" y="2027479"/>
            <a:ext cx="8998814" cy="832449"/>
          </a:xfrm>
        </p:spPr>
        <p:txBody>
          <a:bodyPr lIns="0" tIns="0" rIns="0" bIns="0" anchor="t">
            <a:noAutofit/>
          </a:bodyPr>
          <a:lstStyle>
            <a:lvl1pPr algn="l">
              <a:defRPr sz="6000" cap="none" spc="0" baseline="0"/>
            </a:lvl1pPr>
          </a:lstStyle>
          <a:p>
            <a:r>
              <a:rPr lang="en-US" dirty="0"/>
              <a:t>INSERT TEXT HERE</a:t>
            </a:r>
          </a:p>
        </p:txBody>
      </p:sp>
      <p:sp>
        <p:nvSpPr>
          <p:cNvPr id="2" name="Text Placeholder 17">
            <a:extLst>
              <a:ext uri="{FF2B5EF4-FFF2-40B4-BE49-F238E27FC236}">
                <a16:creationId xmlns:a16="http://schemas.microsoft.com/office/drawing/2014/main" id="{90C207F2-C748-441C-CC64-8ED7E32C8C87}"/>
              </a:ext>
            </a:extLst>
          </p:cNvPr>
          <p:cNvSpPr>
            <a:spLocks noGrp="1"/>
          </p:cNvSpPr>
          <p:nvPr>
            <p:ph type="body" sz="quarter" idx="11" hasCustomPrompt="1"/>
          </p:nvPr>
        </p:nvSpPr>
        <p:spPr>
          <a:xfrm>
            <a:off x="749467" y="4107885"/>
            <a:ext cx="8997950" cy="693571"/>
          </a:xfrm>
        </p:spPr>
        <p:txBody>
          <a:bodyPr/>
          <a:lstStyle>
            <a:lvl1pPr>
              <a:defRPr sz="3200"/>
            </a:lvl1pPr>
          </a:lstStyle>
          <a:p>
            <a:pPr lvl="0"/>
            <a:r>
              <a:rPr lang="en-US" dirty="0"/>
              <a:t>your@email.com | ###-###-####</a:t>
            </a:r>
          </a:p>
        </p:txBody>
      </p:sp>
      <p:sp>
        <p:nvSpPr>
          <p:cNvPr id="4" name="Rectangle 3">
            <a:extLst>
              <a:ext uri="{FF2B5EF4-FFF2-40B4-BE49-F238E27FC236}">
                <a16:creationId xmlns:a16="http://schemas.microsoft.com/office/drawing/2014/main" id="{6AF8FC12-3237-008C-CCC0-BE9916914D8E}"/>
              </a:ext>
            </a:extLst>
          </p:cNvPr>
          <p:cNvSpPr/>
          <p:nvPr userDrawn="1"/>
        </p:nvSpPr>
        <p:spPr>
          <a:xfrm>
            <a:off x="4520242" y="5495026"/>
            <a:ext cx="6254150" cy="6124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2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7D16-7005-4E13-B191-FACC182FFE1E}"/>
              </a:ext>
            </a:extLst>
          </p:cNvPr>
          <p:cNvSpPr>
            <a:spLocks noGrp="1"/>
          </p:cNvSpPr>
          <p:nvPr>
            <p:ph type="title"/>
          </p:nvPr>
        </p:nvSpPr>
        <p:spPr>
          <a:xfrm>
            <a:off x="838200" y="604043"/>
            <a:ext cx="10515600" cy="1015207"/>
          </a:xfrm>
        </p:spPr>
        <p:txBody>
          <a:bodyPr>
            <a:normAutofit/>
          </a:bodyPr>
          <a:lstStyle>
            <a:lvl1pPr algn="ctr">
              <a:defRPr sz="54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186B19F-F878-476E-AB6E-744989BF8243}"/>
              </a:ext>
            </a:extLst>
          </p:cNvPr>
          <p:cNvSpPr>
            <a:spLocks noGrp="1"/>
          </p:cNvSpPr>
          <p:nvPr>
            <p:ph idx="1"/>
          </p:nvPr>
        </p:nvSpPr>
        <p:spPr>
          <a:xfrm>
            <a:off x="838200" y="1800225"/>
            <a:ext cx="10515600" cy="3838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A681C7F9-7F97-4ED8-A03E-B812F5BB4FB8}"/>
              </a:ext>
            </a:extLst>
          </p:cNvPr>
          <p:cNvSpPr txBox="1">
            <a:spLocks/>
          </p:cNvSpPr>
          <p:nvPr userDrawn="1"/>
        </p:nvSpPr>
        <p:spPr>
          <a:xfrm>
            <a:off x="10282687" y="-18663"/>
            <a:ext cx="10520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251F38EA-B09F-4C97-9264-D1353869D1EA}" type="datetimeFigureOut">
              <a:rPr lang="en-US" smtClean="0"/>
              <a:pPr defTabSz="457200"/>
              <a:t>4/5/2024</a:t>
            </a:fld>
            <a:endParaRPr lang="en-US" dirty="0"/>
          </a:p>
        </p:txBody>
      </p:sp>
    </p:spTree>
    <p:extLst>
      <p:ext uri="{BB962C8B-B14F-4D97-AF65-F5344CB8AC3E}">
        <p14:creationId xmlns:p14="http://schemas.microsoft.com/office/powerpoint/2010/main" val="3728725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5DB7-2AE9-4DBE-8F88-7FA0362CD537}"/>
              </a:ext>
            </a:extLst>
          </p:cNvPr>
          <p:cNvSpPr>
            <a:spLocks noGrp="1"/>
          </p:cNvSpPr>
          <p:nvPr>
            <p:ph type="title"/>
          </p:nvPr>
        </p:nvSpPr>
        <p:spPr>
          <a:xfrm>
            <a:off x="1066800" y="1144588"/>
            <a:ext cx="10058400" cy="1325563"/>
          </a:xfrm>
        </p:spPr>
        <p:txBody>
          <a:bodyPr>
            <a:normAutofit/>
          </a:bodyPr>
          <a:lstStyle>
            <a:lvl1pPr algn="ctr">
              <a:defRPr sz="5400"/>
            </a:lvl1pPr>
          </a:lstStyle>
          <a:p>
            <a:r>
              <a:rPr lang="en-US" dirty="0"/>
              <a:t>Click to edit Master title style</a:t>
            </a:r>
          </a:p>
        </p:txBody>
      </p:sp>
      <p:sp>
        <p:nvSpPr>
          <p:cNvPr id="3" name="Content Placeholder 2">
            <a:extLst>
              <a:ext uri="{FF2B5EF4-FFF2-40B4-BE49-F238E27FC236}">
                <a16:creationId xmlns:a16="http://schemas.microsoft.com/office/drawing/2014/main" id="{C4F070CD-6A14-4D81-ACF9-6E79CBC3F34D}"/>
              </a:ext>
            </a:extLst>
          </p:cNvPr>
          <p:cNvSpPr>
            <a:spLocks noGrp="1"/>
          </p:cNvSpPr>
          <p:nvPr>
            <p:ph sz="half" idx="1"/>
          </p:nvPr>
        </p:nvSpPr>
        <p:spPr>
          <a:xfrm>
            <a:off x="1049415" y="2654720"/>
            <a:ext cx="4889472" cy="3448049"/>
          </a:xfrm>
        </p:spPr>
        <p:txBody>
          <a:bodyPr/>
          <a:lstStyle>
            <a:lvl1pPr>
              <a:spcBef>
                <a:spcPts val="1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E4DCD9C-7C1D-4348-8094-845DE31A4759}"/>
              </a:ext>
            </a:extLst>
          </p:cNvPr>
          <p:cNvSpPr>
            <a:spLocks noGrp="1"/>
          </p:cNvSpPr>
          <p:nvPr>
            <p:ph sz="half" idx="2"/>
          </p:nvPr>
        </p:nvSpPr>
        <p:spPr>
          <a:xfrm>
            <a:off x="6383415" y="2654720"/>
            <a:ext cx="4754725" cy="34480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60D45923-0547-4C0C-AE60-656C58D9B95E}"/>
              </a:ext>
            </a:extLst>
          </p:cNvPr>
          <p:cNvSpPr txBox="1">
            <a:spLocks/>
          </p:cNvSpPr>
          <p:nvPr userDrawn="1"/>
        </p:nvSpPr>
        <p:spPr>
          <a:xfrm>
            <a:off x="10282687" y="-18663"/>
            <a:ext cx="10520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251F38EA-B09F-4C97-9264-D1353869D1EA}" type="datetimeFigureOut">
              <a:rPr lang="en-US" smtClean="0"/>
              <a:pPr defTabSz="457200"/>
              <a:t>4/5/2024</a:t>
            </a:fld>
            <a:endParaRPr lang="en-US" dirty="0"/>
          </a:p>
        </p:txBody>
      </p:sp>
    </p:spTree>
    <p:extLst>
      <p:ext uri="{BB962C8B-B14F-4D97-AF65-F5344CB8AC3E}">
        <p14:creationId xmlns:p14="http://schemas.microsoft.com/office/powerpoint/2010/main" val="2175127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cSld name="2_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92F77B1-E974-497A-A5A9-7ECEFC444EB3}" type="datetime1">
              <a:rPr lang="en-US" smtClean="0"/>
              <a:t>4/5/2024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2017 CASBO Annual Conference &amp; California School Business Expo</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C68DB1E-122E-4795-9153-39927BD1447F}" type="slidenum">
              <a:rPr lang="en-US" smtClean="0"/>
              <a:t>‹#›</a:t>
            </a:fld>
            <a:endParaRPr lang="en-US"/>
          </a:p>
        </p:txBody>
      </p:sp>
    </p:spTree>
    <p:extLst>
      <p:ext uri="{BB962C8B-B14F-4D97-AF65-F5344CB8AC3E}">
        <p14:creationId xmlns:p14="http://schemas.microsoft.com/office/powerpoint/2010/main" val="2052665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F44334B-0656-4F81-A2C8-C18DEB62236B}"/>
              </a:ext>
            </a:extLst>
          </p:cNvPr>
          <p:cNvSpPr>
            <a:spLocks noGrp="1"/>
          </p:cNvSpPr>
          <p:nvPr>
            <p:ph idx="1"/>
          </p:nvPr>
        </p:nvSpPr>
        <p:spPr>
          <a:xfrm>
            <a:off x="624115" y="653143"/>
            <a:ext cx="3657600" cy="2270438"/>
          </a:xfrm>
          <a:ln w="12700">
            <a:solidFill>
              <a:schemeClr val="accent4"/>
            </a:solidFill>
          </a:ln>
        </p:spPr>
        <p:txBody>
          <a:bodyPr>
            <a:normAutofit/>
          </a:bodyPr>
          <a:lstStyle>
            <a:lvl1pPr marL="0" indent="0">
              <a:buFontTx/>
              <a:buNone/>
              <a:defRPr sz="4800"/>
            </a:lvl1pPr>
            <a:lvl2pPr marL="320040" indent="0">
              <a:buFontTx/>
              <a:buNone/>
              <a:defRPr/>
            </a:lvl2pPr>
            <a:lvl3pPr marL="777240" indent="0">
              <a:buFontTx/>
              <a:buNone/>
              <a:defRPr/>
            </a:lvl3pPr>
            <a:lvl4pPr marL="1234440" indent="0">
              <a:buFontTx/>
              <a:buNone/>
              <a:defRPr/>
            </a:lvl4pPr>
            <a:lvl5pPr marL="1691640" indent="0">
              <a:buFontTx/>
              <a:buNone/>
              <a:defRPr/>
            </a:lvl5pPr>
          </a:lstStyle>
          <a:p>
            <a:pPr lvl="0"/>
            <a:r>
              <a:rPr lang="en-US" dirty="0"/>
              <a:t>Click to edit Master text styles</a:t>
            </a:r>
          </a:p>
        </p:txBody>
      </p:sp>
      <p:sp>
        <p:nvSpPr>
          <p:cNvPr id="10" name="Date Placeholder 3">
            <a:extLst>
              <a:ext uri="{FF2B5EF4-FFF2-40B4-BE49-F238E27FC236}">
                <a16:creationId xmlns:a16="http://schemas.microsoft.com/office/drawing/2014/main" id="{7D669A6B-B1E4-40D7-90DD-464B44DEAB0B}"/>
              </a:ext>
            </a:extLst>
          </p:cNvPr>
          <p:cNvSpPr txBox="1">
            <a:spLocks/>
          </p:cNvSpPr>
          <p:nvPr userDrawn="1"/>
        </p:nvSpPr>
        <p:spPr>
          <a:xfrm>
            <a:off x="10282687" y="-18663"/>
            <a:ext cx="10520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251F38EA-B09F-4C97-9264-D1353869D1EA}" type="datetimeFigureOut">
              <a:rPr lang="en-US" smtClean="0"/>
              <a:pPr defTabSz="457200"/>
              <a:t>4/5/2024</a:t>
            </a:fld>
            <a:endParaRPr lang="en-US" dirty="0"/>
          </a:p>
        </p:txBody>
      </p:sp>
      <p:sp>
        <p:nvSpPr>
          <p:cNvPr id="11" name="Text Placeholder 10">
            <a:extLst>
              <a:ext uri="{FF2B5EF4-FFF2-40B4-BE49-F238E27FC236}">
                <a16:creationId xmlns:a16="http://schemas.microsoft.com/office/drawing/2014/main" id="{970C785D-2C8D-4D37-9D05-971D54ACA9FE}"/>
              </a:ext>
            </a:extLst>
          </p:cNvPr>
          <p:cNvSpPr>
            <a:spLocks noGrp="1"/>
          </p:cNvSpPr>
          <p:nvPr>
            <p:ph type="body" sz="quarter" idx="10"/>
          </p:nvPr>
        </p:nvSpPr>
        <p:spPr>
          <a:xfrm>
            <a:off x="5936343" y="2368553"/>
            <a:ext cx="5631543" cy="3836303"/>
          </a:xfrm>
        </p:spPr>
        <p:txBody>
          <a:bodyPr>
            <a:normAutofit/>
          </a:bodyPr>
          <a:lstStyle>
            <a:lvl1pPr algn="l">
              <a:buFont typeface="Arial" panose="020B0604020202020204" pitchFamily="34" charset="0"/>
              <a:buNone/>
              <a:defRPr sz="1800" b="0">
                <a:solidFill>
                  <a:schemeClr val="accent2"/>
                </a:solidFill>
              </a:defRPr>
            </a:lvl1pPr>
            <a:lvl2pPr algn="l">
              <a:buFont typeface="Arial" panose="020B0604020202020204" pitchFamily="34" charset="0"/>
              <a:buNone/>
              <a:defRPr/>
            </a:lvl2pPr>
            <a:lvl3pPr algn="l">
              <a:buFont typeface="Arial" panose="020B0604020202020204" pitchFamily="34" charset="0"/>
              <a:buNone/>
              <a:defRPr/>
            </a:lvl3pPr>
            <a:lvl4pPr algn="l">
              <a:buFont typeface="Arial" panose="020B0604020202020204" pitchFamily="34" charset="0"/>
              <a:buNone/>
              <a:defRPr/>
            </a:lvl4pPr>
            <a:lvl5pPr algn="l">
              <a:buFont typeface="Arial" panose="020B0604020202020204" pitchFamily="34" charset="0"/>
              <a:buNone/>
              <a:defRPr/>
            </a:lvl5pPr>
          </a:lstStyle>
          <a:p>
            <a:pPr lvl="0"/>
            <a:r>
              <a:rPr lang="en-US" dirty="0"/>
              <a:t>Click to edit Master</a:t>
            </a:r>
          </a:p>
        </p:txBody>
      </p:sp>
      <p:grpSp>
        <p:nvGrpSpPr>
          <p:cNvPr id="16" name="Graphic 14">
            <a:extLst>
              <a:ext uri="{FF2B5EF4-FFF2-40B4-BE49-F238E27FC236}">
                <a16:creationId xmlns:a16="http://schemas.microsoft.com/office/drawing/2014/main" id="{857CA403-7730-4C10-A018-512AD60CF884}"/>
              </a:ext>
            </a:extLst>
          </p:cNvPr>
          <p:cNvGrpSpPr/>
          <p:nvPr/>
        </p:nvGrpSpPr>
        <p:grpSpPr>
          <a:xfrm>
            <a:off x="4857182" y="819150"/>
            <a:ext cx="752475" cy="5219700"/>
            <a:chOff x="5719762" y="819150"/>
            <a:chExt cx="752475" cy="5219700"/>
          </a:xfrm>
          <a:solidFill>
            <a:schemeClr val="accent3"/>
          </a:solidFill>
        </p:grpSpPr>
        <p:sp>
          <p:nvSpPr>
            <p:cNvPr id="17" name="Freeform: Shape 16">
              <a:extLst>
                <a:ext uri="{FF2B5EF4-FFF2-40B4-BE49-F238E27FC236}">
                  <a16:creationId xmlns:a16="http://schemas.microsoft.com/office/drawing/2014/main" id="{E22B57FF-DFA3-424B-A9F7-1906E39A81DD}"/>
                </a:ext>
              </a:extLst>
            </p:cNvPr>
            <p:cNvSpPr/>
            <p:nvPr/>
          </p:nvSpPr>
          <p:spPr>
            <a:xfrm>
              <a:off x="5719762" y="819150"/>
              <a:ext cx="751522" cy="5219700"/>
            </a:xfrm>
            <a:custGeom>
              <a:avLst/>
              <a:gdLst>
                <a:gd name="connsiteX0" fmla="*/ 751523 w 751522"/>
                <a:gd name="connsiteY0" fmla="*/ 2609850 h 5219700"/>
                <a:gd name="connsiteX1" fmla="*/ 131445 w 751522"/>
                <a:gd name="connsiteY1" fmla="*/ 5219700 h 5219700"/>
                <a:gd name="connsiteX2" fmla="*/ 0 w 751522"/>
                <a:gd name="connsiteY2" fmla="*/ 5219700 h 5219700"/>
                <a:gd name="connsiteX3" fmla="*/ 620078 w 751522"/>
                <a:gd name="connsiteY3" fmla="*/ 2609850 h 5219700"/>
                <a:gd name="connsiteX4" fmla="*/ 0 w 751522"/>
                <a:gd name="connsiteY4" fmla="*/ 0 h 5219700"/>
                <a:gd name="connsiteX5" fmla="*/ 131445 w 751522"/>
                <a:gd name="connsiteY5" fmla="*/ 0 h 52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522" h="5219700">
                  <a:moveTo>
                    <a:pt x="751523" y="2609850"/>
                  </a:moveTo>
                  <a:lnTo>
                    <a:pt x="131445" y="5219700"/>
                  </a:lnTo>
                  <a:lnTo>
                    <a:pt x="0" y="5219700"/>
                  </a:lnTo>
                  <a:lnTo>
                    <a:pt x="620078" y="2609850"/>
                  </a:lnTo>
                  <a:lnTo>
                    <a:pt x="0" y="0"/>
                  </a:lnTo>
                  <a:lnTo>
                    <a:pt x="131445" y="0"/>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4949133-7476-4DB4-BD1B-2C58DC07245A}"/>
                </a:ext>
              </a:extLst>
            </p:cNvPr>
            <p:cNvSpPr/>
            <p:nvPr/>
          </p:nvSpPr>
          <p:spPr>
            <a:xfrm>
              <a:off x="5719762" y="819150"/>
              <a:ext cx="751522" cy="5219700"/>
            </a:xfrm>
            <a:custGeom>
              <a:avLst/>
              <a:gdLst>
                <a:gd name="connsiteX0" fmla="*/ 751523 w 751522"/>
                <a:gd name="connsiteY0" fmla="*/ 2609850 h 5219700"/>
                <a:gd name="connsiteX1" fmla="*/ 131445 w 751522"/>
                <a:gd name="connsiteY1" fmla="*/ 5219700 h 5219700"/>
                <a:gd name="connsiteX2" fmla="*/ 0 w 751522"/>
                <a:gd name="connsiteY2" fmla="*/ 5219700 h 5219700"/>
                <a:gd name="connsiteX3" fmla="*/ 620078 w 751522"/>
                <a:gd name="connsiteY3" fmla="*/ 2609850 h 5219700"/>
                <a:gd name="connsiteX4" fmla="*/ 0 w 751522"/>
                <a:gd name="connsiteY4" fmla="*/ 0 h 5219700"/>
                <a:gd name="connsiteX5" fmla="*/ 131445 w 751522"/>
                <a:gd name="connsiteY5" fmla="*/ 0 h 52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522" h="5219700">
                  <a:moveTo>
                    <a:pt x="751523" y="2609850"/>
                  </a:moveTo>
                  <a:lnTo>
                    <a:pt x="131445" y="5219700"/>
                  </a:lnTo>
                  <a:lnTo>
                    <a:pt x="0" y="5219700"/>
                  </a:lnTo>
                  <a:lnTo>
                    <a:pt x="620078" y="2609850"/>
                  </a:lnTo>
                  <a:lnTo>
                    <a:pt x="0" y="0"/>
                  </a:lnTo>
                  <a:lnTo>
                    <a:pt x="131445" y="0"/>
                  </a:lnTo>
                  <a:close/>
                </a:path>
              </a:pathLst>
            </a:custGeom>
            <a:grpFill/>
            <a:ln w="9525" cap="flat">
              <a:noFill/>
              <a:prstDash val="solid"/>
              <a:miter/>
            </a:ln>
          </p:spPr>
          <p:txBody>
            <a:bodyPr rtlCol="0" anchor="ctr"/>
            <a:lstStyle/>
            <a:p>
              <a:endParaRPr lang="en-US"/>
            </a:p>
          </p:txBody>
        </p:sp>
      </p:grpSp>
      <p:grpSp>
        <p:nvGrpSpPr>
          <p:cNvPr id="19" name="Graphic 14">
            <a:extLst>
              <a:ext uri="{FF2B5EF4-FFF2-40B4-BE49-F238E27FC236}">
                <a16:creationId xmlns:a16="http://schemas.microsoft.com/office/drawing/2014/main" id="{DAFBCD86-05F3-4EF2-83DC-EA77C7119F64}"/>
              </a:ext>
            </a:extLst>
          </p:cNvPr>
          <p:cNvGrpSpPr/>
          <p:nvPr userDrawn="1"/>
        </p:nvGrpSpPr>
        <p:grpSpPr>
          <a:xfrm>
            <a:off x="4424096" y="819150"/>
            <a:ext cx="752475" cy="5219700"/>
            <a:chOff x="5719762" y="819150"/>
            <a:chExt cx="752475" cy="5219700"/>
          </a:xfrm>
          <a:solidFill>
            <a:schemeClr val="accent4"/>
          </a:solidFill>
        </p:grpSpPr>
        <p:sp>
          <p:nvSpPr>
            <p:cNvPr id="20" name="Freeform: Shape 19">
              <a:extLst>
                <a:ext uri="{FF2B5EF4-FFF2-40B4-BE49-F238E27FC236}">
                  <a16:creationId xmlns:a16="http://schemas.microsoft.com/office/drawing/2014/main" id="{233292C4-BFE2-4BEF-A216-0F42D6F75DEC}"/>
                </a:ext>
              </a:extLst>
            </p:cNvPr>
            <p:cNvSpPr/>
            <p:nvPr/>
          </p:nvSpPr>
          <p:spPr>
            <a:xfrm>
              <a:off x="5719762" y="819150"/>
              <a:ext cx="751522" cy="5219700"/>
            </a:xfrm>
            <a:custGeom>
              <a:avLst/>
              <a:gdLst>
                <a:gd name="connsiteX0" fmla="*/ 751523 w 751522"/>
                <a:gd name="connsiteY0" fmla="*/ 2609850 h 5219700"/>
                <a:gd name="connsiteX1" fmla="*/ 131445 w 751522"/>
                <a:gd name="connsiteY1" fmla="*/ 5219700 h 5219700"/>
                <a:gd name="connsiteX2" fmla="*/ 0 w 751522"/>
                <a:gd name="connsiteY2" fmla="*/ 5219700 h 5219700"/>
                <a:gd name="connsiteX3" fmla="*/ 620078 w 751522"/>
                <a:gd name="connsiteY3" fmla="*/ 2609850 h 5219700"/>
                <a:gd name="connsiteX4" fmla="*/ 0 w 751522"/>
                <a:gd name="connsiteY4" fmla="*/ 0 h 5219700"/>
                <a:gd name="connsiteX5" fmla="*/ 131445 w 751522"/>
                <a:gd name="connsiteY5" fmla="*/ 0 h 52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522" h="5219700">
                  <a:moveTo>
                    <a:pt x="751523" y="2609850"/>
                  </a:moveTo>
                  <a:lnTo>
                    <a:pt x="131445" y="5219700"/>
                  </a:lnTo>
                  <a:lnTo>
                    <a:pt x="0" y="5219700"/>
                  </a:lnTo>
                  <a:lnTo>
                    <a:pt x="620078" y="2609850"/>
                  </a:lnTo>
                  <a:lnTo>
                    <a:pt x="0" y="0"/>
                  </a:lnTo>
                  <a:lnTo>
                    <a:pt x="131445"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47233B5-06A8-4B53-BE3D-563903550CD0}"/>
                </a:ext>
              </a:extLst>
            </p:cNvPr>
            <p:cNvSpPr/>
            <p:nvPr/>
          </p:nvSpPr>
          <p:spPr>
            <a:xfrm>
              <a:off x="5719762" y="819150"/>
              <a:ext cx="751522" cy="5219700"/>
            </a:xfrm>
            <a:custGeom>
              <a:avLst/>
              <a:gdLst>
                <a:gd name="connsiteX0" fmla="*/ 751523 w 751522"/>
                <a:gd name="connsiteY0" fmla="*/ 2609850 h 5219700"/>
                <a:gd name="connsiteX1" fmla="*/ 131445 w 751522"/>
                <a:gd name="connsiteY1" fmla="*/ 5219700 h 5219700"/>
                <a:gd name="connsiteX2" fmla="*/ 0 w 751522"/>
                <a:gd name="connsiteY2" fmla="*/ 5219700 h 5219700"/>
                <a:gd name="connsiteX3" fmla="*/ 620078 w 751522"/>
                <a:gd name="connsiteY3" fmla="*/ 2609850 h 5219700"/>
                <a:gd name="connsiteX4" fmla="*/ 0 w 751522"/>
                <a:gd name="connsiteY4" fmla="*/ 0 h 5219700"/>
                <a:gd name="connsiteX5" fmla="*/ 131445 w 751522"/>
                <a:gd name="connsiteY5" fmla="*/ 0 h 52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522" h="5219700">
                  <a:moveTo>
                    <a:pt x="751523" y="2609850"/>
                  </a:moveTo>
                  <a:lnTo>
                    <a:pt x="131445" y="5219700"/>
                  </a:lnTo>
                  <a:lnTo>
                    <a:pt x="0" y="5219700"/>
                  </a:lnTo>
                  <a:lnTo>
                    <a:pt x="620078" y="2609850"/>
                  </a:lnTo>
                  <a:lnTo>
                    <a:pt x="0" y="0"/>
                  </a:lnTo>
                  <a:lnTo>
                    <a:pt x="131445" y="0"/>
                  </a:lnTo>
                  <a:close/>
                </a:path>
              </a:pathLst>
            </a:custGeom>
            <a:grpFill/>
            <a:ln w="9525"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2A1DA2EF-791F-4E24-89C0-4CCFCA9953F0}"/>
              </a:ext>
            </a:extLst>
          </p:cNvPr>
          <p:cNvSpPr>
            <a:spLocks noGrp="1"/>
          </p:cNvSpPr>
          <p:nvPr>
            <p:ph type="title"/>
          </p:nvPr>
        </p:nvSpPr>
        <p:spPr>
          <a:xfrm>
            <a:off x="5936343" y="653143"/>
            <a:ext cx="5631543" cy="1408730"/>
          </a:xfrm>
        </p:spPr>
        <p:txBody>
          <a:bodyPr>
            <a:normAutofit/>
          </a:bodyPr>
          <a:lstStyle>
            <a:lvl1pPr>
              <a:defRPr sz="2400">
                <a:solidFill>
                  <a:schemeClr val="accent1"/>
                </a:solidFill>
              </a:defRPr>
            </a:lvl1pPr>
          </a:lstStyle>
          <a:p>
            <a:endParaRPr lang="en-US" dirty="0"/>
          </a:p>
        </p:txBody>
      </p:sp>
      <p:sp>
        <p:nvSpPr>
          <p:cNvPr id="12" name="Text Placeholder 10">
            <a:extLst>
              <a:ext uri="{FF2B5EF4-FFF2-40B4-BE49-F238E27FC236}">
                <a16:creationId xmlns:a16="http://schemas.microsoft.com/office/drawing/2014/main" id="{49C31409-2EFB-45C2-AB4E-B2925E12927E}"/>
              </a:ext>
            </a:extLst>
          </p:cNvPr>
          <p:cNvSpPr>
            <a:spLocks noGrp="1"/>
          </p:cNvSpPr>
          <p:nvPr>
            <p:ph type="body" sz="quarter" idx="11"/>
          </p:nvPr>
        </p:nvSpPr>
        <p:spPr>
          <a:xfrm>
            <a:off x="624113" y="3363003"/>
            <a:ext cx="3657600" cy="2841854"/>
          </a:xfrm>
        </p:spPr>
        <p:txBody>
          <a:bodyPr>
            <a:normAutofit/>
          </a:bodyPr>
          <a:lstStyle>
            <a:lvl1pPr algn="l">
              <a:buFont typeface="Arial" panose="020B0604020202020204" pitchFamily="34" charset="0"/>
              <a:buNone/>
              <a:defRPr sz="1800" b="0">
                <a:solidFill>
                  <a:schemeClr val="accent2"/>
                </a:solidFill>
              </a:defRPr>
            </a:lvl1pPr>
            <a:lvl2pPr algn="l">
              <a:buFont typeface="Arial" panose="020B0604020202020204" pitchFamily="34" charset="0"/>
              <a:buNone/>
              <a:defRPr/>
            </a:lvl2pPr>
            <a:lvl3pPr algn="l">
              <a:buFont typeface="Arial" panose="020B0604020202020204" pitchFamily="34" charset="0"/>
              <a:buNone/>
              <a:defRPr/>
            </a:lvl3pPr>
            <a:lvl4pPr algn="l">
              <a:buFont typeface="Arial" panose="020B0604020202020204" pitchFamily="34" charset="0"/>
              <a:buNone/>
              <a:defRPr/>
            </a:lvl4pPr>
            <a:lvl5pPr algn="l">
              <a:buFont typeface="Arial" panose="020B0604020202020204" pitchFamily="34" charset="0"/>
              <a:buNone/>
              <a:defRPr/>
            </a:lvl5pPr>
          </a:lstStyle>
          <a:p>
            <a:pPr lvl="0"/>
            <a:r>
              <a:rPr lang="en-US" dirty="0"/>
              <a:t>Click to edit Master</a:t>
            </a:r>
          </a:p>
        </p:txBody>
      </p:sp>
    </p:spTree>
    <p:extLst>
      <p:ext uri="{BB962C8B-B14F-4D97-AF65-F5344CB8AC3E}">
        <p14:creationId xmlns:p14="http://schemas.microsoft.com/office/powerpoint/2010/main" val="2642617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E93B-945B-45E2-A4CB-1EB1747F5AFE}"/>
              </a:ext>
            </a:extLst>
          </p:cNvPr>
          <p:cNvSpPr>
            <a:spLocks noGrp="1"/>
          </p:cNvSpPr>
          <p:nvPr>
            <p:ph type="title"/>
          </p:nvPr>
        </p:nvSpPr>
        <p:spPr>
          <a:xfrm>
            <a:off x="836613" y="1981200"/>
            <a:ext cx="2992438" cy="1924049"/>
          </a:xfrm>
        </p:spPr>
        <p:txBody>
          <a:bodyPr anchor="b">
            <a:noAutofit/>
          </a:bodyPr>
          <a:lstStyle>
            <a:lvl1pPr>
              <a:defRPr sz="4400">
                <a:solidFill>
                  <a:schemeClr val="accent1">
                    <a:lumMod val="75000"/>
                  </a:schemeClr>
                </a:solidFill>
              </a:defRPr>
            </a:lvl1pPr>
          </a:lstStyle>
          <a:p>
            <a:r>
              <a:rPr lang="en-US" dirty="0"/>
              <a:t>Click to edit Master title style</a:t>
            </a:r>
          </a:p>
        </p:txBody>
      </p:sp>
      <p:sp>
        <p:nvSpPr>
          <p:cNvPr id="10" name="Date Placeholder 3">
            <a:extLst>
              <a:ext uri="{FF2B5EF4-FFF2-40B4-BE49-F238E27FC236}">
                <a16:creationId xmlns:a16="http://schemas.microsoft.com/office/drawing/2014/main" id="{68CD3096-9629-4329-93CD-4A375823B9BE}"/>
              </a:ext>
            </a:extLst>
          </p:cNvPr>
          <p:cNvSpPr txBox="1">
            <a:spLocks/>
          </p:cNvSpPr>
          <p:nvPr userDrawn="1"/>
        </p:nvSpPr>
        <p:spPr>
          <a:xfrm>
            <a:off x="10282687" y="-18663"/>
            <a:ext cx="10520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251F38EA-B09F-4C97-9264-D1353869D1EA}" type="datetimeFigureOut">
              <a:rPr lang="en-US" smtClean="0"/>
              <a:pPr defTabSz="457200"/>
              <a:t>4/5/2024</a:t>
            </a:fld>
            <a:endParaRPr lang="en-US" dirty="0"/>
          </a:p>
        </p:txBody>
      </p:sp>
      <p:sp>
        <p:nvSpPr>
          <p:cNvPr id="12" name="Content Placeholder 5">
            <a:extLst>
              <a:ext uri="{FF2B5EF4-FFF2-40B4-BE49-F238E27FC236}">
                <a16:creationId xmlns:a16="http://schemas.microsoft.com/office/drawing/2014/main" id="{1245125E-719B-4A25-9C19-A64ADEC4847B}"/>
              </a:ext>
            </a:extLst>
          </p:cNvPr>
          <p:cNvSpPr>
            <a:spLocks noGrp="1"/>
          </p:cNvSpPr>
          <p:nvPr>
            <p:ph sz="quarter" idx="4"/>
          </p:nvPr>
        </p:nvSpPr>
        <p:spPr>
          <a:xfrm>
            <a:off x="4873658" y="1366887"/>
            <a:ext cx="6203916" cy="46195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715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8" name="Arrow: Pentagon 7">
            <a:extLst>
              <a:ext uri="{FF2B5EF4-FFF2-40B4-BE49-F238E27FC236}">
                <a16:creationId xmlns:a16="http://schemas.microsoft.com/office/drawing/2014/main" id="{9EDA2FF9-952C-49A9-A9D0-88B54B77ABC9}"/>
              </a:ext>
            </a:extLst>
          </p:cNvPr>
          <p:cNvSpPr/>
          <p:nvPr userDrawn="1"/>
        </p:nvSpPr>
        <p:spPr>
          <a:xfrm rot="339161" flipH="1">
            <a:off x="7437322" y="278402"/>
            <a:ext cx="4502988" cy="6535456"/>
          </a:xfrm>
          <a:custGeom>
            <a:avLst/>
            <a:gdLst>
              <a:gd name="connsiteX0" fmla="*/ 0 w 4440025"/>
              <a:gd name="connsiteY0" fmla="*/ 0 h 6857999"/>
              <a:gd name="connsiteX1" fmla="*/ 2220013 w 4440025"/>
              <a:gd name="connsiteY1" fmla="*/ 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3375713 w 4440025"/>
              <a:gd name="connsiteY3" fmla="*/ 6857999 h 6857999"/>
              <a:gd name="connsiteX4" fmla="*/ 0 w 4440025"/>
              <a:gd name="connsiteY4" fmla="*/ 6857999 h 6857999"/>
              <a:gd name="connsiteX5" fmla="*/ 0 w 4440025"/>
              <a:gd name="connsiteY5" fmla="*/ 0 h 6857999"/>
              <a:gd name="connsiteX0" fmla="*/ 0 w 4440025"/>
              <a:gd name="connsiteY0" fmla="*/ 0 h 6867425"/>
              <a:gd name="connsiteX1" fmla="*/ 3642413 w 4440025"/>
              <a:gd name="connsiteY1" fmla="*/ 12700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0 w 4440025"/>
              <a:gd name="connsiteY0" fmla="*/ 0 h 6867425"/>
              <a:gd name="connsiteX1" fmla="*/ 3670988 w 4440025"/>
              <a:gd name="connsiteY1" fmla="*/ 3175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1205 w 4441230"/>
              <a:gd name="connsiteY0" fmla="*/ 0 h 6867425"/>
              <a:gd name="connsiteX1" fmla="*/ 3672193 w 4441230"/>
              <a:gd name="connsiteY1" fmla="*/ 3175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1205 w 4441230"/>
              <a:gd name="connsiteY0" fmla="*/ 0 h 6867425"/>
              <a:gd name="connsiteX1" fmla="*/ 3695590 w 4441230"/>
              <a:gd name="connsiteY1" fmla="*/ 149309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235597 w 4441230"/>
              <a:gd name="connsiteY0" fmla="*/ 0 h 6862921"/>
              <a:gd name="connsiteX1" fmla="*/ 3695590 w 4441230"/>
              <a:gd name="connsiteY1" fmla="*/ 144805 h 6862921"/>
              <a:gd name="connsiteX2" fmla="*/ 4441230 w 4441230"/>
              <a:gd name="connsiteY2" fmla="*/ 3424496 h 6862921"/>
              <a:gd name="connsiteX3" fmla="*/ 3678575 w 4441230"/>
              <a:gd name="connsiteY3" fmla="*/ 6862921 h 6862921"/>
              <a:gd name="connsiteX4" fmla="*/ 0 w 4441230"/>
              <a:gd name="connsiteY4" fmla="*/ 6575418 h 6862921"/>
              <a:gd name="connsiteX5" fmla="*/ 235597 w 4441230"/>
              <a:gd name="connsiteY5" fmla="*/ 0 h 6862921"/>
              <a:gd name="connsiteX0" fmla="*/ 235597 w 4441230"/>
              <a:gd name="connsiteY0" fmla="*/ 0 h 6820353"/>
              <a:gd name="connsiteX1" fmla="*/ 3695590 w 4441230"/>
              <a:gd name="connsiteY1" fmla="*/ 144805 h 6820353"/>
              <a:gd name="connsiteX2" fmla="*/ 4441230 w 4441230"/>
              <a:gd name="connsiteY2" fmla="*/ 3424496 h 6820353"/>
              <a:gd name="connsiteX3" fmla="*/ 3541807 w 4441230"/>
              <a:gd name="connsiteY3" fmla="*/ 6820353 h 6820353"/>
              <a:gd name="connsiteX4" fmla="*/ 0 w 4441230"/>
              <a:gd name="connsiteY4" fmla="*/ 6575418 h 6820353"/>
              <a:gd name="connsiteX5" fmla="*/ 235597 w 4441230"/>
              <a:gd name="connsiteY5" fmla="*/ 0 h 6820353"/>
              <a:gd name="connsiteX0" fmla="*/ 213405 w 4419038"/>
              <a:gd name="connsiteY0" fmla="*/ 0 h 6820353"/>
              <a:gd name="connsiteX1" fmla="*/ 3673398 w 4419038"/>
              <a:gd name="connsiteY1" fmla="*/ 144805 h 6820353"/>
              <a:gd name="connsiteX2" fmla="*/ 4419038 w 4419038"/>
              <a:gd name="connsiteY2" fmla="*/ 3424496 h 6820353"/>
              <a:gd name="connsiteX3" fmla="*/ 3519615 w 4419038"/>
              <a:gd name="connsiteY3" fmla="*/ 6820353 h 6820353"/>
              <a:gd name="connsiteX4" fmla="*/ 0 w 4419038"/>
              <a:gd name="connsiteY4" fmla="*/ 6443473 h 6820353"/>
              <a:gd name="connsiteX5" fmla="*/ 213405 w 4419038"/>
              <a:gd name="connsiteY5" fmla="*/ 0 h 6820353"/>
              <a:gd name="connsiteX0" fmla="*/ 213405 w 4419038"/>
              <a:gd name="connsiteY0" fmla="*/ 134341 h 6954694"/>
              <a:gd name="connsiteX1" fmla="*/ 3642445 w 4419038"/>
              <a:gd name="connsiteY1" fmla="*/ 0 h 6954694"/>
              <a:gd name="connsiteX2" fmla="*/ 4419038 w 4419038"/>
              <a:gd name="connsiteY2" fmla="*/ 3558837 h 6954694"/>
              <a:gd name="connsiteX3" fmla="*/ 3519615 w 4419038"/>
              <a:gd name="connsiteY3" fmla="*/ 6954694 h 6954694"/>
              <a:gd name="connsiteX4" fmla="*/ 0 w 4419038"/>
              <a:gd name="connsiteY4" fmla="*/ 6577814 h 6954694"/>
              <a:gd name="connsiteX5" fmla="*/ 213405 w 4419038"/>
              <a:gd name="connsiteY5" fmla="*/ 134341 h 6954694"/>
              <a:gd name="connsiteX0" fmla="*/ 213405 w 4419038"/>
              <a:gd name="connsiteY0" fmla="*/ 154677 h 6975030"/>
              <a:gd name="connsiteX1" fmla="*/ 3738228 w 4419038"/>
              <a:gd name="connsiteY1" fmla="*/ 0 h 6975030"/>
              <a:gd name="connsiteX2" fmla="*/ 4419038 w 4419038"/>
              <a:gd name="connsiteY2" fmla="*/ 3579173 h 6975030"/>
              <a:gd name="connsiteX3" fmla="*/ 3519615 w 4419038"/>
              <a:gd name="connsiteY3" fmla="*/ 6975030 h 6975030"/>
              <a:gd name="connsiteX4" fmla="*/ 0 w 4419038"/>
              <a:gd name="connsiteY4" fmla="*/ 6598150 h 6975030"/>
              <a:gd name="connsiteX5" fmla="*/ 213405 w 4419038"/>
              <a:gd name="connsiteY5" fmla="*/ 154677 h 697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038" h="6975030">
                <a:moveTo>
                  <a:pt x="213405" y="154677"/>
                </a:moveTo>
                <a:lnTo>
                  <a:pt x="3738228" y="0"/>
                </a:lnTo>
                <a:lnTo>
                  <a:pt x="4419038" y="3579173"/>
                </a:lnTo>
                <a:lnTo>
                  <a:pt x="3519615" y="6975030"/>
                </a:lnTo>
                <a:lnTo>
                  <a:pt x="0" y="6598150"/>
                </a:lnTo>
                <a:cubicBezTo>
                  <a:pt x="402" y="4404843"/>
                  <a:pt x="213003" y="2347984"/>
                  <a:pt x="213405" y="154677"/>
                </a:cubicBezTo>
                <a:close/>
              </a:path>
            </a:pathLst>
          </a:cu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a:noFill/>
              </a:ln>
            </a:endParaRPr>
          </a:p>
        </p:txBody>
      </p:sp>
      <p:sp>
        <p:nvSpPr>
          <p:cNvPr id="19" name="Arrow: Pentagon 7">
            <a:extLst>
              <a:ext uri="{FF2B5EF4-FFF2-40B4-BE49-F238E27FC236}">
                <a16:creationId xmlns:a16="http://schemas.microsoft.com/office/drawing/2014/main" id="{F322ECD8-CF07-4754-9DF6-D015BD401E14}"/>
              </a:ext>
            </a:extLst>
          </p:cNvPr>
          <p:cNvSpPr/>
          <p:nvPr userDrawn="1"/>
        </p:nvSpPr>
        <p:spPr>
          <a:xfrm rot="339161" flipH="1">
            <a:off x="7562350" y="155126"/>
            <a:ext cx="4479884" cy="6676432"/>
          </a:xfrm>
          <a:custGeom>
            <a:avLst/>
            <a:gdLst>
              <a:gd name="connsiteX0" fmla="*/ 0 w 4440025"/>
              <a:gd name="connsiteY0" fmla="*/ 0 h 6857999"/>
              <a:gd name="connsiteX1" fmla="*/ 2220013 w 4440025"/>
              <a:gd name="connsiteY1" fmla="*/ 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3375713 w 4440025"/>
              <a:gd name="connsiteY3" fmla="*/ 6857999 h 6857999"/>
              <a:gd name="connsiteX4" fmla="*/ 0 w 4440025"/>
              <a:gd name="connsiteY4" fmla="*/ 6857999 h 6857999"/>
              <a:gd name="connsiteX5" fmla="*/ 0 w 4440025"/>
              <a:gd name="connsiteY5" fmla="*/ 0 h 6857999"/>
              <a:gd name="connsiteX0" fmla="*/ 0 w 4440025"/>
              <a:gd name="connsiteY0" fmla="*/ 0 h 6867425"/>
              <a:gd name="connsiteX1" fmla="*/ 3642413 w 4440025"/>
              <a:gd name="connsiteY1" fmla="*/ 12700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0 w 4440025"/>
              <a:gd name="connsiteY0" fmla="*/ 0 h 6867425"/>
              <a:gd name="connsiteX1" fmla="*/ 3670988 w 4440025"/>
              <a:gd name="connsiteY1" fmla="*/ 3175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1205 w 4441230"/>
              <a:gd name="connsiteY0" fmla="*/ 0 h 6867425"/>
              <a:gd name="connsiteX1" fmla="*/ 3672193 w 4441230"/>
              <a:gd name="connsiteY1" fmla="*/ 3175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1205 w 4441230"/>
              <a:gd name="connsiteY0" fmla="*/ 0 h 6867425"/>
              <a:gd name="connsiteX1" fmla="*/ 3695590 w 4441230"/>
              <a:gd name="connsiteY1" fmla="*/ 149309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235597 w 4441230"/>
              <a:gd name="connsiteY0" fmla="*/ 0 h 6862921"/>
              <a:gd name="connsiteX1" fmla="*/ 3695590 w 4441230"/>
              <a:gd name="connsiteY1" fmla="*/ 144805 h 6862921"/>
              <a:gd name="connsiteX2" fmla="*/ 4441230 w 4441230"/>
              <a:gd name="connsiteY2" fmla="*/ 3424496 h 6862921"/>
              <a:gd name="connsiteX3" fmla="*/ 3678575 w 4441230"/>
              <a:gd name="connsiteY3" fmla="*/ 6862921 h 6862921"/>
              <a:gd name="connsiteX4" fmla="*/ 0 w 4441230"/>
              <a:gd name="connsiteY4" fmla="*/ 6575418 h 6862921"/>
              <a:gd name="connsiteX5" fmla="*/ 235597 w 4441230"/>
              <a:gd name="connsiteY5" fmla="*/ 0 h 6862921"/>
              <a:gd name="connsiteX0" fmla="*/ 235597 w 4441230"/>
              <a:gd name="connsiteY0" fmla="*/ 0 h 6685608"/>
              <a:gd name="connsiteX1" fmla="*/ 3695590 w 4441230"/>
              <a:gd name="connsiteY1" fmla="*/ 144805 h 6685608"/>
              <a:gd name="connsiteX2" fmla="*/ 4441230 w 4441230"/>
              <a:gd name="connsiteY2" fmla="*/ 3424496 h 6685608"/>
              <a:gd name="connsiteX3" fmla="*/ 3526065 w 4441230"/>
              <a:gd name="connsiteY3" fmla="*/ 6685608 h 6685608"/>
              <a:gd name="connsiteX4" fmla="*/ 0 w 4441230"/>
              <a:gd name="connsiteY4" fmla="*/ 6575418 h 6685608"/>
              <a:gd name="connsiteX5" fmla="*/ 235597 w 4441230"/>
              <a:gd name="connsiteY5" fmla="*/ 0 h 6685608"/>
              <a:gd name="connsiteX0" fmla="*/ 190731 w 4396364"/>
              <a:gd name="connsiteY0" fmla="*/ 0 h 6685608"/>
              <a:gd name="connsiteX1" fmla="*/ 3650724 w 4396364"/>
              <a:gd name="connsiteY1" fmla="*/ 144805 h 6685608"/>
              <a:gd name="connsiteX2" fmla="*/ 4396364 w 4396364"/>
              <a:gd name="connsiteY2" fmla="*/ 3424496 h 6685608"/>
              <a:gd name="connsiteX3" fmla="*/ 3481199 w 4396364"/>
              <a:gd name="connsiteY3" fmla="*/ 6685608 h 6685608"/>
              <a:gd name="connsiteX4" fmla="*/ 0 w 4396364"/>
              <a:gd name="connsiteY4" fmla="*/ 6358958 h 6685608"/>
              <a:gd name="connsiteX5" fmla="*/ 190731 w 4396364"/>
              <a:gd name="connsiteY5" fmla="*/ 0 h 6685608"/>
              <a:gd name="connsiteX0" fmla="*/ 190731 w 4396364"/>
              <a:gd name="connsiteY0" fmla="*/ 0 h 6685608"/>
              <a:gd name="connsiteX1" fmla="*/ 3798376 w 4396364"/>
              <a:gd name="connsiteY1" fmla="*/ 123370 h 6685608"/>
              <a:gd name="connsiteX2" fmla="*/ 4396364 w 4396364"/>
              <a:gd name="connsiteY2" fmla="*/ 3424496 h 6685608"/>
              <a:gd name="connsiteX3" fmla="*/ 3481199 w 4396364"/>
              <a:gd name="connsiteY3" fmla="*/ 6685608 h 6685608"/>
              <a:gd name="connsiteX4" fmla="*/ 0 w 4396364"/>
              <a:gd name="connsiteY4" fmla="*/ 6358958 h 6685608"/>
              <a:gd name="connsiteX5" fmla="*/ 190731 w 4396364"/>
              <a:gd name="connsiteY5" fmla="*/ 0 h 66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6364" h="6685608">
                <a:moveTo>
                  <a:pt x="190731" y="0"/>
                </a:moveTo>
                <a:lnTo>
                  <a:pt x="3798376" y="123370"/>
                </a:lnTo>
                <a:lnTo>
                  <a:pt x="4396364" y="3424496"/>
                </a:lnTo>
                <a:lnTo>
                  <a:pt x="3481199" y="6685608"/>
                </a:lnTo>
                <a:lnTo>
                  <a:pt x="0" y="6358958"/>
                </a:lnTo>
                <a:cubicBezTo>
                  <a:pt x="402" y="4165651"/>
                  <a:pt x="190329" y="2193307"/>
                  <a:pt x="190731"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n>
                <a:noFill/>
              </a:ln>
            </a:endParaRPr>
          </a:p>
        </p:txBody>
      </p:sp>
      <p:sp>
        <p:nvSpPr>
          <p:cNvPr id="8" name="Arrow: Pentagon 7">
            <a:extLst>
              <a:ext uri="{FF2B5EF4-FFF2-40B4-BE49-F238E27FC236}">
                <a16:creationId xmlns:a16="http://schemas.microsoft.com/office/drawing/2014/main" id="{610E637D-EE76-4033-B716-8F315BF3F16A}"/>
              </a:ext>
            </a:extLst>
          </p:cNvPr>
          <p:cNvSpPr/>
          <p:nvPr/>
        </p:nvSpPr>
        <p:spPr>
          <a:xfrm flipH="1">
            <a:off x="7667626" y="0"/>
            <a:ext cx="4524374" cy="6858000"/>
          </a:xfrm>
          <a:custGeom>
            <a:avLst/>
            <a:gdLst>
              <a:gd name="connsiteX0" fmla="*/ 0 w 4440025"/>
              <a:gd name="connsiteY0" fmla="*/ 0 h 6857999"/>
              <a:gd name="connsiteX1" fmla="*/ 2220013 w 4440025"/>
              <a:gd name="connsiteY1" fmla="*/ 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3375713 w 4440025"/>
              <a:gd name="connsiteY3" fmla="*/ 6857999 h 6857999"/>
              <a:gd name="connsiteX4" fmla="*/ 0 w 4440025"/>
              <a:gd name="connsiteY4" fmla="*/ 6857999 h 6857999"/>
              <a:gd name="connsiteX5" fmla="*/ 0 w 4440025"/>
              <a:gd name="connsiteY5" fmla="*/ 0 h 6857999"/>
              <a:gd name="connsiteX0" fmla="*/ 0 w 4440025"/>
              <a:gd name="connsiteY0" fmla="*/ 0 h 6867425"/>
              <a:gd name="connsiteX1" fmla="*/ 3642413 w 4440025"/>
              <a:gd name="connsiteY1" fmla="*/ 12700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0 w 4440025"/>
              <a:gd name="connsiteY0" fmla="*/ 0 h 6867425"/>
              <a:gd name="connsiteX1" fmla="*/ 3670988 w 4440025"/>
              <a:gd name="connsiteY1" fmla="*/ 3175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025" h="6867425">
                <a:moveTo>
                  <a:pt x="0" y="0"/>
                </a:moveTo>
                <a:lnTo>
                  <a:pt x="3670988" y="3175"/>
                </a:lnTo>
                <a:lnTo>
                  <a:pt x="4440025" y="3429000"/>
                </a:lnTo>
                <a:lnTo>
                  <a:pt x="3677370" y="6867425"/>
                </a:lnTo>
                <a:lnTo>
                  <a:pt x="0" y="6857999"/>
                </a:lnTo>
                <a:lnTo>
                  <a:pt x="0" y="0"/>
                </a:lnTo>
                <a:close/>
              </a:path>
            </a:pathLst>
          </a:custGeom>
          <a:solidFill>
            <a:schemeClr val="accent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D0417D16-7005-4E13-B191-FACC182FFE1E}"/>
              </a:ext>
            </a:extLst>
          </p:cNvPr>
          <p:cNvSpPr>
            <a:spLocks noGrp="1"/>
          </p:cNvSpPr>
          <p:nvPr>
            <p:ph type="title"/>
          </p:nvPr>
        </p:nvSpPr>
        <p:spPr>
          <a:xfrm>
            <a:off x="609599" y="1026544"/>
            <a:ext cx="4067176" cy="857888"/>
          </a:xfrm>
        </p:spPr>
        <p:txBody>
          <a:bodyPr>
            <a:normAutofit/>
          </a:bodyPr>
          <a:lstStyle>
            <a:lvl1pPr>
              <a:defRPr sz="3200">
                <a:solidFill>
                  <a:schemeClr val="accent4"/>
                </a:solidFill>
              </a:defRPr>
            </a:lvl1pPr>
          </a:lstStyle>
          <a:p>
            <a:endParaRPr lang="en-US" dirty="0"/>
          </a:p>
        </p:txBody>
      </p:sp>
      <p:sp>
        <p:nvSpPr>
          <p:cNvPr id="9" name="Content Placeholder 2">
            <a:extLst>
              <a:ext uri="{FF2B5EF4-FFF2-40B4-BE49-F238E27FC236}">
                <a16:creationId xmlns:a16="http://schemas.microsoft.com/office/drawing/2014/main" id="{BF44334B-0656-4F81-A2C8-C18DEB62236B}"/>
              </a:ext>
            </a:extLst>
          </p:cNvPr>
          <p:cNvSpPr>
            <a:spLocks noGrp="1"/>
          </p:cNvSpPr>
          <p:nvPr>
            <p:ph idx="1"/>
          </p:nvPr>
        </p:nvSpPr>
        <p:spPr>
          <a:xfrm>
            <a:off x="609601" y="2219780"/>
            <a:ext cx="6391274" cy="3714295"/>
          </a:xfrm>
        </p:spPr>
        <p:txBody>
          <a:bodyPr/>
          <a:lstStyle>
            <a:lvl1pPr indent="-365760">
              <a:defRPr/>
            </a:lvl1pPr>
            <a:lvl2pPr indent="-365760">
              <a:defRPr/>
            </a:lvl2pPr>
            <a:lvl3pPr indent="-365760">
              <a:defRPr/>
            </a:lvl3pPr>
            <a:lvl4pPr indent="-365760">
              <a:defRPr/>
            </a:lvl4pPr>
            <a:lvl5pPr indent="-3657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a:extLst>
              <a:ext uri="{FF2B5EF4-FFF2-40B4-BE49-F238E27FC236}">
                <a16:creationId xmlns:a16="http://schemas.microsoft.com/office/drawing/2014/main" id="{416D1F58-8B4B-421C-9077-E04A47B5BA64}"/>
              </a:ext>
            </a:extLst>
          </p:cNvPr>
          <p:cNvSpPr>
            <a:spLocks noGrp="1"/>
          </p:cNvSpPr>
          <p:nvPr>
            <p:ph type="body" sz="quarter" idx="10"/>
          </p:nvPr>
        </p:nvSpPr>
        <p:spPr>
          <a:xfrm>
            <a:off x="8334374" y="2117826"/>
            <a:ext cx="3257551" cy="3197124"/>
          </a:xfrm>
        </p:spPr>
        <p:txBody>
          <a:bodyPr>
            <a:normAutofit/>
          </a:bodyPr>
          <a:lstStyle>
            <a:lvl1pPr algn="l">
              <a:buFont typeface="Arial" panose="020B0604020202020204" pitchFamily="34" charset="0"/>
              <a:buNone/>
              <a:defRPr sz="1800" b="0">
                <a:solidFill>
                  <a:schemeClr val="bg1"/>
                </a:solidFill>
              </a:defRPr>
            </a:lvl1pPr>
            <a:lvl2pPr algn="l">
              <a:buFont typeface="Arial" panose="020B0604020202020204" pitchFamily="34" charset="0"/>
              <a:buNone/>
              <a:defRPr/>
            </a:lvl2pPr>
            <a:lvl3pPr algn="l">
              <a:buFont typeface="Arial" panose="020B0604020202020204" pitchFamily="34" charset="0"/>
              <a:buNone/>
              <a:defRPr/>
            </a:lvl3pPr>
            <a:lvl4pPr algn="l">
              <a:buFont typeface="Arial" panose="020B0604020202020204" pitchFamily="34" charset="0"/>
              <a:buNone/>
              <a:defRPr/>
            </a:lvl4pPr>
            <a:lvl5pPr algn="l">
              <a:buFont typeface="Arial" panose="020B0604020202020204" pitchFamily="34" charset="0"/>
              <a:buNone/>
              <a:defRPr/>
            </a:lvl5pPr>
          </a:lstStyle>
          <a:p>
            <a:pPr lvl="0"/>
            <a:r>
              <a:rPr lang="en-US" dirty="0"/>
              <a:t>Click to edit Master</a:t>
            </a:r>
          </a:p>
        </p:txBody>
      </p:sp>
      <p:sp>
        <p:nvSpPr>
          <p:cNvPr id="12" name="Slide Number Placeholder 5">
            <a:extLst>
              <a:ext uri="{FF2B5EF4-FFF2-40B4-BE49-F238E27FC236}">
                <a16:creationId xmlns:a16="http://schemas.microsoft.com/office/drawing/2014/main" id="{75B3C1A4-8798-4C12-84DE-86F7DC8B10EA}"/>
              </a:ext>
            </a:extLst>
          </p:cNvPr>
          <p:cNvSpPr txBox="1">
            <a:spLocks/>
          </p:cNvSpPr>
          <p:nvPr userDrawn="1"/>
        </p:nvSpPr>
        <p:spPr>
          <a:xfrm>
            <a:off x="609600" y="6356350"/>
            <a:ext cx="253472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4FAB73BC-B049-4115-A692-8D63A059BFB8}" type="slidenum">
              <a:rPr lang="en-US" smtClean="0"/>
              <a:pPr defTabSz="457200"/>
              <a:t>‹#›</a:t>
            </a:fld>
            <a:endParaRPr lang="en-US" dirty="0"/>
          </a:p>
        </p:txBody>
      </p:sp>
      <p:pic>
        <p:nvPicPr>
          <p:cNvPr id="11" name="Picture 10">
            <a:extLst>
              <a:ext uri="{FF2B5EF4-FFF2-40B4-BE49-F238E27FC236}">
                <a16:creationId xmlns:a16="http://schemas.microsoft.com/office/drawing/2014/main" id="{5609EF10-36DF-45C7-A43F-47419845D4D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207633" y="6442232"/>
            <a:ext cx="877688" cy="312684"/>
          </a:xfrm>
          <a:prstGeom prst="rect">
            <a:avLst/>
          </a:prstGeom>
        </p:spPr>
      </p:pic>
      <p:sp>
        <p:nvSpPr>
          <p:cNvPr id="14" name="Footer Placeholder 2">
            <a:extLst>
              <a:ext uri="{FF2B5EF4-FFF2-40B4-BE49-F238E27FC236}">
                <a16:creationId xmlns:a16="http://schemas.microsoft.com/office/drawing/2014/main" id="{C36A4C4F-84E2-46FC-8881-08CBCE3FF03C}"/>
              </a:ext>
            </a:extLst>
          </p:cNvPr>
          <p:cNvSpPr txBox="1">
            <a:spLocks/>
          </p:cNvSpPr>
          <p:nvPr userDrawn="1"/>
        </p:nvSpPr>
        <p:spPr>
          <a:xfrm>
            <a:off x="403860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ColbiTech.com</a:t>
            </a:r>
          </a:p>
        </p:txBody>
      </p:sp>
      <p:sp>
        <p:nvSpPr>
          <p:cNvPr id="16" name="Slide Number Placeholder 5">
            <a:extLst>
              <a:ext uri="{FF2B5EF4-FFF2-40B4-BE49-F238E27FC236}">
                <a16:creationId xmlns:a16="http://schemas.microsoft.com/office/drawing/2014/main" id="{EAD86B85-3223-4CC9-9A5E-5564FFD9E354}"/>
              </a:ext>
            </a:extLst>
          </p:cNvPr>
          <p:cNvSpPr txBox="1">
            <a:spLocks/>
          </p:cNvSpPr>
          <p:nvPr userDrawn="1"/>
        </p:nvSpPr>
        <p:spPr>
          <a:xfrm>
            <a:off x="609601" y="6356350"/>
            <a:ext cx="253472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4FAB73BC-B049-4115-A692-8D63A059BFB8}" type="slidenum">
              <a:rPr lang="en-US" smtClean="0"/>
              <a:pPr defTabSz="457200"/>
              <a:t>‹#›</a:t>
            </a:fld>
            <a:endParaRPr lang="en-US" dirty="0"/>
          </a:p>
        </p:txBody>
      </p:sp>
    </p:spTree>
    <p:extLst>
      <p:ext uri="{BB962C8B-B14F-4D97-AF65-F5344CB8AC3E}">
        <p14:creationId xmlns:p14="http://schemas.microsoft.com/office/powerpoint/2010/main" val="2491907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D164202-5E9D-4C90-BD27-E84AF624DA79}"/>
              </a:ext>
            </a:extLst>
          </p:cNvPr>
          <p:cNvGrpSpPr/>
          <p:nvPr userDrawn="1"/>
        </p:nvGrpSpPr>
        <p:grpSpPr>
          <a:xfrm>
            <a:off x="0" y="0"/>
            <a:ext cx="4754906" cy="6858000"/>
            <a:chOff x="5065596" y="0"/>
            <a:chExt cx="4754906" cy="6858000"/>
          </a:xfrm>
        </p:grpSpPr>
        <p:sp>
          <p:nvSpPr>
            <p:cNvPr id="14" name="Arrow: Pentagon 7">
              <a:extLst>
                <a:ext uri="{FF2B5EF4-FFF2-40B4-BE49-F238E27FC236}">
                  <a16:creationId xmlns:a16="http://schemas.microsoft.com/office/drawing/2014/main" id="{6CF71AC0-43C5-4926-B6FB-A8F95AF9B404}"/>
                </a:ext>
              </a:extLst>
            </p:cNvPr>
            <p:cNvSpPr/>
            <p:nvPr userDrawn="1"/>
          </p:nvSpPr>
          <p:spPr>
            <a:xfrm rot="21260839">
              <a:off x="5317514" y="278403"/>
              <a:ext cx="4502988" cy="6535456"/>
            </a:xfrm>
            <a:custGeom>
              <a:avLst/>
              <a:gdLst>
                <a:gd name="connsiteX0" fmla="*/ 0 w 4440025"/>
                <a:gd name="connsiteY0" fmla="*/ 0 h 6857999"/>
                <a:gd name="connsiteX1" fmla="*/ 2220013 w 4440025"/>
                <a:gd name="connsiteY1" fmla="*/ 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3375713 w 4440025"/>
                <a:gd name="connsiteY3" fmla="*/ 6857999 h 6857999"/>
                <a:gd name="connsiteX4" fmla="*/ 0 w 4440025"/>
                <a:gd name="connsiteY4" fmla="*/ 6857999 h 6857999"/>
                <a:gd name="connsiteX5" fmla="*/ 0 w 4440025"/>
                <a:gd name="connsiteY5" fmla="*/ 0 h 6857999"/>
                <a:gd name="connsiteX0" fmla="*/ 0 w 4440025"/>
                <a:gd name="connsiteY0" fmla="*/ 0 h 6867425"/>
                <a:gd name="connsiteX1" fmla="*/ 3642413 w 4440025"/>
                <a:gd name="connsiteY1" fmla="*/ 12700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0 w 4440025"/>
                <a:gd name="connsiteY0" fmla="*/ 0 h 6867425"/>
                <a:gd name="connsiteX1" fmla="*/ 3670988 w 4440025"/>
                <a:gd name="connsiteY1" fmla="*/ 3175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1205 w 4441230"/>
                <a:gd name="connsiteY0" fmla="*/ 0 h 6867425"/>
                <a:gd name="connsiteX1" fmla="*/ 3672193 w 4441230"/>
                <a:gd name="connsiteY1" fmla="*/ 3175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1205 w 4441230"/>
                <a:gd name="connsiteY0" fmla="*/ 0 h 6867425"/>
                <a:gd name="connsiteX1" fmla="*/ 3695590 w 4441230"/>
                <a:gd name="connsiteY1" fmla="*/ 149309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235597 w 4441230"/>
                <a:gd name="connsiteY0" fmla="*/ 0 h 6862921"/>
                <a:gd name="connsiteX1" fmla="*/ 3695590 w 4441230"/>
                <a:gd name="connsiteY1" fmla="*/ 144805 h 6862921"/>
                <a:gd name="connsiteX2" fmla="*/ 4441230 w 4441230"/>
                <a:gd name="connsiteY2" fmla="*/ 3424496 h 6862921"/>
                <a:gd name="connsiteX3" fmla="*/ 3678575 w 4441230"/>
                <a:gd name="connsiteY3" fmla="*/ 6862921 h 6862921"/>
                <a:gd name="connsiteX4" fmla="*/ 0 w 4441230"/>
                <a:gd name="connsiteY4" fmla="*/ 6575418 h 6862921"/>
                <a:gd name="connsiteX5" fmla="*/ 235597 w 4441230"/>
                <a:gd name="connsiteY5" fmla="*/ 0 h 6862921"/>
                <a:gd name="connsiteX0" fmla="*/ 235597 w 4441230"/>
                <a:gd name="connsiteY0" fmla="*/ 0 h 6820353"/>
                <a:gd name="connsiteX1" fmla="*/ 3695590 w 4441230"/>
                <a:gd name="connsiteY1" fmla="*/ 144805 h 6820353"/>
                <a:gd name="connsiteX2" fmla="*/ 4441230 w 4441230"/>
                <a:gd name="connsiteY2" fmla="*/ 3424496 h 6820353"/>
                <a:gd name="connsiteX3" fmla="*/ 3541807 w 4441230"/>
                <a:gd name="connsiteY3" fmla="*/ 6820353 h 6820353"/>
                <a:gd name="connsiteX4" fmla="*/ 0 w 4441230"/>
                <a:gd name="connsiteY4" fmla="*/ 6575418 h 6820353"/>
                <a:gd name="connsiteX5" fmla="*/ 235597 w 4441230"/>
                <a:gd name="connsiteY5" fmla="*/ 0 h 6820353"/>
                <a:gd name="connsiteX0" fmla="*/ 213405 w 4419038"/>
                <a:gd name="connsiteY0" fmla="*/ 0 h 6820353"/>
                <a:gd name="connsiteX1" fmla="*/ 3673398 w 4419038"/>
                <a:gd name="connsiteY1" fmla="*/ 144805 h 6820353"/>
                <a:gd name="connsiteX2" fmla="*/ 4419038 w 4419038"/>
                <a:gd name="connsiteY2" fmla="*/ 3424496 h 6820353"/>
                <a:gd name="connsiteX3" fmla="*/ 3519615 w 4419038"/>
                <a:gd name="connsiteY3" fmla="*/ 6820353 h 6820353"/>
                <a:gd name="connsiteX4" fmla="*/ 0 w 4419038"/>
                <a:gd name="connsiteY4" fmla="*/ 6443473 h 6820353"/>
                <a:gd name="connsiteX5" fmla="*/ 213405 w 4419038"/>
                <a:gd name="connsiteY5" fmla="*/ 0 h 6820353"/>
                <a:gd name="connsiteX0" fmla="*/ 213405 w 4419038"/>
                <a:gd name="connsiteY0" fmla="*/ 134341 h 6954694"/>
                <a:gd name="connsiteX1" fmla="*/ 3642445 w 4419038"/>
                <a:gd name="connsiteY1" fmla="*/ 0 h 6954694"/>
                <a:gd name="connsiteX2" fmla="*/ 4419038 w 4419038"/>
                <a:gd name="connsiteY2" fmla="*/ 3558837 h 6954694"/>
                <a:gd name="connsiteX3" fmla="*/ 3519615 w 4419038"/>
                <a:gd name="connsiteY3" fmla="*/ 6954694 h 6954694"/>
                <a:gd name="connsiteX4" fmla="*/ 0 w 4419038"/>
                <a:gd name="connsiteY4" fmla="*/ 6577814 h 6954694"/>
                <a:gd name="connsiteX5" fmla="*/ 213405 w 4419038"/>
                <a:gd name="connsiteY5" fmla="*/ 134341 h 6954694"/>
                <a:gd name="connsiteX0" fmla="*/ 213405 w 4419038"/>
                <a:gd name="connsiteY0" fmla="*/ 154677 h 6975030"/>
                <a:gd name="connsiteX1" fmla="*/ 3738228 w 4419038"/>
                <a:gd name="connsiteY1" fmla="*/ 0 h 6975030"/>
                <a:gd name="connsiteX2" fmla="*/ 4419038 w 4419038"/>
                <a:gd name="connsiteY2" fmla="*/ 3579173 h 6975030"/>
                <a:gd name="connsiteX3" fmla="*/ 3519615 w 4419038"/>
                <a:gd name="connsiteY3" fmla="*/ 6975030 h 6975030"/>
                <a:gd name="connsiteX4" fmla="*/ 0 w 4419038"/>
                <a:gd name="connsiteY4" fmla="*/ 6598150 h 6975030"/>
                <a:gd name="connsiteX5" fmla="*/ 213405 w 4419038"/>
                <a:gd name="connsiteY5" fmla="*/ 154677 h 697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9038" h="6975030">
                  <a:moveTo>
                    <a:pt x="213405" y="154677"/>
                  </a:moveTo>
                  <a:lnTo>
                    <a:pt x="3738228" y="0"/>
                  </a:lnTo>
                  <a:lnTo>
                    <a:pt x="4419038" y="3579173"/>
                  </a:lnTo>
                  <a:lnTo>
                    <a:pt x="3519615" y="6975030"/>
                  </a:lnTo>
                  <a:lnTo>
                    <a:pt x="0" y="6598150"/>
                  </a:lnTo>
                  <a:cubicBezTo>
                    <a:pt x="402" y="4404843"/>
                    <a:pt x="213003" y="2347984"/>
                    <a:pt x="213405" y="154677"/>
                  </a:cubicBezTo>
                  <a:close/>
                </a:path>
              </a:pathLst>
            </a:cu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n>
                  <a:noFill/>
                </a:ln>
              </a:endParaRPr>
            </a:p>
          </p:txBody>
        </p:sp>
        <p:sp>
          <p:nvSpPr>
            <p:cNvPr id="16" name="Arrow: Pentagon 7">
              <a:extLst>
                <a:ext uri="{FF2B5EF4-FFF2-40B4-BE49-F238E27FC236}">
                  <a16:creationId xmlns:a16="http://schemas.microsoft.com/office/drawing/2014/main" id="{D8BD7244-EEC7-4060-8A56-8C7952DDB24B}"/>
                </a:ext>
              </a:extLst>
            </p:cNvPr>
            <p:cNvSpPr/>
            <p:nvPr userDrawn="1"/>
          </p:nvSpPr>
          <p:spPr>
            <a:xfrm rot="21260839">
              <a:off x="5182350" y="155126"/>
              <a:ext cx="4479884" cy="6676432"/>
            </a:xfrm>
            <a:custGeom>
              <a:avLst/>
              <a:gdLst>
                <a:gd name="connsiteX0" fmla="*/ 0 w 4440025"/>
                <a:gd name="connsiteY0" fmla="*/ 0 h 6857999"/>
                <a:gd name="connsiteX1" fmla="*/ 2220013 w 4440025"/>
                <a:gd name="connsiteY1" fmla="*/ 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3375713 w 4440025"/>
                <a:gd name="connsiteY3" fmla="*/ 6857999 h 6857999"/>
                <a:gd name="connsiteX4" fmla="*/ 0 w 4440025"/>
                <a:gd name="connsiteY4" fmla="*/ 6857999 h 6857999"/>
                <a:gd name="connsiteX5" fmla="*/ 0 w 4440025"/>
                <a:gd name="connsiteY5" fmla="*/ 0 h 6857999"/>
                <a:gd name="connsiteX0" fmla="*/ 0 w 4440025"/>
                <a:gd name="connsiteY0" fmla="*/ 0 h 6867425"/>
                <a:gd name="connsiteX1" fmla="*/ 3642413 w 4440025"/>
                <a:gd name="connsiteY1" fmla="*/ 12700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0 w 4440025"/>
                <a:gd name="connsiteY0" fmla="*/ 0 h 6867425"/>
                <a:gd name="connsiteX1" fmla="*/ 3670988 w 4440025"/>
                <a:gd name="connsiteY1" fmla="*/ 3175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1205 w 4441230"/>
                <a:gd name="connsiteY0" fmla="*/ 0 h 6867425"/>
                <a:gd name="connsiteX1" fmla="*/ 3672193 w 4441230"/>
                <a:gd name="connsiteY1" fmla="*/ 3175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1205 w 4441230"/>
                <a:gd name="connsiteY0" fmla="*/ 0 h 6867425"/>
                <a:gd name="connsiteX1" fmla="*/ 3695590 w 4441230"/>
                <a:gd name="connsiteY1" fmla="*/ 149309 h 6867425"/>
                <a:gd name="connsiteX2" fmla="*/ 4441230 w 4441230"/>
                <a:gd name="connsiteY2" fmla="*/ 3429000 h 6867425"/>
                <a:gd name="connsiteX3" fmla="*/ 3678575 w 4441230"/>
                <a:gd name="connsiteY3" fmla="*/ 6867425 h 6867425"/>
                <a:gd name="connsiteX4" fmla="*/ 0 w 4441230"/>
                <a:gd name="connsiteY4" fmla="*/ 6579922 h 6867425"/>
                <a:gd name="connsiteX5" fmla="*/ 1205 w 4441230"/>
                <a:gd name="connsiteY5" fmla="*/ 0 h 6867425"/>
                <a:gd name="connsiteX0" fmla="*/ 235597 w 4441230"/>
                <a:gd name="connsiteY0" fmla="*/ 0 h 6862921"/>
                <a:gd name="connsiteX1" fmla="*/ 3695590 w 4441230"/>
                <a:gd name="connsiteY1" fmla="*/ 144805 h 6862921"/>
                <a:gd name="connsiteX2" fmla="*/ 4441230 w 4441230"/>
                <a:gd name="connsiteY2" fmla="*/ 3424496 h 6862921"/>
                <a:gd name="connsiteX3" fmla="*/ 3678575 w 4441230"/>
                <a:gd name="connsiteY3" fmla="*/ 6862921 h 6862921"/>
                <a:gd name="connsiteX4" fmla="*/ 0 w 4441230"/>
                <a:gd name="connsiteY4" fmla="*/ 6575418 h 6862921"/>
                <a:gd name="connsiteX5" fmla="*/ 235597 w 4441230"/>
                <a:gd name="connsiteY5" fmla="*/ 0 h 6862921"/>
                <a:gd name="connsiteX0" fmla="*/ 235597 w 4441230"/>
                <a:gd name="connsiteY0" fmla="*/ 0 h 6685608"/>
                <a:gd name="connsiteX1" fmla="*/ 3695590 w 4441230"/>
                <a:gd name="connsiteY1" fmla="*/ 144805 h 6685608"/>
                <a:gd name="connsiteX2" fmla="*/ 4441230 w 4441230"/>
                <a:gd name="connsiteY2" fmla="*/ 3424496 h 6685608"/>
                <a:gd name="connsiteX3" fmla="*/ 3526065 w 4441230"/>
                <a:gd name="connsiteY3" fmla="*/ 6685608 h 6685608"/>
                <a:gd name="connsiteX4" fmla="*/ 0 w 4441230"/>
                <a:gd name="connsiteY4" fmla="*/ 6575418 h 6685608"/>
                <a:gd name="connsiteX5" fmla="*/ 235597 w 4441230"/>
                <a:gd name="connsiteY5" fmla="*/ 0 h 6685608"/>
                <a:gd name="connsiteX0" fmla="*/ 190731 w 4396364"/>
                <a:gd name="connsiteY0" fmla="*/ 0 h 6685608"/>
                <a:gd name="connsiteX1" fmla="*/ 3650724 w 4396364"/>
                <a:gd name="connsiteY1" fmla="*/ 144805 h 6685608"/>
                <a:gd name="connsiteX2" fmla="*/ 4396364 w 4396364"/>
                <a:gd name="connsiteY2" fmla="*/ 3424496 h 6685608"/>
                <a:gd name="connsiteX3" fmla="*/ 3481199 w 4396364"/>
                <a:gd name="connsiteY3" fmla="*/ 6685608 h 6685608"/>
                <a:gd name="connsiteX4" fmla="*/ 0 w 4396364"/>
                <a:gd name="connsiteY4" fmla="*/ 6358958 h 6685608"/>
                <a:gd name="connsiteX5" fmla="*/ 190731 w 4396364"/>
                <a:gd name="connsiteY5" fmla="*/ 0 h 6685608"/>
                <a:gd name="connsiteX0" fmla="*/ 190731 w 4396364"/>
                <a:gd name="connsiteY0" fmla="*/ 0 h 6685608"/>
                <a:gd name="connsiteX1" fmla="*/ 3798376 w 4396364"/>
                <a:gd name="connsiteY1" fmla="*/ 123370 h 6685608"/>
                <a:gd name="connsiteX2" fmla="*/ 4396364 w 4396364"/>
                <a:gd name="connsiteY2" fmla="*/ 3424496 h 6685608"/>
                <a:gd name="connsiteX3" fmla="*/ 3481199 w 4396364"/>
                <a:gd name="connsiteY3" fmla="*/ 6685608 h 6685608"/>
                <a:gd name="connsiteX4" fmla="*/ 0 w 4396364"/>
                <a:gd name="connsiteY4" fmla="*/ 6358958 h 6685608"/>
                <a:gd name="connsiteX5" fmla="*/ 190731 w 4396364"/>
                <a:gd name="connsiteY5" fmla="*/ 0 h 66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6364" h="6685608">
                  <a:moveTo>
                    <a:pt x="190731" y="0"/>
                  </a:moveTo>
                  <a:lnTo>
                    <a:pt x="3798376" y="123370"/>
                  </a:lnTo>
                  <a:lnTo>
                    <a:pt x="4396364" y="3424496"/>
                  </a:lnTo>
                  <a:lnTo>
                    <a:pt x="3481199" y="6685608"/>
                  </a:lnTo>
                  <a:lnTo>
                    <a:pt x="0" y="6358958"/>
                  </a:lnTo>
                  <a:cubicBezTo>
                    <a:pt x="402" y="4165651"/>
                    <a:pt x="190329" y="2193307"/>
                    <a:pt x="190731"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n>
                  <a:noFill/>
                </a:ln>
              </a:endParaRPr>
            </a:p>
          </p:txBody>
        </p:sp>
        <p:sp>
          <p:nvSpPr>
            <p:cNvPr id="17" name="Arrow: Pentagon 7">
              <a:extLst>
                <a:ext uri="{FF2B5EF4-FFF2-40B4-BE49-F238E27FC236}">
                  <a16:creationId xmlns:a16="http://schemas.microsoft.com/office/drawing/2014/main" id="{811C6C17-744F-44EA-BA07-DDD46F4B2B2F}"/>
                </a:ext>
              </a:extLst>
            </p:cNvPr>
            <p:cNvSpPr/>
            <p:nvPr userDrawn="1"/>
          </p:nvSpPr>
          <p:spPr>
            <a:xfrm>
              <a:off x="5065596" y="0"/>
              <a:ext cx="4524374" cy="6858000"/>
            </a:xfrm>
            <a:custGeom>
              <a:avLst/>
              <a:gdLst>
                <a:gd name="connsiteX0" fmla="*/ 0 w 4440025"/>
                <a:gd name="connsiteY0" fmla="*/ 0 h 6857999"/>
                <a:gd name="connsiteX1" fmla="*/ 2220013 w 4440025"/>
                <a:gd name="connsiteY1" fmla="*/ 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2220013 w 4440025"/>
                <a:gd name="connsiteY3" fmla="*/ 6857999 h 6857999"/>
                <a:gd name="connsiteX4" fmla="*/ 0 w 4440025"/>
                <a:gd name="connsiteY4" fmla="*/ 6857999 h 6857999"/>
                <a:gd name="connsiteX5" fmla="*/ 0 w 4440025"/>
                <a:gd name="connsiteY5" fmla="*/ 0 h 6857999"/>
                <a:gd name="connsiteX0" fmla="*/ 0 w 4440025"/>
                <a:gd name="connsiteY0" fmla="*/ 0 h 6857999"/>
                <a:gd name="connsiteX1" fmla="*/ 3642413 w 4440025"/>
                <a:gd name="connsiteY1" fmla="*/ 12700 h 6857999"/>
                <a:gd name="connsiteX2" fmla="*/ 4440025 w 4440025"/>
                <a:gd name="connsiteY2" fmla="*/ 3429000 h 6857999"/>
                <a:gd name="connsiteX3" fmla="*/ 3375713 w 4440025"/>
                <a:gd name="connsiteY3" fmla="*/ 6857999 h 6857999"/>
                <a:gd name="connsiteX4" fmla="*/ 0 w 4440025"/>
                <a:gd name="connsiteY4" fmla="*/ 6857999 h 6857999"/>
                <a:gd name="connsiteX5" fmla="*/ 0 w 4440025"/>
                <a:gd name="connsiteY5" fmla="*/ 0 h 6857999"/>
                <a:gd name="connsiteX0" fmla="*/ 0 w 4440025"/>
                <a:gd name="connsiteY0" fmla="*/ 0 h 6867425"/>
                <a:gd name="connsiteX1" fmla="*/ 3642413 w 4440025"/>
                <a:gd name="connsiteY1" fmla="*/ 12700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 name="connsiteX0" fmla="*/ 0 w 4440025"/>
                <a:gd name="connsiteY0" fmla="*/ 0 h 6867425"/>
                <a:gd name="connsiteX1" fmla="*/ 3670988 w 4440025"/>
                <a:gd name="connsiteY1" fmla="*/ 3175 h 6867425"/>
                <a:gd name="connsiteX2" fmla="*/ 4440025 w 4440025"/>
                <a:gd name="connsiteY2" fmla="*/ 3429000 h 6867425"/>
                <a:gd name="connsiteX3" fmla="*/ 3677370 w 4440025"/>
                <a:gd name="connsiteY3" fmla="*/ 6867425 h 6867425"/>
                <a:gd name="connsiteX4" fmla="*/ 0 w 4440025"/>
                <a:gd name="connsiteY4" fmla="*/ 6857999 h 6867425"/>
                <a:gd name="connsiteX5" fmla="*/ 0 w 4440025"/>
                <a:gd name="connsiteY5" fmla="*/ 0 h 686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0025" h="6867425">
                  <a:moveTo>
                    <a:pt x="0" y="0"/>
                  </a:moveTo>
                  <a:lnTo>
                    <a:pt x="3670988" y="3175"/>
                  </a:lnTo>
                  <a:lnTo>
                    <a:pt x="4440025" y="3429000"/>
                  </a:lnTo>
                  <a:lnTo>
                    <a:pt x="3677370" y="6867425"/>
                  </a:lnTo>
                  <a:lnTo>
                    <a:pt x="0" y="6857999"/>
                  </a:lnTo>
                  <a:lnTo>
                    <a:pt x="0" y="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 name="Title 1">
            <a:extLst>
              <a:ext uri="{FF2B5EF4-FFF2-40B4-BE49-F238E27FC236}">
                <a16:creationId xmlns:a16="http://schemas.microsoft.com/office/drawing/2014/main" id="{D0417D16-7005-4E13-B191-FACC182FFE1E}"/>
              </a:ext>
            </a:extLst>
          </p:cNvPr>
          <p:cNvSpPr>
            <a:spLocks noGrp="1"/>
          </p:cNvSpPr>
          <p:nvPr>
            <p:ph type="title"/>
          </p:nvPr>
        </p:nvSpPr>
        <p:spPr>
          <a:xfrm>
            <a:off x="5304835" y="797496"/>
            <a:ext cx="4977852" cy="857888"/>
          </a:xfrm>
          <a:noFill/>
        </p:spPr>
        <p:txBody>
          <a:bodyPr>
            <a:normAutofit/>
          </a:bodyPr>
          <a:lstStyle>
            <a:lvl1pPr>
              <a:defRPr sz="3200">
                <a:solidFill>
                  <a:schemeClr val="accent4"/>
                </a:solidFill>
              </a:defRPr>
            </a:lvl1pPr>
          </a:lstStyle>
          <a:p>
            <a:endParaRPr lang="en-US" dirty="0"/>
          </a:p>
        </p:txBody>
      </p:sp>
      <p:sp>
        <p:nvSpPr>
          <p:cNvPr id="9" name="Content Placeholder 2">
            <a:extLst>
              <a:ext uri="{FF2B5EF4-FFF2-40B4-BE49-F238E27FC236}">
                <a16:creationId xmlns:a16="http://schemas.microsoft.com/office/drawing/2014/main" id="{BF44334B-0656-4F81-A2C8-C18DEB62236B}"/>
              </a:ext>
            </a:extLst>
          </p:cNvPr>
          <p:cNvSpPr>
            <a:spLocks noGrp="1"/>
          </p:cNvSpPr>
          <p:nvPr>
            <p:ph idx="1"/>
          </p:nvPr>
        </p:nvSpPr>
        <p:spPr>
          <a:xfrm>
            <a:off x="5304834" y="1971675"/>
            <a:ext cx="4977853" cy="3752093"/>
          </a:xfrm>
        </p:spPr>
        <p:txBody>
          <a:bodyPr/>
          <a:lstStyle>
            <a:lvl1pPr indent="-365760">
              <a:defRPr/>
            </a:lvl1pPr>
            <a:lvl2pPr indent="-365760">
              <a:defRPr/>
            </a:lvl2pPr>
            <a:lvl3pPr indent="-365760">
              <a:defRPr/>
            </a:lvl3pPr>
            <a:lvl4pPr indent="-365760">
              <a:defRPr/>
            </a:lvl4pPr>
            <a:lvl5pPr indent="-3657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D669A6B-B1E4-40D7-90DD-464B44DEAB0B}"/>
              </a:ext>
            </a:extLst>
          </p:cNvPr>
          <p:cNvSpPr txBox="1">
            <a:spLocks/>
          </p:cNvSpPr>
          <p:nvPr userDrawn="1"/>
        </p:nvSpPr>
        <p:spPr>
          <a:xfrm>
            <a:off x="10282687" y="-18663"/>
            <a:ext cx="10520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251F38EA-B09F-4C97-9264-D1353869D1EA}" type="datetimeFigureOut">
              <a:rPr lang="en-US" smtClean="0"/>
              <a:pPr defTabSz="457200"/>
              <a:t>4/5/2024</a:t>
            </a:fld>
            <a:endParaRPr lang="en-US" dirty="0"/>
          </a:p>
        </p:txBody>
      </p:sp>
      <p:sp>
        <p:nvSpPr>
          <p:cNvPr id="15" name="Text Placeholder 10">
            <a:extLst>
              <a:ext uri="{FF2B5EF4-FFF2-40B4-BE49-F238E27FC236}">
                <a16:creationId xmlns:a16="http://schemas.microsoft.com/office/drawing/2014/main" id="{416D1F58-8B4B-421C-9077-E04A47B5BA64}"/>
              </a:ext>
            </a:extLst>
          </p:cNvPr>
          <p:cNvSpPr>
            <a:spLocks noGrp="1"/>
          </p:cNvSpPr>
          <p:nvPr>
            <p:ph type="body" sz="quarter" idx="10"/>
          </p:nvPr>
        </p:nvSpPr>
        <p:spPr>
          <a:xfrm>
            <a:off x="609600" y="2117826"/>
            <a:ext cx="3238500" cy="3197124"/>
          </a:xfrm>
        </p:spPr>
        <p:txBody>
          <a:bodyPr>
            <a:normAutofit/>
          </a:bodyPr>
          <a:lstStyle>
            <a:lvl1pPr algn="l">
              <a:buFont typeface="Arial" panose="020B0604020202020204" pitchFamily="34" charset="0"/>
              <a:buNone/>
              <a:defRPr sz="1800" b="0">
                <a:solidFill>
                  <a:schemeClr val="bg1"/>
                </a:solidFill>
              </a:defRPr>
            </a:lvl1pPr>
            <a:lvl2pPr algn="l">
              <a:buFont typeface="Arial" panose="020B0604020202020204" pitchFamily="34" charset="0"/>
              <a:buNone/>
              <a:defRPr/>
            </a:lvl2pPr>
            <a:lvl3pPr algn="l">
              <a:buFont typeface="Arial" panose="020B0604020202020204" pitchFamily="34" charset="0"/>
              <a:buNone/>
              <a:defRPr/>
            </a:lvl3pPr>
            <a:lvl4pPr algn="l">
              <a:buFont typeface="Arial" panose="020B0604020202020204" pitchFamily="34" charset="0"/>
              <a:buNone/>
              <a:defRPr/>
            </a:lvl4pPr>
            <a:lvl5pPr algn="l">
              <a:buFont typeface="Arial" panose="020B0604020202020204" pitchFamily="34" charset="0"/>
              <a:buNone/>
              <a:defRPr/>
            </a:lvl5pPr>
          </a:lstStyle>
          <a:p>
            <a:pPr lvl="0"/>
            <a:r>
              <a:rPr lang="en-US" dirty="0"/>
              <a:t>Click to edit Master</a:t>
            </a:r>
          </a:p>
        </p:txBody>
      </p:sp>
      <p:sp>
        <p:nvSpPr>
          <p:cNvPr id="12" name="Slide Number Placeholder 5">
            <a:extLst>
              <a:ext uri="{FF2B5EF4-FFF2-40B4-BE49-F238E27FC236}">
                <a16:creationId xmlns:a16="http://schemas.microsoft.com/office/drawing/2014/main" id="{75B3C1A4-8798-4C12-84DE-86F7DC8B10EA}"/>
              </a:ext>
            </a:extLst>
          </p:cNvPr>
          <p:cNvSpPr txBox="1">
            <a:spLocks/>
          </p:cNvSpPr>
          <p:nvPr userDrawn="1"/>
        </p:nvSpPr>
        <p:spPr>
          <a:xfrm>
            <a:off x="609600" y="6356350"/>
            <a:ext cx="253472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4FAB73BC-B049-4115-A692-8D63A059BFB8}" type="slidenum">
              <a:rPr lang="en-US" smtClean="0"/>
              <a:pPr defTabSz="457200"/>
              <a:t>‹#›</a:t>
            </a:fld>
            <a:endParaRPr lang="en-US" dirty="0"/>
          </a:p>
        </p:txBody>
      </p:sp>
      <p:sp>
        <p:nvSpPr>
          <p:cNvPr id="19" name="Footer Placeholder 2">
            <a:extLst>
              <a:ext uri="{FF2B5EF4-FFF2-40B4-BE49-F238E27FC236}">
                <a16:creationId xmlns:a16="http://schemas.microsoft.com/office/drawing/2014/main" id="{A7E8CA0B-1341-430B-8BFF-F5F97995A6B7}"/>
              </a:ext>
            </a:extLst>
          </p:cNvPr>
          <p:cNvSpPr txBox="1">
            <a:spLocks/>
          </p:cNvSpPr>
          <p:nvPr userDrawn="1"/>
        </p:nvSpPr>
        <p:spPr>
          <a:xfrm>
            <a:off x="4038601"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ColbiTech.com</a:t>
            </a:r>
          </a:p>
        </p:txBody>
      </p:sp>
      <p:sp>
        <p:nvSpPr>
          <p:cNvPr id="20" name="Slide Number Placeholder 5">
            <a:extLst>
              <a:ext uri="{FF2B5EF4-FFF2-40B4-BE49-F238E27FC236}">
                <a16:creationId xmlns:a16="http://schemas.microsoft.com/office/drawing/2014/main" id="{9D0A586B-7DE4-4249-910C-82F70AC690A1}"/>
              </a:ext>
            </a:extLst>
          </p:cNvPr>
          <p:cNvSpPr txBox="1">
            <a:spLocks/>
          </p:cNvSpPr>
          <p:nvPr userDrawn="1"/>
        </p:nvSpPr>
        <p:spPr>
          <a:xfrm>
            <a:off x="609601" y="6356350"/>
            <a:ext cx="253472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4FAB73BC-B049-4115-A692-8D63A059BFB8}" type="slidenum">
              <a:rPr lang="en-US" smtClean="0"/>
              <a:pPr defTabSz="457200"/>
              <a:t>‹#›</a:t>
            </a:fld>
            <a:endParaRPr lang="en-US" dirty="0"/>
          </a:p>
        </p:txBody>
      </p:sp>
    </p:spTree>
    <p:extLst>
      <p:ext uri="{BB962C8B-B14F-4D97-AF65-F5344CB8AC3E}">
        <p14:creationId xmlns:p14="http://schemas.microsoft.com/office/powerpoint/2010/main" val="164963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descr="A white background with purple and black text&#10;&#10;Description automatically generated">
            <a:extLst>
              <a:ext uri="{FF2B5EF4-FFF2-40B4-BE49-F238E27FC236}">
                <a16:creationId xmlns:a16="http://schemas.microsoft.com/office/drawing/2014/main" id="{D8312725-1FA8-717D-1E15-46F9D3A78C50}"/>
              </a:ext>
            </a:extLst>
          </p:cNvPr>
          <p:cNvPicPr>
            <a:picLocks noChangeAspect="1"/>
          </p:cNvPicPr>
          <p:nvPr userDrawn="1"/>
        </p:nvPicPr>
        <p:blipFill rotWithShape="1">
          <a:blip r:embed="rId2"/>
          <a:srcRect t="93711"/>
          <a:stretch/>
        </p:blipFill>
        <p:spPr>
          <a:xfrm>
            <a:off x="0" y="0"/>
            <a:ext cx="12192000" cy="431321"/>
          </a:xfrm>
          <a:prstGeom prst="rect">
            <a:avLst/>
          </a:prstGeom>
        </p:spPr>
      </p:pic>
      <p:pic>
        <p:nvPicPr>
          <p:cNvPr id="7" name="Picture 6" descr="A white background with purple and black text&#10;&#10;Description automatically generated">
            <a:extLst>
              <a:ext uri="{FF2B5EF4-FFF2-40B4-BE49-F238E27FC236}">
                <a16:creationId xmlns:a16="http://schemas.microsoft.com/office/drawing/2014/main" id="{51202DD9-14EA-A5EA-F4D5-A447BC0BDAC8}"/>
              </a:ext>
            </a:extLst>
          </p:cNvPr>
          <p:cNvPicPr>
            <a:picLocks noChangeAspect="1"/>
          </p:cNvPicPr>
          <p:nvPr userDrawn="1"/>
        </p:nvPicPr>
        <p:blipFill rotWithShape="1">
          <a:blip r:embed="rId2"/>
          <a:srcRect l="4520" t="79389" r="64552" b="9686"/>
          <a:stretch/>
        </p:blipFill>
        <p:spPr>
          <a:xfrm>
            <a:off x="7850851" y="5995359"/>
            <a:ext cx="4341149" cy="862642"/>
          </a:xfrm>
          <a:prstGeom prst="rect">
            <a:avLst/>
          </a:prstGeom>
        </p:spPr>
      </p:pic>
      <p:sp>
        <p:nvSpPr>
          <p:cNvPr id="9" name="Text Placeholder 8">
            <a:extLst>
              <a:ext uri="{FF2B5EF4-FFF2-40B4-BE49-F238E27FC236}">
                <a16:creationId xmlns:a16="http://schemas.microsoft.com/office/drawing/2014/main" id="{69A1AC2A-FE00-0C1C-D09A-9C148024675A}"/>
              </a:ext>
            </a:extLst>
          </p:cNvPr>
          <p:cNvSpPr>
            <a:spLocks noGrp="1"/>
          </p:cNvSpPr>
          <p:nvPr>
            <p:ph type="body" sz="quarter" idx="12" hasCustomPrompt="1"/>
          </p:nvPr>
        </p:nvSpPr>
        <p:spPr>
          <a:xfrm>
            <a:off x="750050" y="1741291"/>
            <a:ext cx="9308350" cy="1734598"/>
          </a:xfrm>
        </p:spPr>
        <p:txBody>
          <a:bodyPr/>
          <a:lstStyle>
            <a:lvl1pPr>
              <a:lnSpc>
                <a:spcPct val="100000"/>
              </a:lnSpc>
              <a:defRPr sz="6000" b="1"/>
            </a:lvl1pPr>
          </a:lstStyle>
          <a:p>
            <a:pPr lvl="0"/>
            <a:r>
              <a:rPr lang="en-US" dirty="0"/>
              <a:t>Your Great Presentation Title to Go Here</a:t>
            </a:r>
          </a:p>
        </p:txBody>
      </p:sp>
      <p:sp>
        <p:nvSpPr>
          <p:cNvPr id="11" name="Text Placeholder 10">
            <a:extLst>
              <a:ext uri="{FF2B5EF4-FFF2-40B4-BE49-F238E27FC236}">
                <a16:creationId xmlns:a16="http://schemas.microsoft.com/office/drawing/2014/main" id="{B0571046-80EB-F1A4-57FC-2EB8D6472517}"/>
              </a:ext>
            </a:extLst>
          </p:cNvPr>
          <p:cNvSpPr>
            <a:spLocks noGrp="1"/>
          </p:cNvSpPr>
          <p:nvPr>
            <p:ph type="body" sz="quarter" idx="13" hasCustomPrompt="1"/>
          </p:nvPr>
        </p:nvSpPr>
        <p:spPr>
          <a:xfrm>
            <a:off x="750050" y="3612116"/>
            <a:ext cx="8661400" cy="634431"/>
          </a:xfrm>
        </p:spPr>
        <p:txBody>
          <a:bodyPr/>
          <a:lstStyle>
            <a:lvl1pPr>
              <a:defRPr b="1"/>
            </a:lvl1pPr>
          </a:lstStyle>
          <a:p>
            <a:pPr lvl="0"/>
            <a:r>
              <a:rPr lang="en-US" dirty="0"/>
              <a:t>Your Great Subtitle to Go Here</a:t>
            </a:r>
          </a:p>
        </p:txBody>
      </p:sp>
      <p:sp>
        <p:nvSpPr>
          <p:cNvPr id="13" name="Text Placeholder 12">
            <a:extLst>
              <a:ext uri="{FF2B5EF4-FFF2-40B4-BE49-F238E27FC236}">
                <a16:creationId xmlns:a16="http://schemas.microsoft.com/office/drawing/2014/main" id="{7385119D-569B-3254-EB49-E7657F3C99DC}"/>
              </a:ext>
            </a:extLst>
          </p:cNvPr>
          <p:cNvSpPr>
            <a:spLocks noGrp="1"/>
          </p:cNvSpPr>
          <p:nvPr>
            <p:ph type="body" sz="quarter" idx="14" hasCustomPrompt="1"/>
          </p:nvPr>
        </p:nvSpPr>
        <p:spPr>
          <a:xfrm>
            <a:off x="750050" y="4382774"/>
            <a:ext cx="8661400" cy="749300"/>
          </a:xfrm>
        </p:spPr>
        <p:txBody>
          <a:bodyPr/>
          <a:lstStyle>
            <a:lvl1pPr>
              <a:defRPr/>
            </a:lvl1pPr>
          </a:lstStyle>
          <a:p>
            <a:pPr lvl="0"/>
            <a:r>
              <a:rPr lang="en-US" dirty="0" err="1"/>
              <a:t>Fname</a:t>
            </a:r>
            <a:r>
              <a:rPr lang="en-US" dirty="0"/>
              <a:t> </a:t>
            </a:r>
            <a:r>
              <a:rPr lang="en-US" dirty="0" err="1"/>
              <a:t>Lname</a:t>
            </a:r>
            <a:r>
              <a:rPr lang="en-US" dirty="0"/>
              <a:t> | Title, Company</a:t>
            </a:r>
          </a:p>
        </p:txBody>
      </p:sp>
    </p:spTree>
    <p:extLst>
      <p:ext uri="{BB962C8B-B14F-4D97-AF65-F5344CB8AC3E}">
        <p14:creationId xmlns:p14="http://schemas.microsoft.com/office/powerpoint/2010/main" val="2998905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41">
            <a:extLst>
              <a:ext uri="{FF2B5EF4-FFF2-40B4-BE49-F238E27FC236}">
                <a16:creationId xmlns:a16="http://schemas.microsoft.com/office/drawing/2014/main" id="{7201BFE4-8C58-4A56-A35E-ED5847ED8F83}"/>
              </a:ext>
            </a:extLst>
          </p:cNvPr>
          <p:cNvSpPr>
            <a:spLocks noGrp="1"/>
          </p:cNvSpPr>
          <p:nvPr>
            <p:ph type="pic" sz="quarter" idx="17"/>
          </p:nvPr>
        </p:nvSpPr>
        <p:spPr>
          <a:xfrm>
            <a:off x="0" y="0"/>
            <a:ext cx="6069716" cy="6858000"/>
          </a:xfrm>
          <a:custGeom>
            <a:avLst/>
            <a:gdLst>
              <a:gd name="connsiteX0" fmla="*/ 4731657 w 6069716"/>
              <a:gd name="connsiteY0" fmla="*/ 2090942 h 6858000"/>
              <a:gd name="connsiteX1" fmla="*/ 6069716 w 6069716"/>
              <a:gd name="connsiteY1" fmla="*/ 3429001 h 6858000"/>
              <a:gd name="connsiteX2" fmla="*/ 4731657 w 6069716"/>
              <a:gd name="connsiteY2" fmla="*/ 4767058 h 6858000"/>
              <a:gd name="connsiteX3" fmla="*/ 3393598 w 6069716"/>
              <a:gd name="connsiteY3" fmla="*/ 3429000 h 6858000"/>
              <a:gd name="connsiteX4" fmla="*/ 4731657 w 6069716"/>
              <a:gd name="connsiteY4" fmla="*/ 0 h 6858000"/>
              <a:gd name="connsiteX5" fmla="*/ 4731657 w 6069716"/>
              <a:gd name="connsiteY5" fmla="*/ 1938277 h 6858000"/>
              <a:gd name="connsiteX6" fmla="*/ 3240935 w 6069716"/>
              <a:gd name="connsiteY6" fmla="*/ 3429000 h 6858000"/>
              <a:gd name="connsiteX7" fmla="*/ 4731657 w 6069716"/>
              <a:gd name="connsiteY7" fmla="*/ 4919723 h 6858000"/>
              <a:gd name="connsiteX8" fmla="*/ 4731657 w 6069716"/>
              <a:gd name="connsiteY8" fmla="*/ 6858000 h 6858000"/>
              <a:gd name="connsiteX9" fmla="*/ 0 w 6069716"/>
              <a:gd name="connsiteY9" fmla="*/ 6858000 h 6858000"/>
              <a:gd name="connsiteX10" fmla="*/ 0 w 6069716"/>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9716" h="6858000">
                <a:moveTo>
                  <a:pt x="4731657" y="2090942"/>
                </a:moveTo>
                <a:lnTo>
                  <a:pt x="6069716" y="3429001"/>
                </a:lnTo>
                <a:lnTo>
                  <a:pt x="4731657" y="4767058"/>
                </a:lnTo>
                <a:lnTo>
                  <a:pt x="3393598" y="3429000"/>
                </a:lnTo>
                <a:close/>
                <a:moveTo>
                  <a:pt x="4731657" y="0"/>
                </a:moveTo>
                <a:lnTo>
                  <a:pt x="4731657" y="1938277"/>
                </a:lnTo>
                <a:lnTo>
                  <a:pt x="3240935" y="3429000"/>
                </a:lnTo>
                <a:lnTo>
                  <a:pt x="4731657" y="4919723"/>
                </a:lnTo>
                <a:lnTo>
                  <a:pt x="4731657" y="6858000"/>
                </a:lnTo>
                <a:lnTo>
                  <a:pt x="0" y="6858000"/>
                </a:lnTo>
                <a:lnTo>
                  <a:pt x="0" y="1"/>
                </a:lnTo>
                <a:close/>
              </a:path>
            </a:pathLst>
          </a:custGeom>
          <a:effectLst/>
        </p:spPr>
        <p:txBody>
          <a:bodyPr wrap="square">
            <a:noAutofit/>
          </a:bodyPr>
          <a:lstStyle/>
          <a:p>
            <a:r>
              <a:rPr lang="en-US" dirty="0"/>
              <a:t>Click icon to add picture</a:t>
            </a:r>
          </a:p>
        </p:txBody>
      </p:sp>
      <p:sp>
        <p:nvSpPr>
          <p:cNvPr id="2" name="Title 1">
            <a:extLst>
              <a:ext uri="{FF2B5EF4-FFF2-40B4-BE49-F238E27FC236}">
                <a16:creationId xmlns:a16="http://schemas.microsoft.com/office/drawing/2014/main" id="{822A5322-D88D-4693-9105-1D7718840E12}"/>
              </a:ext>
            </a:extLst>
          </p:cNvPr>
          <p:cNvSpPr>
            <a:spLocks noGrp="1"/>
          </p:cNvSpPr>
          <p:nvPr>
            <p:ph type="title"/>
          </p:nvPr>
        </p:nvSpPr>
        <p:spPr>
          <a:xfrm>
            <a:off x="5391150" y="626818"/>
            <a:ext cx="4791075" cy="124624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CE51EB8-E296-4407-A094-5C4483FECD13}"/>
              </a:ext>
            </a:extLst>
          </p:cNvPr>
          <p:cNvSpPr>
            <a:spLocks noGrp="1"/>
          </p:cNvSpPr>
          <p:nvPr>
            <p:ph type="dt" sz="half" idx="10"/>
          </p:nvPr>
        </p:nvSpPr>
        <p:spPr/>
        <p:txBody>
          <a:bodyPr/>
          <a:lstStyle/>
          <a:p>
            <a:pPr defTabSz="457200"/>
            <a:endParaRPr lang="en-US" dirty="0"/>
          </a:p>
        </p:txBody>
      </p:sp>
    </p:spTree>
    <p:extLst>
      <p:ext uri="{BB962C8B-B14F-4D97-AF65-F5344CB8AC3E}">
        <p14:creationId xmlns:p14="http://schemas.microsoft.com/office/powerpoint/2010/main" val="2372599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0E637D-EE76-4033-B716-8F315BF3F16A}"/>
              </a:ext>
            </a:extLst>
          </p:cNvPr>
          <p:cNvSpPr/>
          <p:nvPr/>
        </p:nvSpPr>
        <p:spPr>
          <a:xfrm>
            <a:off x="0" y="1"/>
            <a:ext cx="3676073" cy="6857999"/>
          </a:xfrm>
          <a:prstGeom prst="rect">
            <a:avLst/>
          </a:prstGeom>
          <a:solidFill>
            <a:schemeClr val="accent1"/>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17D16-7005-4E13-B191-FACC182FFE1E}"/>
              </a:ext>
            </a:extLst>
          </p:cNvPr>
          <p:cNvSpPr>
            <a:spLocks noGrp="1"/>
          </p:cNvSpPr>
          <p:nvPr>
            <p:ph type="title"/>
          </p:nvPr>
        </p:nvSpPr>
        <p:spPr>
          <a:xfrm>
            <a:off x="428444" y="707239"/>
            <a:ext cx="2648309" cy="1408730"/>
          </a:xfrm>
        </p:spPr>
        <p:txBody>
          <a:bodyPr>
            <a:normAutofit/>
          </a:bodyPr>
          <a:lstStyle>
            <a:lvl1pPr>
              <a:defRPr sz="3200">
                <a:solidFill>
                  <a:schemeClr val="bg1"/>
                </a:solidFill>
              </a:defRPr>
            </a:lvl1pPr>
          </a:lstStyle>
          <a:p>
            <a:endParaRPr lang="en-US" dirty="0"/>
          </a:p>
        </p:txBody>
      </p:sp>
      <p:sp>
        <p:nvSpPr>
          <p:cNvPr id="9" name="Content Placeholder 2">
            <a:extLst>
              <a:ext uri="{FF2B5EF4-FFF2-40B4-BE49-F238E27FC236}">
                <a16:creationId xmlns:a16="http://schemas.microsoft.com/office/drawing/2014/main" id="{BF44334B-0656-4F81-A2C8-C18DEB62236B}"/>
              </a:ext>
            </a:extLst>
          </p:cNvPr>
          <p:cNvSpPr>
            <a:spLocks noGrp="1"/>
          </p:cNvSpPr>
          <p:nvPr>
            <p:ph idx="1"/>
          </p:nvPr>
        </p:nvSpPr>
        <p:spPr>
          <a:xfrm>
            <a:off x="4104517" y="1135864"/>
            <a:ext cx="7170206" cy="4121936"/>
          </a:xfrm>
        </p:spPr>
        <p:txBody>
          <a:bodyPr/>
          <a:lstStyle>
            <a:lvl1pPr indent="-365760">
              <a:defRPr/>
            </a:lvl1pPr>
            <a:lvl2pPr indent="-365760">
              <a:defRPr/>
            </a:lvl2pPr>
            <a:lvl3pPr indent="-365760">
              <a:defRPr/>
            </a:lvl3pPr>
            <a:lvl4pPr indent="-365760">
              <a:defRPr/>
            </a:lvl4pPr>
            <a:lvl5pPr indent="-3657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7D669A6B-B1E4-40D7-90DD-464B44DEAB0B}"/>
              </a:ext>
            </a:extLst>
          </p:cNvPr>
          <p:cNvSpPr txBox="1">
            <a:spLocks/>
          </p:cNvSpPr>
          <p:nvPr userDrawn="1"/>
        </p:nvSpPr>
        <p:spPr>
          <a:xfrm>
            <a:off x="10282687" y="-18663"/>
            <a:ext cx="10520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251F38EA-B09F-4C97-9264-D1353869D1EA}" type="datetimeFigureOut">
              <a:rPr lang="en-US" smtClean="0"/>
              <a:pPr defTabSz="457200"/>
              <a:t>4/5/2024</a:t>
            </a:fld>
            <a:endParaRPr lang="en-US" dirty="0"/>
          </a:p>
        </p:txBody>
      </p:sp>
      <p:sp>
        <p:nvSpPr>
          <p:cNvPr id="15" name="Title 1">
            <a:extLst>
              <a:ext uri="{FF2B5EF4-FFF2-40B4-BE49-F238E27FC236}">
                <a16:creationId xmlns:a16="http://schemas.microsoft.com/office/drawing/2014/main" id="{2C31372F-11C4-48B1-A27C-28BE6E92A249}"/>
              </a:ext>
            </a:extLst>
          </p:cNvPr>
          <p:cNvSpPr txBox="1">
            <a:spLocks/>
          </p:cNvSpPr>
          <p:nvPr userDrawn="1"/>
        </p:nvSpPr>
        <p:spPr>
          <a:xfrm>
            <a:off x="428444" y="3121209"/>
            <a:ext cx="2648309" cy="140873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bg1"/>
                </a:solidFill>
                <a:latin typeface="+mn-lt"/>
                <a:ea typeface="+mj-ea"/>
                <a:cs typeface="+mj-cs"/>
              </a:defRPr>
            </a:lvl1pPr>
          </a:lstStyle>
          <a:p>
            <a:endParaRPr lang="en-US" dirty="0"/>
          </a:p>
        </p:txBody>
      </p:sp>
      <p:sp>
        <p:nvSpPr>
          <p:cNvPr id="17" name="Text Placeholder 16">
            <a:extLst>
              <a:ext uri="{FF2B5EF4-FFF2-40B4-BE49-F238E27FC236}">
                <a16:creationId xmlns:a16="http://schemas.microsoft.com/office/drawing/2014/main" id="{D7C822CB-35CB-4F74-94E6-E35B96EC0CA4}"/>
              </a:ext>
            </a:extLst>
          </p:cNvPr>
          <p:cNvSpPr>
            <a:spLocks noGrp="1"/>
          </p:cNvSpPr>
          <p:nvPr>
            <p:ph type="body" sz="quarter" idx="10"/>
          </p:nvPr>
        </p:nvSpPr>
        <p:spPr>
          <a:xfrm>
            <a:off x="428625" y="2495549"/>
            <a:ext cx="2743200" cy="3681413"/>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F806C127-C50D-4715-BC77-EB21F9D4DF9F}"/>
              </a:ext>
            </a:extLst>
          </p:cNvPr>
          <p:cNvSpPr txBox="1">
            <a:spLocks/>
          </p:cNvSpPr>
          <p:nvPr userDrawn="1"/>
        </p:nvSpPr>
        <p:spPr>
          <a:xfrm>
            <a:off x="609600" y="6356350"/>
            <a:ext cx="253472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4FAB73BC-B049-4115-A692-8D63A059BFB8}" type="slidenum">
              <a:rPr lang="en-US" smtClean="0"/>
              <a:pPr defTabSz="457200"/>
              <a:t>‹#›</a:t>
            </a:fld>
            <a:endParaRPr lang="en-US" dirty="0"/>
          </a:p>
        </p:txBody>
      </p:sp>
    </p:spTree>
    <p:extLst>
      <p:ext uri="{BB962C8B-B14F-4D97-AF65-F5344CB8AC3E}">
        <p14:creationId xmlns:p14="http://schemas.microsoft.com/office/powerpoint/2010/main" val="3281311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7840AF-AE94-9565-0F99-B2AF52B4F7DC}"/>
              </a:ext>
            </a:extLst>
          </p:cNvPr>
          <p:cNvSpPr/>
          <p:nvPr userDrawn="1"/>
        </p:nvSpPr>
        <p:spPr>
          <a:xfrm>
            <a:off x="893882" y="828136"/>
            <a:ext cx="2078966" cy="1009291"/>
          </a:xfrm>
          <a:prstGeom prst="rect">
            <a:avLst/>
          </a:prstGeom>
          <a:solidFill>
            <a:schemeClr val="accent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D6E38D-1C47-8412-5555-E0C3C8684879}"/>
              </a:ext>
            </a:extLst>
          </p:cNvPr>
          <p:cNvSpPr>
            <a:spLocks noGrp="1"/>
          </p:cNvSpPr>
          <p:nvPr>
            <p:ph type="title" hasCustomPrompt="1"/>
          </p:nvPr>
        </p:nvSpPr>
        <p:spPr>
          <a:xfrm>
            <a:off x="6096000" y="1114327"/>
            <a:ext cx="3118990" cy="740445"/>
          </a:xfrm>
        </p:spPr>
        <p:txBody>
          <a:bodyPr/>
          <a:lstStyle>
            <a:lvl1pPr>
              <a:defRPr sz="5400" spc="300"/>
            </a:lvl1pPr>
          </a:lstStyle>
          <a:p>
            <a:r>
              <a:rPr lang="en-US" dirty="0"/>
              <a:t>TEXT</a:t>
            </a:r>
          </a:p>
        </p:txBody>
      </p:sp>
      <p:sp>
        <p:nvSpPr>
          <p:cNvPr id="10" name="Picture Placeholder 9">
            <a:extLst>
              <a:ext uri="{FF2B5EF4-FFF2-40B4-BE49-F238E27FC236}">
                <a16:creationId xmlns:a16="http://schemas.microsoft.com/office/drawing/2014/main" id="{987CADF0-03C5-1CAB-14BE-63BC75B7344A}"/>
              </a:ext>
            </a:extLst>
          </p:cNvPr>
          <p:cNvSpPr>
            <a:spLocks noGrp="1"/>
          </p:cNvSpPr>
          <p:nvPr>
            <p:ph type="pic" sz="quarter" idx="13"/>
          </p:nvPr>
        </p:nvSpPr>
        <p:spPr>
          <a:xfrm>
            <a:off x="1517021" y="1114327"/>
            <a:ext cx="3744913" cy="4799012"/>
          </a:xfrm>
          <a:solidFill>
            <a:schemeClr val="accent1">
              <a:lumMod val="20000"/>
              <a:lumOff val="80000"/>
            </a:schemeClr>
          </a:solidFill>
        </p:spPr>
        <p:txBody>
          <a:bodyPr/>
          <a:lstStyle>
            <a:lvl1pPr algn="ctr">
              <a:defRPr/>
            </a:lvl1pPr>
          </a:lstStyle>
          <a:p>
            <a:endParaRPr lang="en-US" dirty="0"/>
          </a:p>
          <a:p>
            <a:endParaRPr lang="en-US" dirty="0"/>
          </a:p>
          <a:p>
            <a:r>
              <a:rPr lang="en-US" dirty="0"/>
              <a:t>Picture</a:t>
            </a:r>
          </a:p>
        </p:txBody>
      </p:sp>
      <p:sp>
        <p:nvSpPr>
          <p:cNvPr id="11" name="Rectangle 10">
            <a:extLst>
              <a:ext uri="{FF2B5EF4-FFF2-40B4-BE49-F238E27FC236}">
                <a16:creationId xmlns:a16="http://schemas.microsoft.com/office/drawing/2014/main" id="{7AF06D45-5A9D-8B88-99E7-FB6098F4153A}"/>
              </a:ext>
            </a:extLst>
          </p:cNvPr>
          <p:cNvSpPr/>
          <p:nvPr userDrawn="1"/>
        </p:nvSpPr>
        <p:spPr>
          <a:xfrm rot="5400000">
            <a:off x="4723055" y="4985920"/>
            <a:ext cx="1126837" cy="264334"/>
          </a:xfrm>
          <a:prstGeom prst="rect">
            <a:avLst/>
          </a:prstGeom>
          <a:solidFill>
            <a:schemeClr val="accent1">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9165B941-56E2-D688-9F6E-833AC46F155C}"/>
              </a:ext>
            </a:extLst>
          </p:cNvPr>
          <p:cNvSpPr>
            <a:spLocks noGrp="1"/>
          </p:cNvSpPr>
          <p:nvPr>
            <p:ph sz="quarter" idx="14" hasCustomPrompt="1"/>
          </p:nvPr>
        </p:nvSpPr>
        <p:spPr>
          <a:xfrm>
            <a:off x="6096000" y="2103361"/>
            <a:ext cx="5402263" cy="3809978"/>
          </a:xfrm>
        </p:spPr>
        <p:txBody>
          <a:bodyPr/>
          <a:lstStyle>
            <a:lvl1pPr>
              <a:defRPr sz="3200"/>
            </a:lvl1pPr>
          </a:lstStyle>
          <a:p>
            <a:pPr lvl="0"/>
            <a:r>
              <a:rPr lang="en-US" dirty="0"/>
              <a:t>Insert content here</a:t>
            </a:r>
          </a:p>
        </p:txBody>
      </p:sp>
    </p:spTree>
    <p:extLst>
      <p:ext uri="{BB962C8B-B14F-4D97-AF65-F5344CB8AC3E}">
        <p14:creationId xmlns:p14="http://schemas.microsoft.com/office/powerpoint/2010/main" val="417799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Ref idx="1001">
        <a:schemeClr val="bg1"/>
      </p:bgRef>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1129526" y="3267968"/>
            <a:ext cx="9932947" cy="1439604"/>
          </a:xfrm>
        </p:spPr>
        <p:txBody>
          <a:bodyPr lIns="0" tIns="0" rIns="0" bIns="0" anchor="b">
            <a:noAutofit/>
          </a:bodyPr>
          <a:lstStyle>
            <a:lvl1pPr>
              <a:defRPr sz="5400" b="1" cap="all" baseline="0">
                <a:solidFill>
                  <a:schemeClr val="accent4">
                    <a:lumMod val="75000"/>
                  </a:schemeClr>
                </a:solidFill>
              </a:defRPr>
            </a:lvl1pPr>
          </a:lstStyle>
          <a:p>
            <a:r>
              <a:rPr lang="en-US" dirty="0"/>
              <a:t>INSERT TEXT HERE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1129526" y="4918500"/>
            <a:ext cx="9932947" cy="1085641"/>
          </a:xfrm>
        </p:spPr>
        <p:txBody>
          <a:bodyPr lIns="0" tIns="0" rIns="0" bIns="0">
            <a:noAutofit/>
          </a:bodyPr>
          <a:lstStyle>
            <a:lvl1pPr marL="0" indent="0" algn="l">
              <a:buNone/>
              <a:defRPr sz="3200" b="1"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text HERE</a:t>
            </a:r>
          </a:p>
        </p:txBody>
      </p:sp>
    </p:spTree>
    <p:extLst>
      <p:ext uri="{BB962C8B-B14F-4D97-AF65-F5344CB8AC3E}">
        <p14:creationId xmlns:p14="http://schemas.microsoft.com/office/powerpoint/2010/main" val="307780638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A81D51-583C-26FA-B369-762916E1998D}"/>
              </a:ext>
            </a:extLst>
          </p:cNvPr>
          <p:cNvSpPr>
            <a:spLocks noGrp="1"/>
          </p:cNvSpPr>
          <p:nvPr>
            <p:ph type="title" hasCustomPrompt="1"/>
          </p:nvPr>
        </p:nvSpPr>
        <p:spPr>
          <a:xfrm>
            <a:off x="983411" y="563361"/>
            <a:ext cx="10225178" cy="696096"/>
          </a:xfrm>
        </p:spPr>
        <p:txBody>
          <a:bodyPr/>
          <a:lstStyle>
            <a:lvl1pPr>
              <a:defRPr sz="5400"/>
            </a:lvl1pPr>
          </a:lstStyle>
          <a:p>
            <a:r>
              <a:rPr lang="en-US" dirty="0"/>
              <a:t>INSERT TEXT HERE</a:t>
            </a:r>
          </a:p>
        </p:txBody>
      </p:sp>
      <p:sp>
        <p:nvSpPr>
          <p:cNvPr id="10" name="Content Placeholder 9">
            <a:extLst>
              <a:ext uri="{FF2B5EF4-FFF2-40B4-BE49-F238E27FC236}">
                <a16:creationId xmlns:a16="http://schemas.microsoft.com/office/drawing/2014/main" id="{05D0771D-F111-89FF-C227-48EA9C73A9C4}"/>
              </a:ext>
            </a:extLst>
          </p:cNvPr>
          <p:cNvSpPr>
            <a:spLocks noGrp="1"/>
          </p:cNvSpPr>
          <p:nvPr>
            <p:ph sz="quarter" idx="13" hasCustomPrompt="1"/>
          </p:nvPr>
        </p:nvSpPr>
        <p:spPr>
          <a:xfrm>
            <a:off x="983353" y="1517920"/>
            <a:ext cx="10225177" cy="4710112"/>
          </a:xfrm>
        </p:spPr>
        <p:txBody>
          <a:bodyPr/>
          <a:lstStyle>
            <a:lvl1pPr>
              <a:defRPr sz="3200"/>
            </a:lvl1pPr>
          </a:lstStyle>
          <a:p>
            <a:pPr lvl="0"/>
            <a:r>
              <a:rPr lang="en-US" dirty="0"/>
              <a:t>Insert content here</a:t>
            </a:r>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DE39F4-E652-D021-FAC3-9A057954548D}"/>
              </a:ext>
            </a:extLst>
          </p:cNvPr>
          <p:cNvSpPr/>
          <p:nvPr userDrawn="1"/>
        </p:nvSpPr>
        <p:spPr>
          <a:xfrm>
            <a:off x="1" y="-2"/>
            <a:ext cx="27488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1"/>
              </a:solidFill>
            </a:endParaRPr>
          </a:p>
        </p:txBody>
      </p:sp>
      <p:sp>
        <p:nvSpPr>
          <p:cNvPr id="7" name="Content Placeholder 9">
            <a:extLst>
              <a:ext uri="{FF2B5EF4-FFF2-40B4-BE49-F238E27FC236}">
                <a16:creationId xmlns:a16="http://schemas.microsoft.com/office/drawing/2014/main" id="{E9DF7BD6-63A8-BC64-5820-64600DE30285}"/>
              </a:ext>
            </a:extLst>
          </p:cNvPr>
          <p:cNvSpPr>
            <a:spLocks noGrp="1"/>
          </p:cNvSpPr>
          <p:nvPr>
            <p:ph sz="quarter" idx="14" hasCustomPrompt="1"/>
          </p:nvPr>
        </p:nvSpPr>
        <p:spPr>
          <a:xfrm>
            <a:off x="3171645" y="1580957"/>
            <a:ext cx="8182155" cy="4710112"/>
          </a:xfrm>
        </p:spPr>
        <p:txBody>
          <a:bodyPr/>
          <a:lstStyle>
            <a:lvl1pPr>
              <a:defRPr sz="3200"/>
            </a:lvl1pPr>
          </a:lstStyle>
          <a:p>
            <a:pPr lvl="0"/>
            <a:r>
              <a:rPr lang="en-US" dirty="0"/>
              <a:t>Insert content here</a:t>
            </a:r>
          </a:p>
        </p:txBody>
      </p:sp>
      <p:sp>
        <p:nvSpPr>
          <p:cNvPr id="9" name="Title 1">
            <a:extLst>
              <a:ext uri="{FF2B5EF4-FFF2-40B4-BE49-F238E27FC236}">
                <a16:creationId xmlns:a16="http://schemas.microsoft.com/office/drawing/2014/main" id="{6EEF2469-9271-4ABB-151F-76E8EEE9D76F}"/>
              </a:ext>
            </a:extLst>
          </p:cNvPr>
          <p:cNvSpPr>
            <a:spLocks noGrp="1"/>
          </p:cNvSpPr>
          <p:nvPr>
            <p:ph type="title" hasCustomPrompt="1"/>
          </p:nvPr>
        </p:nvSpPr>
        <p:spPr>
          <a:xfrm>
            <a:off x="3171645" y="494350"/>
            <a:ext cx="8182155" cy="696096"/>
          </a:xfrm>
        </p:spPr>
        <p:txBody>
          <a:bodyPr/>
          <a:lstStyle>
            <a:lvl1pPr>
              <a:defRPr sz="5400"/>
            </a:lvl1pPr>
          </a:lstStyle>
          <a:p>
            <a:r>
              <a:rPr lang="en-US" dirty="0"/>
              <a:t>INSERT TEXT HERE</a:t>
            </a:r>
          </a:p>
        </p:txBody>
      </p:sp>
    </p:spTree>
    <p:extLst>
      <p:ext uri="{BB962C8B-B14F-4D97-AF65-F5344CB8AC3E}">
        <p14:creationId xmlns:p14="http://schemas.microsoft.com/office/powerpoint/2010/main" val="280263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1030404" y="876301"/>
            <a:ext cx="10131192" cy="652054"/>
          </a:xfrm>
        </p:spPr>
        <p:txBody>
          <a:bodyPr anchor="ctr">
            <a:noAutofit/>
          </a:bodyPr>
          <a:lstStyle>
            <a:lvl1pPr algn="ctr">
              <a:defRPr sz="4800" baseline="0"/>
            </a:lvl1pPr>
          </a:lstStyle>
          <a:p>
            <a:r>
              <a:rPr lang="en-US" dirty="0"/>
              <a:t>INSERT TEXT HERE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1030405" y="1747520"/>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21" name="Text Placeholder 20">
            <a:extLst>
              <a:ext uri="{FF2B5EF4-FFF2-40B4-BE49-F238E27FC236}">
                <a16:creationId xmlns:a16="http://schemas.microsoft.com/office/drawing/2014/main" id="{F4825303-FCCD-E705-1213-BF7CF16DF7F6}"/>
              </a:ext>
            </a:extLst>
          </p:cNvPr>
          <p:cNvSpPr>
            <a:spLocks noGrp="1"/>
          </p:cNvSpPr>
          <p:nvPr>
            <p:ph type="body" sz="quarter" idx="17" hasCustomPrompt="1"/>
          </p:nvPr>
        </p:nvSpPr>
        <p:spPr>
          <a:xfrm>
            <a:off x="1030404"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670046"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7" name="Text Placeholder 36">
            <a:extLst>
              <a:ext uri="{FF2B5EF4-FFF2-40B4-BE49-F238E27FC236}">
                <a16:creationId xmlns:a16="http://schemas.microsoft.com/office/drawing/2014/main" id="{BF18F814-0B06-5B49-EC7F-2FFDDB498FF6}"/>
              </a:ext>
            </a:extLst>
          </p:cNvPr>
          <p:cNvSpPr>
            <a:spLocks noGrp="1"/>
          </p:cNvSpPr>
          <p:nvPr>
            <p:ph type="body" sz="quarter" idx="34" hasCustomPrompt="1"/>
          </p:nvPr>
        </p:nvSpPr>
        <p:spPr>
          <a:xfrm>
            <a:off x="367004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319645"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8" name="Text Placeholder 37">
            <a:extLst>
              <a:ext uri="{FF2B5EF4-FFF2-40B4-BE49-F238E27FC236}">
                <a16:creationId xmlns:a16="http://schemas.microsoft.com/office/drawing/2014/main" id="{3A6E4A81-98BC-4A0B-637E-A8A4EF704A29}"/>
              </a:ext>
            </a:extLst>
          </p:cNvPr>
          <p:cNvSpPr>
            <a:spLocks noGrp="1"/>
          </p:cNvSpPr>
          <p:nvPr>
            <p:ph type="body" sz="quarter" idx="35" hasCustomPrompt="1"/>
          </p:nvPr>
        </p:nvSpPr>
        <p:spPr>
          <a:xfrm>
            <a:off x="6319645"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935236" y="1758108"/>
            <a:ext cx="2226360" cy="2940385"/>
          </a:xfrm>
          <a:solidFill>
            <a:schemeClr val="accent1">
              <a:lumMod val="20000"/>
              <a:lumOff val="80000"/>
            </a:schemeClr>
          </a:solidFill>
        </p:spPr>
        <p:txBody>
          <a:bodyPr anchor="ctr">
            <a:noAutofit/>
          </a:bodyPr>
          <a:lstStyle>
            <a:lvl1pPr marL="0" indent="0" algn="ctr">
              <a:buNone/>
              <a:defRPr sz="1400">
                <a:solidFill>
                  <a:schemeClr val="tx1"/>
                </a:solidFill>
              </a:defRPr>
            </a:lvl1pPr>
          </a:lstStyle>
          <a:p>
            <a:endParaRPr lang="en-US" dirty="0"/>
          </a:p>
        </p:txBody>
      </p:sp>
      <p:sp>
        <p:nvSpPr>
          <p:cNvPr id="39" name="Text Placeholder 38">
            <a:extLst>
              <a:ext uri="{FF2B5EF4-FFF2-40B4-BE49-F238E27FC236}">
                <a16:creationId xmlns:a16="http://schemas.microsoft.com/office/drawing/2014/main" id="{35068E76-B8E5-A95C-FAAC-7F43B2481D14}"/>
              </a:ext>
            </a:extLst>
          </p:cNvPr>
          <p:cNvSpPr>
            <a:spLocks noGrp="1"/>
          </p:cNvSpPr>
          <p:nvPr>
            <p:ph type="body" sz="quarter" idx="36" hasCustomPrompt="1"/>
          </p:nvPr>
        </p:nvSpPr>
        <p:spPr>
          <a:xfrm>
            <a:off x="893523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chemeClr val="accent1">
              <a:alpha val="85000"/>
            </a:schemeClr>
          </a:solidFill>
        </p:spPr>
        <p:txBody>
          <a:bodyPr wrap="square" lIns="118872" tIns="365760" rIns="0" bIns="0">
            <a:noAutofit/>
          </a:bodyPr>
          <a:lstStyle>
            <a:lvl1pPr marL="0" indent="0" algn="l">
              <a:lnSpc>
                <a:spcPct val="100000"/>
              </a:lnSpc>
              <a:spcBef>
                <a:spcPts val="0"/>
              </a:spcBef>
              <a:buNone/>
              <a:defRPr sz="3200" b="1" i="0" spc="20" baseline="0">
                <a:solidFill>
                  <a:schemeClr val="bg1"/>
                </a:solidFill>
                <a:latin typeface="+mn-lt"/>
              </a:defRPr>
            </a:lvl1pPr>
          </a:lstStyle>
          <a:p>
            <a:pPr lvl="0"/>
            <a:r>
              <a:rPr lang="en-US" dirty="0"/>
              <a:t>TEXT</a:t>
            </a:r>
          </a:p>
        </p:txBody>
      </p:sp>
    </p:spTree>
    <p:extLst>
      <p:ext uri="{BB962C8B-B14F-4D97-AF65-F5344CB8AC3E}">
        <p14:creationId xmlns:p14="http://schemas.microsoft.com/office/powerpoint/2010/main" val="3154419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5">
    <p:spTree>
      <p:nvGrpSpPr>
        <p:cNvPr id="1" name=""/>
        <p:cNvGrpSpPr/>
        <p:nvPr/>
      </p:nvGrpSpPr>
      <p:grpSpPr>
        <a:xfrm>
          <a:off x="0" y="0"/>
          <a:ext cx="0" cy="0"/>
          <a:chOff x="0" y="0"/>
          <a:chExt cx="0" cy="0"/>
        </a:xfrm>
      </p:grpSpPr>
      <p:sp>
        <p:nvSpPr>
          <p:cNvPr id="5" name="Title 21">
            <a:extLst>
              <a:ext uri="{FF2B5EF4-FFF2-40B4-BE49-F238E27FC236}">
                <a16:creationId xmlns:a16="http://schemas.microsoft.com/office/drawing/2014/main" id="{592F592C-CC3F-8FC0-DAF8-24019474CAB1}"/>
              </a:ext>
            </a:extLst>
          </p:cNvPr>
          <p:cNvSpPr>
            <a:spLocks noGrp="1"/>
          </p:cNvSpPr>
          <p:nvPr>
            <p:ph type="title" hasCustomPrompt="1"/>
          </p:nvPr>
        </p:nvSpPr>
        <p:spPr>
          <a:xfrm>
            <a:off x="867690" y="876356"/>
            <a:ext cx="5331827" cy="1372480"/>
          </a:xfrm>
        </p:spPr>
        <p:txBody>
          <a:bodyPr lIns="0" tIns="0" rIns="0" bIns="0" anchor="t">
            <a:noAutofit/>
          </a:bodyPr>
          <a:lstStyle>
            <a:lvl1pPr>
              <a:defRPr sz="5400" spc="0" baseline="0">
                <a:latin typeface="+mj-lt"/>
              </a:defRPr>
            </a:lvl1pPr>
          </a:lstStyle>
          <a:p>
            <a:r>
              <a:rPr lang="en-US" dirty="0"/>
              <a:t>INSERT </a:t>
            </a:r>
            <a:br>
              <a:rPr lang="en-US" dirty="0"/>
            </a:br>
            <a:r>
              <a:rPr lang="en-US" dirty="0"/>
              <a:t>TEXT HERE</a:t>
            </a:r>
          </a:p>
        </p:txBody>
      </p:sp>
      <p:sp>
        <p:nvSpPr>
          <p:cNvPr id="9" name="Picture Placeholder 8">
            <a:extLst>
              <a:ext uri="{FF2B5EF4-FFF2-40B4-BE49-F238E27FC236}">
                <a16:creationId xmlns:a16="http://schemas.microsoft.com/office/drawing/2014/main" id="{DD9A5508-A146-4C36-FF14-5B78325C526D}"/>
              </a:ext>
            </a:extLst>
          </p:cNvPr>
          <p:cNvSpPr>
            <a:spLocks noGrp="1"/>
          </p:cNvSpPr>
          <p:nvPr>
            <p:ph type="pic" sz="quarter" idx="12"/>
          </p:nvPr>
        </p:nvSpPr>
        <p:spPr>
          <a:xfrm>
            <a:off x="6662854" y="876356"/>
            <a:ext cx="4667237" cy="5406087"/>
          </a:xfrm>
          <a:solidFill>
            <a:schemeClr val="accent1">
              <a:lumMod val="20000"/>
              <a:lumOff val="80000"/>
            </a:schemeClr>
          </a:solidFill>
        </p:spPr>
        <p:txBody>
          <a:bodyPr anchor="ctr"/>
          <a:lstStyle>
            <a:lvl1pPr algn="ctr">
              <a:defRPr/>
            </a:lvl1pPr>
          </a:lstStyle>
          <a:p>
            <a:endParaRPr lang="en-US" dirty="0"/>
          </a:p>
        </p:txBody>
      </p:sp>
      <p:sp>
        <p:nvSpPr>
          <p:cNvPr id="15" name="Text Placeholder 10">
            <a:extLst>
              <a:ext uri="{FF2B5EF4-FFF2-40B4-BE49-F238E27FC236}">
                <a16:creationId xmlns:a16="http://schemas.microsoft.com/office/drawing/2014/main" id="{1EA969D2-43E7-374C-2BD3-3ED94ADEAE97}"/>
              </a:ext>
            </a:extLst>
          </p:cNvPr>
          <p:cNvSpPr>
            <a:spLocks noGrp="1"/>
          </p:cNvSpPr>
          <p:nvPr>
            <p:ph type="body" sz="quarter" idx="14"/>
          </p:nvPr>
        </p:nvSpPr>
        <p:spPr>
          <a:xfrm>
            <a:off x="11244013" y="4702869"/>
            <a:ext cx="192024" cy="1033272"/>
          </a:xfrm>
          <a:prstGeom prst="rect">
            <a:avLst/>
          </a:prstGeom>
          <a:solidFill>
            <a:schemeClr val="accent1">
              <a:alpha val="83000"/>
            </a:schemeClr>
          </a:solidFill>
        </p:spPr>
        <p:txBody>
          <a:bodyPr/>
          <a:lstStyle>
            <a:lvl1pPr>
              <a:defRPr sz="300">
                <a:solidFill>
                  <a:schemeClr val="accent1">
                    <a:alpha val="0"/>
                  </a:schemeClr>
                </a:solidFill>
              </a:defRPr>
            </a:lvl1pPr>
          </a:lstStyle>
          <a:p>
            <a:pPr lvl="0"/>
            <a:r>
              <a:rPr lang="en-US" dirty="0"/>
              <a:t>Click to edit Master text styles</a:t>
            </a:r>
          </a:p>
        </p:txBody>
      </p:sp>
      <p:sp>
        <p:nvSpPr>
          <p:cNvPr id="2" name="Content Placeholder 4">
            <a:extLst>
              <a:ext uri="{FF2B5EF4-FFF2-40B4-BE49-F238E27FC236}">
                <a16:creationId xmlns:a16="http://schemas.microsoft.com/office/drawing/2014/main" id="{8ABBEA5C-64A3-CA4E-2234-27A7BE254AFB}"/>
              </a:ext>
            </a:extLst>
          </p:cNvPr>
          <p:cNvSpPr>
            <a:spLocks noGrp="1"/>
          </p:cNvSpPr>
          <p:nvPr>
            <p:ph sz="quarter" idx="36" hasCustomPrompt="1"/>
          </p:nvPr>
        </p:nvSpPr>
        <p:spPr>
          <a:xfrm>
            <a:off x="867690" y="2322717"/>
            <a:ext cx="5331827" cy="3959726"/>
          </a:xfrm>
        </p:spPr>
        <p:txBody>
          <a:bodyPr/>
          <a:lstStyle>
            <a:lvl1pPr>
              <a:defRPr sz="3200"/>
            </a:lvl1pPr>
          </a:lstStyle>
          <a:p>
            <a:pPr lvl="0"/>
            <a:r>
              <a:rPr lang="en-US" dirty="0"/>
              <a:t>Insert content here</a:t>
            </a:r>
          </a:p>
        </p:txBody>
      </p:sp>
    </p:spTree>
    <p:extLst>
      <p:ext uri="{BB962C8B-B14F-4D97-AF65-F5344CB8AC3E}">
        <p14:creationId xmlns:p14="http://schemas.microsoft.com/office/powerpoint/2010/main" val="830579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Layout 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8056" y="1789984"/>
            <a:ext cx="5157787" cy="823912"/>
          </a:xfrm>
        </p:spPr>
        <p:txBody>
          <a:bodyPr lIns="0" tIns="0" rIns="0" bIns="0" anchor="b">
            <a:noAutofit/>
          </a:bodyPr>
          <a:lstStyle>
            <a:lvl1pPr marL="0" indent="0">
              <a:buNone/>
              <a:defRPr sz="36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TEXT HERE</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hasCustomPrompt="1"/>
          </p:nvPr>
        </p:nvSpPr>
        <p:spPr>
          <a:xfrm>
            <a:off x="838056" y="2613896"/>
            <a:ext cx="5157787" cy="3684588"/>
          </a:xfrm>
        </p:spPr>
        <p:txBody>
          <a:bodyPr lIns="0" tIns="0" rIns="0" bIns="0">
            <a:noAutofit/>
          </a:bodyPr>
          <a:lstStyle>
            <a:lvl1pPr>
              <a:defRPr sz="32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Insert content here</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170468" y="1789984"/>
            <a:ext cx="5183188" cy="823912"/>
          </a:xfrm>
        </p:spPr>
        <p:txBody>
          <a:bodyPr lIns="0" tIns="0" rIns="0" bIns="0" anchor="b">
            <a:noAutofit/>
          </a:bodyPr>
          <a:lstStyle>
            <a:lvl1pPr marL="0" indent="0">
              <a:buNone/>
              <a:defRPr sz="36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TEXT HERE</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hasCustomPrompt="1"/>
          </p:nvPr>
        </p:nvSpPr>
        <p:spPr>
          <a:xfrm>
            <a:off x="6170468" y="2613896"/>
            <a:ext cx="5183188" cy="3684588"/>
          </a:xfrm>
        </p:spPr>
        <p:txBody>
          <a:bodyPr lIns="0" tIns="0" rIns="0" bIns="0">
            <a:noAutofit/>
          </a:bodyPr>
          <a:lstStyle>
            <a:lvl1pPr>
              <a:defRPr sz="32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Insert content here</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838344" y="884928"/>
            <a:ext cx="10515312" cy="652054"/>
          </a:xfrm>
        </p:spPr>
        <p:txBody>
          <a:bodyPr anchor="ctr">
            <a:noAutofit/>
          </a:bodyPr>
          <a:lstStyle>
            <a:lvl1pPr algn="ctr">
              <a:defRPr sz="5400" spc="0" baseline="0"/>
            </a:lvl1pPr>
          </a:lstStyle>
          <a:p>
            <a:r>
              <a:rPr lang="en-US" dirty="0"/>
              <a:t>INSERT TEXT HERE</a:t>
            </a:r>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745644" y="640999"/>
            <a:ext cx="11073594" cy="84912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745644" y="1825625"/>
            <a:ext cx="11098307" cy="4351338"/>
          </a:xfrm>
          <a:prstGeom prst="rect">
            <a:avLst/>
          </a:prstGeom>
        </p:spPr>
        <p:txBody>
          <a:bodyPr vert="horz" lIns="0" tIns="0" rIns="0" bIns="0" rtlCol="0">
            <a:noAutofit/>
          </a:bodyPr>
          <a:lstStyle/>
          <a:p>
            <a:pPr lvl="0"/>
            <a:r>
              <a:rPr lang="en-US" dirty="0"/>
              <a:t>Click to edit master slide text formatting</a:t>
            </a:r>
          </a:p>
          <a:p>
            <a:pPr lvl="1"/>
            <a:r>
              <a:rPr lang="en-US" dirty="0"/>
              <a:t>Second level</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8" r:id="rId3"/>
    <p:sldLayoutId id="2147483659" r:id="rId4"/>
    <p:sldLayoutId id="2147483650" r:id="rId5"/>
    <p:sldLayoutId id="2147483651" r:id="rId6"/>
    <p:sldLayoutId id="2147483658" r:id="rId7"/>
    <p:sldLayoutId id="2147483664" r:id="rId8"/>
    <p:sldLayoutId id="2147483653" r:id="rId9"/>
    <p:sldLayoutId id="2147483669" r:id="rId10"/>
    <p:sldLayoutId id="2147483671" r:id="rId11"/>
    <p:sldLayoutId id="2147483663" r:id="rId12"/>
    <p:sldLayoutId id="2147483673" r:id="rId13"/>
    <p:sldLayoutId id="2147483674" r:id="rId14"/>
    <p:sldLayoutId id="2147483675" r:id="rId15"/>
    <p:sldLayoutId id="2147483676" r:id="rId16"/>
    <p:sldLayoutId id="2147483677" r:id="rId17"/>
    <p:sldLayoutId id="2147483678" r:id="rId18"/>
    <p:sldLayoutId id="2147483679" r:id="rId19"/>
    <p:sldLayoutId id="2147483682" r:id="rId20"/>
    <p:sldLayoutId id="2147483683" r:id="rId21"/>
  </p:sldLayoutIdLst>
  <p:hf hdr="0" dt="0"/>
  <p:txStyles>
    <p:titleStyle>
      <a:lvl1pPr algn="l" defTabSz="914400" rtl="0" eaLnBrk="1" latinLnBrk="0" hangingPunct="1">
        <a:lnSpc>
          <a:spcPct val="90000"/>
        </a:lnSpc>
        <a:spcBef>
          <a:spcPct val="0"/>
        </a:spcBef>
        <a:buNone/>
        <a:defRPr sz="4000" b="1" i="0" kern="1200" cap="none" spc="0" baseline="0">
          <a:solidFill>
            <a:schemeClr val="tx1"/>
          </a:solidFill>
          <a:latin typeface="+mj-lt"/>
          <a:ea typeface="+mj-ea"/>
          <a:cs typeface="Arial Black" panose="020B0604020202020204" pitchFamily="34" charset="0"/>
        </a:defRPr>
      </a:lvl1pPr>
    </p:titleStyle>
    <p:bodyStyle>
      <a:lvl1pPr marL="0" indent="0" algn="l" defTabSz="914400" rtl="0" eaLnBrk="1" latinLnBrk="0" hangingPunct="1">
        <a:lnSpc>
          <a:spcPct val="150000"/>
        </a:lnSpc>
        <a:spcBef>
          <a:spcPts val="1000"/>
        </a:spcBef>
        <a:buFontTx/>
        <a:buNone/>
        <a:defRPr sz="3200" b="0"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150000"/>
        </a:lnSpc>
        <a:spcBef>
          <a:spcPts val="500"/>
        </a:spcBef>
        <a:buFontTx/>
        <a:buNone/>
        <a:defRPr sz="3200" b="0" i="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150000"/>
        </a:lnSpc>
        <a:spcBef>
          <a:spcPts val="500"/>
        </a:spcBef>
        <a:buFontTx/>
        <a:buNone/>
        <a:defRPr sz="2000" b="0" i="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444EE-254D-7A8B-C4D4-8C2FC1462918}"/>
              </a:ext>
            </a:extLst>
          </p:cNvPr>
          <p:cNvSpPr>
            <a:spLocks noGrp="1"/>
          </p:cNvSpPr>
          <p:nvPr>
            <p:ph type="ctrTitle"/>
          </p:nvPr>
        </p:nvSpPr>
        <p:spPr/>
        <p:txBody>
          <a:bodyPr/>
          <a:lstStyle/>
          <a:p>
            <a:pPr algn="ctr"/>
            <a:r>
              <a:rPr lang="en-US" sz="6000" dirty="0">
                <a:solidFill>
                  <a:schemeClr val="accent6"/>
                </a:solidFill>
              </a:rPr>
              <a:t>Facilities Accounting Basics</a:t>
            </a:r>
            <a:endParaRPr lang="en-US" dirty="0">
              <a:solidFill>
                <a:schemeClr val="accent6"/>
              </a:solidFill>
            </a:endParaRPr>
          </a:p>
        </p:txBody>
      </p:sp>
      <p:sp>
        <p:nvSpPr>
          <p:cNvPr id="3" name="Text Placeholder 2">
            <a:extLst>
              <a:ext uri="{FF2B5EF4-FFF2-40B4-BE49-F238E27FC236}">
                <a16:creationId xmlns:a16="http://schemas.microsoft.com/office/drawing/2014/main" id="{BDA7D904-4877-1EA7-4544-63783205EC69}"/>
              </a:ext>
            </a:extLst>
          </p:cNvPr>
          <p:cNvSpPr>
            <a:spLocks noGrp="1"/>
          </p:cNvSpPr>
          <p:nvPr>
            <p:ph type="body" sz="quarter" idx="10"/>
          </p:nvPr>
        </p:nvSpPr>
        <p:spPr>
          <a:xfrm>
            <a:off x="6046237" y="3054350"/>
            <a:ext cx="3708678" cy="749300"/>
          </a:xfrm>
        </p:spPr>
        <p:txBody>
          <a:bodyPr/>
          <a:lstStyle/>
          <a:p>
            <a:pPr>
              <a:lnSpc>
                <a:spcPct val="100000"/>
              </a:lnSpc>
            </a:pPr>
            <a:r>
              <a:rPr lang="en-US" sz="2800" b="1" dirty="0"/>
              <a:t>Lettie Boggs, </a:t>
            </a:r>
          </a:p>
          <a:p>
            <a:pPr>
              <a:lnSpc>
                <a:spcPct val="100000"/>
              </a:lnSpc>
            </a:pPr>
            <a:r>
              <a:rPr lang="en-US" sz="2800" dirty="0"/>
              <a:t>CEO </a:t>
            </a:r>
          </a:p>
        </p:txBody>
      </p:sp>
      <p:sp>
        <p:nvSpPr>
          <p:cNvPr id="4" name="Text Placeholder 3">
            <a:extLst>
              <a:ext uri="{FF2B5EF4-FFF2-40B4-BE49-F238E27FC236}">
                <a16:creationId xmlns:a16="http://schemas.microsoft.com/office/drawing/2014/main" id="{C0201B4B-408D-2697-12E4-C69D2DD70F62}"/>
              </a:ext>
            </a:extLst>
          </p:cNvPr>
          <p:cNvSpPr>
            <a:spLocks noGrp="1"/>
          </p:cNvSpPr>
          <p:nvPr>
            <p:ph type="body" sz="quarter" idx="11"/>
          </p:nvPr>
        </p:nvSpPr>
        <p:spPr>
          <a:xfrm>
            <a:off x="706337" y="3060016"/>
            <a:ext cx="4537468" cy="1215563"/>
          </a:xfrm>
        </p:spPr>
        <p:txBody>
          <a:bodyPr/>
          <a:lstStyle/>
          <a:p>
            <a:pPr>
              <a:lnSpc>
                <a:spcPct val="100000"/>
              </a:lnSpc>
              <a:buClr>
                <a:schemeClr val="accent1">
                  <a:lumMod val="75000"/>
                </a:schemeClr>
              </a:buClr>
              <a:buSzPct val="85000"/>
            </a:pPr>
            <a:r>
              <a:rPr lang="en-US" sz="2800" dirty="0"/>
              <a:t>Sara Slater, </a:t>
            </a:r>
          </a:p>
          <a:p>
            <a:pPr>
              <a:lnSpc>
                <a:spcPct val="100000"/>
              </a:lnSpc>
              <a:buClr>
                <a:schemeClr val="accent1">
                  <a:lumMod val="75000"/>
                </a:schemeClr>
              </a:buClr>
              <a:buSzPct val="85000"/>
            </a:pPr>
            <a:r>
              <a:rPr lang="en-US" sz="2400" b="0" dirty="0"/>
              <a:t>Assistant Director, Fiscal Services - Facilities, </a:t>
            </a:r>
          </a:p>
          <a:p>
            <a:pPr>
              <a:lnSpc>
                <a:spcPct val="100000"/>
              </a:lnSpc>
              <a:buClr>
                <a:schemeClr val="accent1">
                  <a:lumMod val="75000"/>
                </a:schemeClr>
              </a:buClr>
              <a:buSzPct val="85000"/>
            </a:pPr>
            <a:r>
              <a:rPr lang="en-US" sz="2400" b="0" dirty="0"/>
              <a:t>Long Beach Unified School District</a:t>
            </a: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F229B81-D1A2-87DC-8716-1DBFDC08A735}"/>
              </a:ext>
            </a:extLst>
          </p:cNvPr>
          <p:cNvPicPr>
            <a:picLocks noChangeAspect="1"/>
          </p:cNvPicPr>
          <p:nvPr/>
        </p:nvPicPr>
        <p:blipFill>
          <a:blip r:embed="rId3"/>
          <a:stretch>
            <a:fillRect/>
          </a:stretch>
        </p:blipFill>
        <p:spPr>
          <a:xfrm>
            <a:off x="6046237" y="4088966"/>
            <a:ext cx="1577456" cy="562055"/>
          </a:xfrm>
          <a:prstGeom prst="rect">
            <a:avLst/>
          </a:prstGeom>
        </p:spPr>
      </p:pic>
    </p:spTree>
    <p:extLst>
      <p:ext uri="{BB962C8B-B14F-4D97-AF65-F5344CB8AC3E}">
        <p14:creationId xmlns:p14="http://schemas.microsoft.com/office/powerpoint/2010/main" val="321254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41C9-661B-808C-1DC6-4350A07F189B}"/>
            </a:ext>
          </a:extLst>
        </p:cNvPr>
        <p:cNvGrpSpPr/>
        <p:nvPr/>
      </p:nvGrpSpPr>
      <p:grpSpPr>
        <a:xfrm>
          <a:off x="0" y="0"/>
          <a:ext cx="0" cy="0"/>
          <a:chOff x="0" y="0"/>
          <a:chExt cx="0" cy="0"/>
        </a:xfrm>
      </p:grpSpPr>
      <p:pic>
        <p:nvPicPr>
          <p:cNvPr id="6" name="Picture 5" descr="A person writing on sticky notes">
            <a:extLst>
              <a:ext uri="{FF2B5EF4-FFF2-40B4-BE49-F238E27FC236}">
                <a16:creationId xmlns:a16="http://schemas.microsoft.com/office/drawing/2014/main" id="{3F00B2D6-6810-AB92-80B6-74EC99EE2B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15" t="7196" r="25785"/>
          <a:stretch/>
        </p:blipFill>
        <p:spPr>
          <a:xfrm>
            <a:off x="0" y="0"/>
            <a:ext cx="3991429" cy="6364515"/>
          </a:xfrm>
          <a:prstGeom prst="rect">
            <a:avLst/>
          </a:prstGeom>
        </p:spPr>
      </p:pic>
      <p:sp>
        <p:nvSpPr>
          <p:cNvPr id="9" name="Title 2">
            <a:extLst>
              <a:ext uri="{FF2B5EF4-FFF2-40B4-BE49-F238E27FC236}">
                <a16:creationId xmlns:a16="http://schemas.microsoft.com/office/drawing/2014/main" id="{F219DEED-E69E-6632-43BC-27F6C4C04DD0}"/>
              </a:ext>
            </a:extLst>
          </p:cNvPr>
          <p:cNvSpPr txBox="1">
            <a:spLocks/>
          </p:cNvSpPr>
          <p:nvPr/>
        </p:nvSpPr>
        <p:spPr>
          <a:xfrm>
            <a:off x="4581413" y="885324"/>
            <a:ext cx="6391273" cy="8578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5400" b="1" kern="1200">
                <a:solidFill>
                  <a:schemeClr val="accent1"/>
                </a:solidFill>
                <a:latin typeface="+mn-lt"/>
                <a:ea typeface="+mj-ea"/>
                <a:cs typeface="+mj-cs"/>
              </a:defRPr>
            </a:lvl1pPr>
          </a:lstStyle>
          <a:p>
            <a:r>
              <a:rPr lang="en-US" sz="4400" dirty="0">
                <a:solidFill>
                  <a:schemeClr val="accent6"/>
                </a:solidFill>
              </a:rPr>
              <a:t>MORE STRATEGIES</a:t>
            </a:r>
          </a:p>
        </p:txBody>
      </p:sp>
      <p:sp>
        <p:nvSpPr>
          <p:cNvPr id="10" name="Text Placeholder 3">
            <a:extLst>
              <a:ext uri="{FF2B5EF4-FFF2-40B4-BE49-F238E27FC236}">
                <a16:creationId xmlns:a16="http://schemas.microsoft.com/office/drawing/2014/main" id="{1A0A40A5-BF2C-93C1-F2A8-0A4F94FCBAED}"/>
              </a:ext>
            </a:extLst>
          </p:cNvPr>
          <p:cNvSpPr txBox="1">
            <a:spLocks/>
          </p:cNvSpPr>
          <p:nvPr/>
        </p:nvSpPr>
        <p:spPr>
          <a:xfrm>
            <a:off x="4751311" y="2599137"/>
            <a:ext cx="6391274" cy="2104569"/>
          </a:xfrm>
          <a:prstGeom prst="rect">
            <a:avLst/>
          </a:prstGeom>
        </p:spPr>
        <p:txBody>
          <a:bodyPr vert="horz" lIns="91440" tIns="45720" rIns="91440" bIns="45720" rtlCol="0">
            <a:normAutofit/>
          </a:bodyPr>
          <a:lstStyle>
            <a:lvl1pPr marL="228600" indent="-365760" algn="l" defTabSz="914400" rtl="0" eaLnBrk="1" latinLnBrk="0" hangingPunct="1">
              <a:lnSpc>
                <a:spcPct val="90000"/>
              </a:lnSpc>
              <a:spcBef>
                <a:spcPts val="100"/>
              </a:spcBef>
              <a:buClr>
                <a:schemeClr val="accent4"/>
              </a:buClr>
              <a:buFont typeface="Arial" panose="020B0604020202020204" pitchFamily="34" charset="0"/>
              <a:buChar char="■"/>
              <a:defRPr sz="2400" b="1" kern="1200">
                <a:solidFill>
                  <a:schemeClr val="accent1"/>
                </a:solidFill>
                <a:latin typeface="Arial" panose="020B0604020202020204" pitchFamily="34" charset="0"/>
                <a:ea typeface="+mn-ea"/>
                <a:cs typeface="Arial" panose="020B0604020202020204" pitchFamily="34" charset="0"/>
              </a:defRPr>
            </a:lvl1pPr>
            <a:lvl2pPr marL="685800" indent="-365760" algn="l" defTabSz="914400" rtl="0" eaLnBrk="1" latinLnBrk="0" hangingPunct="1">
              <a:lnSpc>
                <a:spcPct val="90000"/>
              </a:lnSpc>
              <a:spcBef>
                <a:spcPts val="500"/>
              </a:spcBef>
              <a:buClr>
                <a:srgbClr val="70BE44"/>
              </a:buClr>
              <a:buFont typeface="Symbol" panose="05050102010706020507" pitchFamily="18" charset="2"/>
              <a:buChar char="·"/>
              <a:defRPr sz="2000" kern="1200">
                <a:solidFill>
                  <a:schemeClr val="accent1"/>
                </a:solidFill>
                <a:latin typeface="Arial" panose="020B0604020202020204" pitchFamily="34" charset="0"/>
                <a:ea typeface="+mn-ea"/>
                <a:cs typeface="Arial" panose="020B0604020202020204" pitchFamily="34" charset="0"/>
              </a:defRPr>
            </a:lvl2pPr>
            <a:lvl3pPr marL="1143000" indent="-365760" algn="l" defTabSz="914400" rtl="0" eaLnBrk="1" latinLnBrk="0" hangingPunct="1">
              <a:lnSpc>
                <a:spcPct val="90000"/>
              </a:lnSpc>
              <a:spcBef>
                <a:spcPts val="500"/>
              </a:spcBef>
              <a:buClr>
                <a:srgbClr val="70BE44"/>
              </a:buClr>
              <a:buFont typeface="Wingdings" panose="05000000000000000000" pitchFamily="2" charset="2"/>
              <a:buChar char="§"/>
              <a:defRPr sz="1800" kern="1200">
                <a:solidFill>
                  <a:schemeClr val="accent1"/>
                </a:solidFill>
                <a:latin typeface="Arial" panose="020B0604020202020204" pitchFamily="34" charset="0"/>
                <a:ea typeface="+mn-ea"/>
                <a:cs typeface="Arial" panose="020B0604020202020204" pitchFamily="34" charset="0"/>
              </a:defRPr>
            </a:lvl3pPr>
            <a:lvl4pPr marL="1600200" indent="-365760" algn="l" defTabSz="914400" rtl="0" eaLnBrk="1" latinLnBrk="0" hangingPunct="1">
              <a:lnSpc>
                <a:spcPct val="90000"/>
              </a:lnSpc>
              <a:spcBef>
                <a:spcPts val="500"/>
              </a:spcBef>
              <a:buClr>
                <a:srgbClr val="70BE44"/>
              </a:buClr>
              <a:buFont typeface="Arial" panose="020B0604020202020204" pitchFamily="34" charset="0"/>
              <a:buChar char="•"/>
              <a:defRPr sz="1600" kern="1200">
                <a:solidFill>
                  <a:schemeClr val="accent1"/>
                </a:solidFill>
                <a:latin typeface="Arial" panose="020B0604020202020204" pitchFamily="34" charset="0"/>
                <a:ea typeface="+mn-ea"/>
                <a:cs typeface="Arial" panose="020B0604020202020204" pitchFamily="34" charset="0"/>
              </a:defRPr>
            </a:lvl4pPr>
            <a:lvl5pPr marL="2057400" indent="-365760" algn="l" defTabSz="914400" rtl="0" eaLnBrk="1" latinLnBrk="0" hangingPunct="1">
              <a:lnSpc>
                <a:spcPct val="90000"/>
              </a:lnSpc>
              <a:spcBef>
                <a:spcPts val="500"/>
              </a:spcBef>
              <a:buClr>
                <a:srgbClr val="70BE44"/>
              </a:buClr>
              <a:buFont typeface="Calibri" panose="020F0502020204030204" pitchFamily="34" charset="0"/>
              <a:buChar char="‐"/>
              <a:defRPr sz="160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solidFill>
                  <a:schemeClr val="tx1"/>
                </a:solidFill>
              </a:rPr>
              <a:t>The problem with using Operational Object Codes </a:t>
            </a:r>
          </a:p>
          <a:p>
            <a:pPr marL="0" indent="0">
              <a:buFont typeface="Arial" panose="020B0604020202020204" pitchFamily="34" charset="0"/>
              <a:buNone/>
            </a:pPr>
            <a:r>
              <a:rPr lang="en-US" sz="1900" dirty="0"/>
              <a:t>		</a:t>
            </a:r>
            <a:r>
              <a:rPr lang="en-US" sz="1900" dirty="0">
                <a:solidFill>
                  <a:schemeClr val="accent4"/>
                </a:solidFill>
              </a:rPr>
              <a:t>        (the 5800’s)</a:t>
            </a:r>
          </a:p>
          <a:p>
            <a:pPr marL="0" indent="0">
              <a:buFont typeface="Arial" panose="020B0604020202020204" pitchFamily="34" charset="0"/>
              <a:buNone/>
            </a:pPr>
            <a:endParaRPr lang="en-US" sz="1900" dirty="0"/>
          </a:p>
          <a:p>
            <a:pPr marL="0" indent="0">
              <a:buFont typeface="Arial" panose="020B0604020202020204" pitchFamily="34" charset="0"/>
              <a:buNone/>
            </a:pPr>
            <a:endParaRPr lang="en-US" sz="1900" dirty="0"/>
          </a:p>
          <a:p>
            <a:pPr marL="220049" lvl="1" indent="0">
              <a:buFont typeface="Symbol" panose="05050102010706020507" pitchFamily="18" charset="2"/>
              <a:buNone/>
            </a:pPr>
            <a:r>
              <a:rPr lang="en-US" sz="1900" dirty="0">
                <a:solidFill>
                  <a:schemeClr val="tx1"/>
                </a:solidFill>
              </a:rPr>
              <a:t>What type of consultant?</a:t>
            </a:r>
          </a:p>
          <a:p>
            <a:pPr marL="220049" lvl="1" indent="0">
              <a:buFont typeface="Symbol" panose="05050102010706020507" pitchFamily="18" charset="2"/>
              <a:buNone/>
            </a:pPr>
            <a:endParaRPr lang="en-US" sz="1200" dirty="0">
              <a:solidFill>
                <a:schemeClr val="tx1"/>
              </a:solidFill>
            </a:endParaRPr>
          </a:p>
          <a:p>
            <a:pPr marL="220049" lvl="1" indent="0">
              <a:buFont typeface="Symbol" panose="05050102010706020507" pitchFamily="18" charset="2"/>
              <a:buNone/>
            </a:pPr>
            <a:r>
              <a:rPr lang="en-US" sz="1900" dirty="0">
                <a:solidFill>
                  <a:schemeClr val="tx1"/>
                </a:solidFill>
              </a:rPr>
              <a:t>Why are you charging Operations to Capital projects?</a:t>
            </a:r>
          </a:p>
        </p:txBody>
      </p:sp>
      <p:sp>
        <p:nvSpPr>
          <p:cNvPr id="12" name="Text Placeholder 3">
            <a:extLst>
              <a:ext uri="{FF2B5EF4-FFF2-40B4-BE49-F238E27FC236}">
                <a16:creationId xmlns:a16="http://schemas.microsoft.com/office/drawing/2014/main" id="{6F43FEE5-4325-14C9-8639-D4AF8F06EF69}"/>
              </a:ext>
            </a:extLst>
          </p:cNvPr>
          <p:cNvSpPr txBox="1">
            <a:spLocks/>
          </p:cNvSpPr>
          <p:nvPr/>
        </p:nvSpPr>
        <p:spPr>
          <a:xfrm>
            <a:off x="4479886" y="5115099"/>
            <a:ext cx="7255512" cy="643150"/>
          </a:xfrm>
          <a:prstGeom prst="rect">
            <a:avLst/>
          </a:prstGeom>
          <a:solidFill>
            <a:schemeClr val="accent3">
              <a:lumMod val="10000"/>
              <a:lumOff val="90000"/>
            </a:schemeClr>
          </a:solidFill>
        </p:spPr>
        <p:txBody>
          <a:bodyPr>
            <a:normAutofit/>
          </a:bodyPr>
          <a:lstStyle>
            <a:lvl1pPr marL="228600" indent="-365760" algn="l" defTabSz="914400" rtl="0" eaLnBrk="1" latinLnBrk="0" hangingPunct="1">
              <a:lnSpc>
                <a:spcPct val="90000"/>
              </a:lnSpc>
              <a:spcBef>
                <a:spcPts val="1000"/>
              </a:spcBef>
              <a:buClr>
                <a:schemeClr val="accent4"/>
              </a:buClr>
              <a:buFont typeface="Arial" panose="020B0604020202020204" pitchFamily="34" charset="0"/>
              <a:buChar char="■"/>
              <a:defRPr sz="2400" b="1" kern="1200">
                <a:solidFill>
                  <a:schemeClr val="accent1"/>
                </a:solidFill>
                <a:latin typeface="Arial" panose="020B0604020202020204" pitchFamily="34" charset="0"/>
                <a:ea typeface="+mn-ea"/>
                <a:cs typeface="Arial" panose="020B0604020202020204" pitchFamily="34" charset="0"/>
              </a:defRPr>
            </a:lvl1pPr>
            <a:lvl2pPr marL="685800" indent="-365760" algn="l" defTabSz="914400" rtl="0" eaLnBrk="1" latinLnBrk="0" hangingPunct="1">
              <a:lnSpc>
                <a:spcPct val="90000"/>
              </a:lnSpc>
              <a:spcBef>
                <a:spcPts val="500"/>
              </a:spcBef>
              <a:buClr>
                <a:srgbClr val="70BE44"/>
              </a:buClr>
              <a:buFont typeface="Symbol" panose="05050102010706020507" pitchFamily="18" charset="2"/>
              <a:buChar char="·"/>
              <a:defRPr sz="2000" kern="1200">
                <a:solidFill>
                  <a:schemeClr val="accent1"/>
                </a:solidFill>
                <a:latin typeface="Arial" panose="020B0604020202020204" pitchFamily="34" charset="0"/>
                <a:ea typeface="+mn-ea"/>
                <a:cs typeface="Arial" panose="020B0604020202020204" pitchFamily="34" charset="0"/>
              </a:defRPr>
            </a:lvl2pPr>
            <a:lvl3pPr marL="1143000" indent="-365760" algn="l" defTabSz="914400" rtl="0" eaLnBrk="1" latinLnBrk="0" hangingPunct="1">
              <a:lnSpc>
                <a:spcPct val="90000"/>
              </a:lnSpc>
              <a:spcBef>
                <a:spcPts val="500"/>
              </a:spcBef>
              <a:buClr>
                <a:srgbClr val="70BE44"/>
              </a:buClr>
              <a:buFont typeface="Wingdings" panose="05000000000000000000" pitchFamily="2" charset="2"/>
              <a:buChar char="§"/>
              <a:defRPr sz="1800" kern="1200">
                <a:solidFill>
                  <a:schemeClr val="accent1"/>
                </a:solidFill>
                <a:latin typeface="Arial" panose="020B0604020202020204" pitchFamily="34" charset="0"/>
                <a:ea typeface="+mn-ea"/>
                <a:cs typeface="Arial" panose="020B0604020202020204" pitchFamily="34" charset="0"/>
              </a:defRPr>
            </a:lvl3pPr>
            <a:lvl4pPr marL="1600200" indent="-365760" algn="l" defTabSz="914400" rtl="0" eaLnBrk="1" latinLnBrk="0" hangingPunct="1">
              <a:lnSpc>
                <a:spcPct val="90000"/>
              </a:lnSpc>
              <a:spcBef>
                <a:spcPts val="500"/>
              </a:spcBef>
              <a:buClr>
                <a:srgbClr val="70BE44"/>
              </a:buClr>
              <a:buFont typeface="Arial" panose="020B0604020202020204" pitchFamily="34" charset="0"/>
              <a:buChar char="•"/>
              <a:defRPr sz="1600" kern="1200">
                <a:solidFill>
                  <a:schemeClr val="accent1"/>
                </a:solidFill>
                <a:latin typeface="Arial" panose="020B0604020202020204" pitchFamily="34" charset="0"/>
                <a:ea typeface="+mn-ea"/>
                <a:cs typeface="Arial" panose="020B0604020202020204" pitchFamily="34" charset="0"/>
              </a:defRPr>
            </a:lvl4pPr>
            <a:lvl5pPr marL="2057400" indent="-365760" algn="l" defTabSz="914400" rtl="0" eaLnBrk="1" latinLnBrk="0" hangingPunct="1">
              <a:lnSpc>
                <a:spcPct val="90000"/>
              </a:lnSpc>
              <a:spcBef>
                <a:spcPts val="500"/>
              </a:spcBef>
              <a:buClr>
                <a:srgbClr val="70BE44"/>
              </a:buClr>
              <a:buFont typeface="Calibri" panose="020F0502020204030204" pitchFamily="34" charset="0"/>
              <a:buChar char="‐"/>
              <a:defRPr sz="1600" kern="1200">
                <a:solidFill>
                  <a:schemeClr val="accent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accent4"/>
                </a:solidFill>
                <a:latin typeface="Calibri" panose="020F0502020204030204" pitchFamily="34" charset="0"/>
                <a:ea typeface="Calibri" panose="020F0502020204030204" pitchFamily="34" charset="0"/>
                <a:cs typeface="Times New Roman" panose="02020603050405020304" pitchFamily="18" charset="0"/>
              </a:rPr>
              <a:t>Legal &amp; Advertising are typical exceptions to the use of Operational Codes for Capital Project due to district wide contracting</a:t>
            </a:r>
          </a:p>
        </p:txBody>
      </p:sp>
    </p:spTree>
    <p:extLst>
      <p:ext uri="{BB962C8B-B14F-4D97-AF65-F5344CB8AC3E}">
        <p14:creationId xmlns:p14="http://schemas.microsoft.com/office/powerpoint/2010/main" val="863910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30F8-C3FD-4E43-B240-DCD808E85A6D}"/>
              </a:ext>
            </a:extLst>
          </p:cNvPr>
          <p:cNvSpPr>
            <a:spLocks noGrp="1"/>
          </p:cNvSpPr>
          <p:nvPr>
            <p:ph type="title"/>
          </p:nvPr>
        </p:nvSpPr>
        <p:spPr>
          <a:xfrm>
            <a:off x="5077242" y="247649"/>
            <a:ext cx="5524083" cy="675155"/>
          </a:xfrm>
        </p:spPr>
        <p:txBody>
          <a:bodyPr>
            <a:normAutofit/>
          </a:bodyPr>
          <a:lstStyle/>
          <a:p>
            <a:pPr algn="l"/>
            <a:r>
              <a:rPr lang="en-US" sz="2000" u="sng" dirty="0"/>
              <a:t>SAMPLE</a:t>
            </a:r>
            <a:r>
              <a:rPr lang="en-US" sz="2000" dirty="0"/>
              <a:t> CATEGORIES</a:t>
            </a:r>
          </a:p>
        </p:txBody>
      </p:sp>
      <p:graphicFrame>
        <p:nvGraphicFramePr>
          <p:cNvPr id="46168" name="Group 88">
            <a:extLst>
              <a:ext uri="{FF2B5EF4-FFF2-40B4-BE49-F238E27FC236}">
                <a16:creationId xmlns:a16="http://schemas.microsoft.com/office/drawing/2014/main" id="{6EBA5BCC-6F25-41B0-B89C-935709E74198}"/>
              </a:ext>
            </a:extLst>
          </p:cNvPr>
          <p:cNvGraphicFramePr>
            <a:graphicFrameLocks noGrp="1"/>
          </p:cNvGraphicFramePr>
          <p:nvPr>
            <p:ph idx="1"/>
            <p:extLst>
              <p:ext uri="{D42A27DB-BD31-4B8C-83A1-F6EECF244321}">
                <p14:modId xmlns:p14="http://schemas.microsoft.com/office/powerpoint/2010/main" val="2282103257"/>
              </p:ext>
            </p:extLst>
          </p:nvPr>
        </p:nvGraphicFramePr>
        <p:xfrm>
          <a:off x="5198518" y="974419"/>
          <a:ext cx="5524082" cy="2377440"/>
        </p:xfrm>
        <a:graphic>
          <a:graphicData uri="http://schemas.openxmlformats.org/drawingml/2006/table">
            <a:tbl>
              <a:tblPr>
                <a:effectLst>
                  <a:outerShdw blurRad="76200" dir="18900000" sy="23000" kx="-1200000" algn="bl" rotWithShape="0">
                    <a:prstClr val="black">
                      <a:alpha val="20000"/>
                    </a:prstClr>
                  </a:outerShdw>
                </a:effectLst>
              </a:tblPr>
              <a:tblGrid>
                <a:gridCol w="1197778">
                  <a:extLst>
                    <a:ext uri="{9D8B030D-6E8A-4147-A177-3AD203B41FA5}">
                      <a16:colId xmlns:a16="http://schemas.microsoft.com/office/drawing/2014/main" val="20000"/>
                    </a:ext>
                  </a:extLst>
                </a:gridCol>
                <a:gridCol w="4326304">
                  <a:extLst>
                    <a:ext uri="{9D8B030D-6E8A-4147-A177-3AD203B41FA5}">
                      <a16:colId xmlns:a16="http://schemas.microsoft.com/office/drawing/2014/main" val="20001"/>
                    </a:ext>
                  </a:extLst>
                </a:gridCol>
              </a:tblGrid>
              <a:tr h="372216">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A</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cap="flat">
                      <a:noFill/>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Site</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cap="fla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2216">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B</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Planning &amp; Design</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2216">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C</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Construction</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2216">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D</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Construction Tests &amp; Inspection</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2216">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E</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Furniture &amp; Equipment</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2216">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F</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Project Contingency</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Placeholder 3">
            <a:extLst>
              <a:ext uri="{FF2B5EF4-FFF2-40B4-BE49-F238E27FC236}">
                <a16:creationId xmlns:a16="http://schemas.microsoft.com/office/drawing/2014/main" id="{C7B04F14-AAA5-4E21-883C-145E61007181}"/>
              </a:ext>
            </a:extLst>
          </p:cNvPr>
          <p:cNvSpPr>
            <a:spLocks noGrp="1"/>
          </p:cNvSpPr>
          <p:nvPr>
            <p:ph type="body" sz="quarter" idx="10"/>
          </p:nvPr>
        </p:nvSpPr>
        <p:spPr>
          <a:xfrm>
            <a:off x="523875" y="2010726"/>
            <a:ext cx="3238500" cy="4334090"/>
          </a:xfrm>
        </p:spPr>
        <p:txBody>
          <a:bodyPr>
            <a:normAutofit fontScale="77500" lnSpcReduction="20000"/>
          </a:bodyPr>
          <a:lstStyle/>
          <a:p>
            <a:pPr marL="0" indent="0"/>
            <a:r>
              <a:rPr lang="en-US" sz="2000" b="1" dirty="0"/>
              <a:t>Think about your project in terms of the types of summary data you would like to provide, then group your object codes within those </a:t>
            </a:r>
            <a:r>
              <a:rPr lang="en-US" sz="2000" b="1" dirty="0">
                <a:solidFill>
                  <a:schemeClr val="accent6"/>
                </a:solidFill>
              </a:rPr>
              <a:t>categories</a:t>
            </a:r>
            <a:r>
              <a:rPr lang="en-US" sz="2000" b="1" dirty="0"/>
              <a:t> for easy summary reporting and analysis.</a:t>
            </a:r>
          </a:p>
          <a:p>
            <a:endParaRPr lang="en-US" sz="2000" b="1" dirty="0"/>
          </a:p>
          <a:p>
            <a:r>
              <a:rPr lang="en-US" sz="2100" b="1" dirty="0"/>
              <a:t>You may differentiate Construction, Construction Adm, and T&amp;I based on your own politics.  Or combine them.</a:t>
            </a:r>
          </a:p>
        </p:txBody>
      </p:sp>
      <p:sp>
        <p:nvSpPr>
          <p:cNvPr id="7" name="TextBox 6">
            <a:extLst>
              <a:ext uri="{FF2B5EF4-FFF2-40B4-BE49-F238E27FC236}">
                <a16:creationId xmlns:a16="http://schemas.microsoft.com/office/drawing/2014/main" id="{572E9628-DC88-4B42-A6A4-5E94EF0FBE54}"/>
              </a:ext>
            </a:extLst>
          </p:cNvPr>
          <p:cNvSpPr txBox="1"/>
          <p:nvPr/>
        </p:nvSpPr>
        <p:spPr>
          <a:xfrm>
            <a:off x="523875" y="668815"/>
            <a:ext cx="2752726" cy="830997"/>
          </a:xfrm>
          <a:prstGeom prst="rect">
            <a:avLst/>
          </a:prstGeom>
          <a:noFill/>
        </p:spPr>
        <p:txBody>
          <a:bodyPr wrap="square">
            <a:spAutoFit/>
          </a:bodyPr>
          <a:lstStyle/>
          <a:p>
            <a:r>
              <a:rPr lang="en-US" altLang="en-US" sz="2400" b="1" dirty="0">
                <a:solidFill>
                  <a:schemeClr val="bg1"/>
                </a:solidFill>
              </a:rPr>
              <a:t>USING PROJECT CATEGORIES</a:t>
            </a:r>
          </a:p>
        </p:txBody>
      </p:sp>
      <p:graphicFrame>
        <p:nvGraphicFramePr>
          <p:cNvPr id="3" name="Group 88">
            <a:extLst>
              <a:ext uri="{FF2B5EF4-FFF2-40B4-BE49-F238E27FC236}">
                <a16:creationId xmlns:a16="http://schemas.microsoft.com/office/drawing/2014/main" id="{01E8BD8B-0FF2-4451-775F-2A3D0BFB0DE9}"/>
              </a:ext>
            </a:extLst>
          </p:cNvPr>
          <p:cNvGraphicFramePr>
            <a:graphicFrameLocks/>
          </p:cNvGraphicFramePr>
          <p:nvPr>
            <p:extLst>
              <p:ext uri="{D42A27DB-BD31-4B8C-83A1-F6EECF244321}">
                <p14:modId xmlns:p14="http://schemas.microsoft.com/office/powerpoint/2010/main" val="96879633"/>
              </p:ext>
            </p:extLst>
          </p:nvPr>
        </p:nvGraphicFramePr>
        <p:xfrm>
          <a:off x="6096000" y="4163050"/>
          <a:ext cx="5886449" cy="1981200"/>
        </p:xfrm>
        <a:graphic>
          <a:graphicData uri="http://schemas.openxmlformats.org/drawingml/2006/table">
            <a:tbl>
              <a:tblPr/>
              <a:tblGrid>
                <a:gridCol w="1254653">
                  <a:extLst>
                    <a:ext uri="{9D8B030D-6E8A-4147-A177-3AD203B41FA5}">
                      <a16:colId xmlns:a16="http://schemas.microsoft.com/office/drawing/2014/main" val="20000"/>
                    </a:ext>
                  </a:extLst>
                </a:gridCol>
                <a:gridCol w="4631796">
                  <a:extLst>
                    <a:ext uri="{9D8B030D-6E8A-4147-A177-3AD203B41FA5}">
                      <a16:colId xmlns:a16="http://schemas.microsoft.com/office/drawing/2014/main" val="20001"/>
                    </a:ext>
                  </a:extLst>
                </a:gridCol>
              </a:tblGrid>
              <a:tr h="345621">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A</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cap="flat">
                      <a:noFill/>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Site</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cap="flat">
                      <a:noFill/>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5621">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B</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Planning &amp; Design</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5621">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C</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Construction (Including Tests &amp; Insp)</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5621">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D</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Furniture &amp; Equipment</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5621">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E</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accent6"/>
                          </a:solidFill>
                          <a:effectLst/>
                          <a:latin typeface="Arial" panose="020B0604020202020204" pitchFamily="34" charset="0"/>
                          <a:cs typeface="Arial" panose="020B0604020202020204" pitchFamily="34" charset="0"/>
                        </a:rPr>
                        <a:t>Project Contingency</a:t>
                      </a:r>
                    </a:p>
                  </a:txBody>
                  <a:tcPr marL="55845" marR="5584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 name="TextBox 5">
            <a:extLst>
              <a:ext uri="{FF2B5EF4-FFF2-40B4-BE49-F238E27FC236}">
                <a16:creationId xmlns:a16="http://schemas.microsoft.com/office/drawing/2014/main" id="{308E45FD-BFFD-33C3-6804-7226A06177D2}"/>
              </a:ext>
            </a:extLst>
          </p:cNvPr>
          <p:cNvSpPr txBox="1"/>
          <p:nvPr/>
        </p:nvSpPr>
        <p:spPr>
          <a:xfrm>
            <a:off x="5425204" y="3807561"/>
            <a:ext cx="670796" cy="461665"/>
          </a:xfrm>
          <a:prstGeom prst="rect">
            <a:avLst/>
          </a:prstGeom>
          <a:noFill/>
        </p:spPr>
        <p:txBody>
          <a:bodyPr wrap="square">
            <a:spAutoFit/>
          </a:bodyPr>
          <a:lstStyle/>
          <a:p>
            <a:r>
              <a:rPr lang="en-US" sz="2400" b="1" dirty="0"/>
              <a:t>OR</a:t>
            </a:r>
            <a:endParaRPr lang="en-US" b="1" dirty="0"/>
          </a:p>
        </p:txBody>
      </p:sp>
    </p:spTree>
    <p:extLst>
      <p:ext uri="{BB962C8B-B14F-4D97-AF65-F5344CB8AC3E}">
        <p14:creationId xmlns:p14="http://schemas.microsoft.com/office/powerpoint/2010/main" val="16852429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07282-6C0F-B337-8A82-D04D58C9A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55BB6-F842-299D-D617-60CE806B077A}"/>
              </a:ext>
            </a:extLst>
          </p:cNvPr>
          <p:cNvSpPr>
            <a:spLocks noGrp="1"/>
          </p:cNvSpPr>
          <p:nvPr>
            <p:ph type="title"/>
          </p:nvPr>
        </p:nvSpPr>
        <p:spPr>
          <a:xfrm>
            <a:off x="6132945" y="868024"/>
            <a:ext cx="5337706" cy="740445"/>
          </a:xfrm>
        </p:spPr>
        <p:txBody>
          <a:bodyPr/>
          <a:lstStyle/>
          <a:p>
            <a:r>
              <a:rPr lang="en-US" altLang="en-US" sz="2800" b="1" dirty="0">
                <a:solidFill>
                  <a:schemeClr val="accent6"/>
                </a:solidFill>
              </a:rPr>
              <a:t>CATEGORIES: </a:t>
            </a:r>
            <a:br>
              <a:rPr lang="en-US" altLang="en-US" sz="2800" b="1" dirty="0">
                <a:solidFill>
                  <a:schemeClr val="accent6"/>
                </a:solidFill>
              </a:rPr>
            </a:br>
            <a:r>
              <a:rPr lang="en-US" altLang="en-US" sz="2000" dirty="0">
                <a:solidFill>
                  <a:schemeClr val="accent6"/>
                </a:solidFill>
              </a:rPr>
              <a:t>SITE</a:t>
            </a:r>
            <a:r>
              <a:rPr lang="en-US" altLang="en-US" sz="2400" dirty="0">
                <a:solidFill>
                  <a:schemeClr val="accent6"/>
                </a:solidFill>
              </a:rPr>
              <a:t> </a:t>
            </a:r>
            <a:r>
              <a:rPr lang="en-US" altLang="en-US" sz="2000" dirty="0">
                <a:solidFill>
                  <a:schemeClr val="accent6"/>
                </a:solidFill>
              </a:rPr>
              <a:t>ACQUISITION </a:t>
            </a:r>
            <a:br>
              <a:rPr lang="en-US" altLang="en-US" sz="2000" dirty="0">
                <a:solidFill>
                  <a:schemeClr val="accent6"/>
                </a:solidFill>
              </a:rPr>
            </a:br>
            <a:r>
              <a:rPr lang="en-US" altLang="en-US" sz="2000" dirty="0">
                <a:solidFill>
                  <a:schemeClr val="accent6"/>
                </a:solidFill>
              </a:rPr>
              <a:t>AND APPROVAL (A)</a:t>
            </a:r>
            <a:br>
              <a:rPr lang="en-US" altLang="en-US" sz="2000" dirty="0">
                <a:solidFill>
                  <a:schemeClr val="accent6"/>
                </a:solidFill>
              </a:rPr>
            </a:br>
            <a:br>
              <a:rPr lang="en-US" altLang="en-US" sz="3600" dirty="0">
                <a:solidFill>
                  <a:schemeClr val="accent6"/>
                </a:solidFill>
              </a:rPr>
            </a:br>
            <a:endParaRPr lang="en-US" sz="3600" dirty="0"/>
          </a:p>
        </p:txBody>
      </p:sp>
      <p:sp>
        <p:nvSpPr>
          <p:cNvPr id="14339" name="Rectangle 3">
            <a:extLst>
              <a:ext uri="{FF2B5EF4-FFF2-40B4-BE49-F238E27FC236}">
                <a16:creationId xmlns:a16="http://schemas.microsoft.com/office/drawing/2014/main" id="{2801AD24-7C1E-3884-D872-D5DBFCC82416}"/>
              </a:ext>
            </a:extLst>
          </p:cNvPr>
          <p:cNvSpPr>
            <a:spLocks noGrp="1" noChangeArrowheads="1"/>
          </p:cNvSpPr>
          <p:nvPr>
            <p:ph type="body" sz="quarter" idx="4294967295"/>
          </p:nvPr>
        </p:nvSpPr>
        <p:spPr>
          <a:xfrm>
            <a:off x="1136074" y="1213040"/>
            <a:ext cx="4147126" cy="4085553"/>
          </a:xfrm>
          <a:solidFill>
            <a:schemeClr val="accent1">
              <a:lumMod val="20000"/>
              <a:lumOff val="80000"/>
            </a:schemeClr>
          </a:solidFill>
        </p:spPr>
        <p:txBody>
          <a:bodyPr>
            <a:noAutofit/>
          </a:bodyPr>
          <a:lstStyle/>
          <a:p>
            <a:pPr algn="ctr"/>
            <a:r>
              <a:rPr lang="en-US" altLang="en-US" sz="2400" b="1" dirty="0">
                <a:solidFill>
                  <a:schemeClr val="accent6"/>
                </a:solidFill>
              </a:rPr>
              <a:t>The 6100’s</a:t>
            </a:r>
          </a:p>
          <a:p>
            <a:pPr lvl="1">
              <a:buClr>
                <a:schemeClr val="accent6"/>
              </a:buClr>
            </a:pPr>
            <a:r>
              <a:rPr lang="en-US" altLang="en-US" sz="1600" dirty="0">
                <a:solidFill>
                  <a:schemeClr val="accent6"/>
                </a:solidFill>
              </a:rPr>
              <a:t>Includes costs associated with the acquisition of property for the project</a:t>
            </a:r>
          </a:p>
          <a:p>
            <a:pPr lvl="1">
              <a:buClr>
                <a:schemeClr val="accent6"/>
              </a:buClr>
            </a:pPr>
            <a:endParaRPr lang="en-US" altLang="en-US" sz="1600" dirty="0">
              <a:solidFill>
                <a:schemeClr val="accent6"/>
              </a:solidFill>
            </a:endParaRPr>
          </a:p>
          <a:p>
            <a:pPr lvl="1">
              <a:buClr>
                <a:schemeClr val="accent6"/>
              </a:buClr>
            </a:pPr>
            <a:r>
              <a:rPr lang="en-US" altLang="en-US" sz="1600" dirty="0">
                <a:solidFill>
                  <a:schemeClr val="accent6"/>
                </a:solidFill>
              </a:rPr>
              <a:t>Also includes the cost of certifying that the site is environmentally acceptable</a:t>
            </a:r>
          </a:p>
          <a:p>
            <a:pPr lvl="1">
              <a:buClr>
                <a:schemeClr val="accent6"/>
              </a:buClr>
            </a:pPr>
            <a:endParaRPr lang="en-US" altLang="en-US" sz="1600" dirty="0">
              <a:solidFill>
                <a:schemeClr val="accent6"/>
              </a:solidFill>
            </a:endParaRPr>
          </a:p>
          <a:p>
            <a:pPr lvl="1">
              <a:buClr>
                <a:schemeClr val="accent6"/>
              </a:buClr>
            </a:pPr>
            <a:r>
              <a:rPr lang="en-US" altLang="en-US" sz="1600" dirty="0">
                <a:solidFill>
                  <a:schemeClr val="accent6"/>
                </a:solidFill>
              </a:rPr>
              <a:t>Not required to separate site construction</a:t>
            </a:r>
          </a:p>
        </p:txBody>
      </p:sp>
      <p:sp>
        <p:nvSpPr>
          <p:cNvPr id="12" name="TextBox 11">
            <a:extLst>
              <a:ext uri="{FF2B5EF4-FFF2-40B4-BE49-F238E27FC236}">
                <a16:creationId xmlns:a16="http://schemas.microsoft.com/office/drawing/2014/main" id="{ADEA094B-53B4-8AE0-14BD-6958479CAC24}"/>
              </a:ext>
            </a:extLst>
          </p:cNvPr>
          <p:cNvSpPr txBox="1"/>
          <p:nvPr/>
        </p:nvSpPr>
        <p:spPr>
          <a:xfrm>
            <a:off x="6068389" y="182939"/>
            <a:ext cx="4597368" cy="400110"/>
          </a:xfrm>
          <a:prstGeom prst="rect">
            <a:avLst/>
          </a:prstGeom>
          <a:noFill/>
        </p:spPr>
        <p:txBody>
          <a:bodyPr wrap="square">
            <a:spAutoFit/>
          </a:bodyPr>
          <a:lstStyle/>
          <a:p>
            <a:r>
              <a:rPr lang="en-US" altLang="en-US" sz="2000" b="1" u="sng" dirty="0">
                <a:solidFill>
                  <a:schemeClr val="accent4"/>
                </a:solidFill>
              </a:rPr>
              <a:t>SAMPLE</a:t>
            </a:r>
            <a:r>
              <a:rPr lang="en-US" altLang="en-US" sz="2000" b="1" dirty="0">
                <a:solidFill>
                  <a:schemeClr val="accent4"/>
                </a:solidFill>
              </a:rPr>
              <a:t> OBJECT CODES</a:t>
            </a:r>
          </a:p>
        </p:txBody>
      </p:sp>
      <p:graphicFrame>
        <p:nvGraphicFramePr>
          <p:cNvPr id="5" name="Group 97">
            <a:extLst>
              <a:ext uri="{FF2B5EF4-FFF2-40B4-BE49-F238E27FC236}">
                <a16:creationId xmlns:a16="http://schemas.microsoft.com/office/drawing/2014/main" id="{65D5C7BC-84C8-1D96-0B6C-0D7BC22C8286}"/>
              </a:ext>
            </a:extLst>
          </p:cNvPr>
          <p:cNvGraphicFramePr>
            <a:graphicFrameLocks/>
          </p:cNvGraphicFramePr>
          <p:nvPr>
            <p:extLst>
              <p:ext uri="{D42A27DB-BD31-4B8C-83A1-F6EECF244321}">
                <p14:modId xmlns:p14="http://schemas.microsoft.com/office/powerpoint/2010/main" val="487742145"/>
              </p:ext>
            </p:extLst>
          </p:nvPr>
        </p:nvGraphicFramePr>
        <p:xfrm>
          <a:off x="5691427" y="2022029"/>
          <a:ext cx="6619875" cy="4114728"/>
        </p:xfrm>
        <a:graphic>
          <a:graphicData uri="http://schemas.openxmlformats.org/drawingml/2006/table">
            <a:tbl>
              <a:tblPr/>
              <a:tblGrid>
                <a:gridCol w="1504950">
                  <a:extLst>
                    <a:ext uri="{9D8B030D-6E8A-4147-A177-3AD203B41FA5}">
                      <a16:colId xmlns:a16="http://schemas.microsoft.com/office/drawing/2014/main" val="20000"/>
                    </a:ext>
                  </a:extLst>
                </a:gridCol>
                <a:gridCol w="5114925">
                  <a:extLst>
                    <a:ext uri="{9D8B030D-6E8A-4147-A177-3AD203B41FA5}">
                      <a16:colId xmlns:a16="http://schemas.microsoft.com/office/drawing/2014/main" val="20001"/>
                    </a:ext>
                  </a:extLst>
                </a:gridCol>
              </a:tblGrid>
              <a:tr h="0">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6110</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Purchase Price of Property</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6120</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Appraisal Fees</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6130</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Escrow Costs</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6140</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Surveying Costs</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6142</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Site Support Costs</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6144</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POESA/PEA Costs</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8419405"/>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6146</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DTSC Fees</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6175/6275</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Hazardous Waste Removal</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080744"/>
                  </a:ext>
                </a:extLst>
              </a:tr>
              <a:tr h="360225">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6150</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Other Costs - Site</a:t>
                      </a:r>
                    </a:p>
                  </a:txBody>
                  <a:tcPr marL="109987" marR="109987" marT="45716" marB="4571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31181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8693-927C-FF2F-FE8F-FB92B9EF8351}"/>
              </a:ext>
            </a:extLst>
          </p:cNvPr>
          <p:cNvSpPr>
            <a:spLocks noGrp="1"/>
          </p:cNvSpPr>
          <p:nvPr>
            <p:ph type="title" idx="4294967295"/>
          </p:nvPr>
        </p:nvSpPr>
        <p:spPr>
          <a:xfrm>
            <a:off x="482600" y="494331"/>
            <a:ext cx="10226675" cy="695325"/>
          </a:xfrm>
        </p:spPr>
        <p:txBody>
          <a:bodyPr/>
          <a:lstStyle/>
          <a:p>
            <a:r>
              <a:rPr lang="en-US" sz="3600" dirty="0"/>
              <a:t>Changes to the Detailed Listing (DLOPE)</a:t>
            </a:r>
          </a:p>
        </p:txBody>
      </p:sp>
      <p:sp>
        <p:nvSpPr>
          <p:cNvPr id="26" name="Content Placeholder 4">
            <a:extLst>
              <a:ext uri="{FF2B5EF4-FFF2-40B4-BE49-F238E27FC236}">
                <a16:creationId xmlns:a16="http://schemas.microsoft.com/office/drawing/2014/main" id="{15F800C4-223F-3837-F799-1B76E1D32AB0}"/>
              </a:ext>
            </a:extLst>
          </p:cNvPr>
          <p:cNvSpPr txBox="1">
            <a:spLocks/>
          </p:cNvSpPr>
          <p:nvPr/>
        </p:nvSpPr>
        <p:spPr>
          <a:xfrm>
            <a:off x="482600" y="1118182"/>
            <a:ext cx="11160759" cy="2177612"/>
          </a:xfrm>
          <a:prstGeom prst="rect">
            <a:avLst/>
          </a:prstGeom>
        </p:spPr>
        <p:txBody>
          <a:bodyPr/>
          <a:lstStyle>
            <a:lvl1pPr marL="0" indent="0" algn="l" defTabSz="914400" rtl="0" eaLnBrk="1" latinLnBrk="0" hangingPunct="1">
              <a:lnSpc>
                <a:spcPct val="150000"/>
              </a:lnSpc>
              <a:spcBef>
                <a:spcPts val="1000"/>
              </a:spcBef>
              <a:buFontTx/>
              <a:buNone/>
              <a:defRPr sz="3200" b="0"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150000"/>
              </a:lnSpc>
              <a:spcBef>
                <a:spcPts val="500"/>
              </a:spcBef>
              <a:buFontTx/>
              <a:buNone/>
              <a:defRPr sz="3200" b="0" i="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150000"/>
              </a:lnSpc>
              <a:spcBef>
                <a:spcPts val="500"/>
              </a:spcBef>
              <a:buFontTx/>
              <a:buNone/>
              <a:defRPr sz="2000" b="0" i="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panose="020B0604020202020204" pitchFamily="34" charset="0"/>
              <a:buChar char="•"/>
            </a:pPr>
            <a:r>
              <a:rPr lang="en-US" dirty="0"/>
              <a:t>Specific columns for POESA/PEA and DSTC Fees</a:t>
            </a:r>
          </a:p>
          <a:p>
            <a:pPr marL="457200" indent="-457200">
              <a:lnSpc>
                <a:spcPct val="100000"/>
              </a:lnSpc>
              <a:buFont typeface="Arial" panose="020B0604020202020204" pitchFamily="34" charset="0"/>
              <a:buChar char="•"/>
            </a:pPr>
            <a:r>
              <a:rPr lang="en-US" dirty="0"/>
              <a:t>APN Column</a:t>
            </a:r>
          </a:p>
          <a:p>
            <a:pPr marL="457200" indent="-457200">
              <a:lnSpc>
                <a:spcPct val="100000"/>
              </a:lnSpc>
              <a:buFont typeface="Arial" panose="020B0604020202020204" pitchFamily="34" charset="0"/>
              <a:buChar char="•"/>
            </a:pPr>
            <a:r>
              <a:rPr lang="en-US" dirty="0"/>
              <a:t>Fund and Object Codes</a:t>
            </a:r>
          </a:p>
          <a:p>
            <a:pPr algn="ctr">
              <a:lnSpc>
                <a:spcPct val="100000"/>
              </a:lnSpc>
            </a:pPr>
            <a:br>
              <a:rPr lang="en-US" dirty="0"/>
            </a:br>
            <a:r>
              <a:rPr lang="en-US" sz="2400" dirty="0">
                <a:solidFill>
                  <a:schemeClr val="accent4"/>
                </a:solidFill>
              </a:rPr>
              <a:t>It appears these changes are to help the external auditors in the new process.</a:t>
            </a:r>
          </a:p>
        </p:txBody>
      </p:sp>
      <p:grpSp>
        <p:nvGrpSpPr>
          <p:cNvPr id="44" name="Group 43">
            <a:extLst>
              <a:ext uri="{FF2B5EF4-FFF2-40B4-BE49-F238E27FC236}">
                <a16:creationId xmlns:a16="http://schemas.microsoft.com/office/drawing/2014/main" id="{5A1407FE-E41C-DDEB-A23C-ECADD1EEC665}"/>
              </a:ext>
            </a:extLst>
          </p:cNvPr>
          <p:cNvGrpSpPr/>
          <p:nvPr/>
        </p:nvGrpSpPr>
        <p:grpSpPr>
          <a:xfrm>
            <a:off x="2003765" y="4002547"/>
            <a:ext cx="8184469" cy="2623781"/>
            <a:chOff x="2576482" y="3670655"/>
            <a:chExt cx="8184469" cy="2623781"/>
          </a:xfrm>
        </p:grpSpPr>
        <p:grpSp>
          <p:nvGrpSpPr>
            <p:cNvPr id="6" name="Group 5">
              <a:extLst>
                <a:ext uri="{FF2B5EF4-FFF2-40B4-BE49-F238E27FC236}">
                  <a16:creationId xmlns:a16="http://schemas.microsoft.com/office/drawing/2014/main" id="{3D2DF82E-0476-25A5-B4B4-198FA129B61F}"/>
                </a:ext>
              </a:extLst>
            </p:cNvPr>
            <p:cNvGrpSpPr/>
            <p:nvPr/>
          </p:nvGrpSpPr>
          <p:grpSpPr>
            <a:xfrm>
              <a:off x="2576482" y="3670655"/>
              <a:ext cx="8184469" cy="2623781"/>
              <a:chOff x="2250440" y="3429000"/>
              <a:chExt cx="7574280" cy="2306320"/>
            </a:xfrm>
          </p:grpSpPr>
          <p:sp>
            <p:nvSpPr>
              <p:cNvPr id="7" name="Rectangle 6">
                <a:extLst>
                  <a:ext uri="{FF2B5EF4-FFF2-40B4-BE49-F238E27FC236}">
                    <a16:creationId xmlns:a16="http://schemas.microsoft.com/office/drawing/2014/main" id="{10EA0EA4-3C7E-C619-C008-81E251677882}"/>
                  </a:ext>
                </a:extLst>
              </p:cNvPr>
              <p:cNvSpPr/>
              <p:nvPr/>
            </p:nvSpPr>
            <p:spPr>
              <a:xfrm>
                <a:off x="2250440" y="3429000"/>
                <a:ext cx="7574280" cy="41148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0F6532C-57E8-A371-98C8-D2D8A10376B2}"/>
                  </a:ext>
                </a:extLst>
              </p:cNvPr>
              <p:cNvSpPr/>
              <p:nvPr/>
            </p:nvSpPr>
            <p:spPr>
              <a:xfrm>
                <a:off x="2250440" y="3886200"/>
                <a:ext cx="1082040" cy="60452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BF247A2-0234-5A6B-B9DD-FAA0FD059236}"/>
                  </a:ext>
                </a:extLst>
              </p:cNvPr>
              <p:cNvSpPr/>
              <p:nvPr/>
            </p:nvSpPr>
            <p:spPr>
              <a:xfrm>
                <a:off x="3332480" y="3886200"/>
                <a:ext cx="1082040" cy="604520"/>
              </a:xfrm>
              <a:prstGeom prst="rect">
                <a:avLst/>
              </a:prstGeom>
              <a:solidFill>
                <a:schemeClr val="accent4">
                  <a:lumMod val="20000"/>
                  <a:lumOff val="8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F28614-FBF2-10B9-7BC2-F8A3671EC611}"/>
                  </a:ext>
                </a:extLst>
              </p:cNvPr>
              <p:cNvSpPr/>
              <p:nvPr/>
            </p:nvSpPr>
            <p:spPr>
              <a:xfrm>
                <a:off x="4414520" y="3886200"/>
                <a:ext cx="1082040" cy="604520"/>
              </a:xfrm>
              <a:prstGeom prst="rect">
                <a:avLst/>
              </a:prstGeom>
              <a:solidFill>
                <a:schemeClr val="accent4">
                  <a:lumMod val="20000"/>
                  <a:lumOff val="8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AC03A0-6288-4628-DBE9-19CD01733642}"/>
                  </a:ext>
                </a:extLst>
              </p:cNvPr>
              <p:cNvSpPr/>
              <p:nvPr/>
            </p:nvSpPr>
            <p:spPr>
              <a:xfrm>
                <a:off x="5496560" y="3886200"/>
                <a:ext cx="1082040" cy="604520"/>
              </a:xfrm>
              <a:prstGeom prst="rect">
                <a:avLst/>
              </a:prstGeom>
              <a:solidFill>
                <a:schemeClr val="accent4">
                  <a:lumMod val="20000"/>
                  <a:lumOff val="8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B6E5BC-3C85-EFF7-C929-892DF2C466A0}"/>
                  </a:ext>
                </a:extLst>
              </p:cNvPr>
              <p:cNvSpPr/>
              <p:nvPr/>
            </p:nvSpPr>
            <p:spPr>
              <a:xfrm>
                <a:off x="8742680" y="3886200"/>
                <a:ext cx="1082040" cy="604520"/>
              </a:xfrm>
              <a:prstGeom prst="rect">
                <a:avLst/>
              </a:prstGeom>
              <a:solidFill>
                <a:schemeClr val="bg1">
                  <a:lumMod val="95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F8AFFC-CB79-CE69-D209-CB42ECF12EC9}"/>
                  </a:ext>
                </a:extLst>
              </p:cNvPr>
              <p:cNvSpPr/>
              <p:nvPr/>
            </p:nvSpPr>
            <p:spPr>
              <a:xfrm>
                <a:off x="6578600" y="3886200"/>
                <a:ext cx="1082040" cy="604520"/>
              </a:xfrm>
              <a:prstGeom prst="rect">
                <a:avLst/>
              </a:prstGeom>
              <a:solidFill>
                <a:schemeClr val="bg1">
                  <a:lumMod val="95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74D86CD-6415-704E-7DC5-B96ED3570288}"/>
                  </a:ext>
                </a:extLst>
              </p:cNvPr>
              <p:cNvSpPr/>
              <p:nvPr/>
            </p:nvSpPr>
            <p:spPr>
              <a:xfrm>
                <a:off x="7660640" y="3886200"/>
                <a:ext cx="1082040" cy="604520"/>
              </a:xfrm>
              <a:prstGeom prst="rect">
                <a:avLst/>
              </a:prstGeom>
              <a:solidFill>
                <a:schemeClr val="accent1"/>
              </a:solidFill>
              <a:ln w="190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01F9DD2-BABB-7922-6681-E71DB632E7C5}"/>
                  </a:ext>
                </a:extLst>
              </p:cNvPr>
              <p:cNvSpPr/>
              <p:nvPr/>
            </p:nvSpPr>
            <p:spPr>
              <a:xfrm>
                <a:off x="2250440" y="4536440"/>
                <a:ext cx="7574280" cy="41148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63902F-869E-401E-607D-8C026A085CE6}"/>
                  </a:ext>
                </a:extLst>
              </p:cNvPr>
              <p:cNvSpPr/>
              <p:nvPr/>
            </p:nvSpPr>
            <p:spPr>
              <a:xfrm>
                <a:off x="2250440" y="4993640"/>
                <a:ext cx="1082040" cy="741680"/>
              </a:xfrm>
              <a:prstGeom prst="rect">
                <a:avLst/>
              </a:prstGeom>
              <a:solidFill>
                <a:schemeClr val="accent4"/>
              </a:solidFill>
              <a:ln w="190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181994-B098-2F0B-E8BB-7B9FDEA3E676}"/>
                  </a:ext>
                </a:extLst>
              </p:cNvPr>
              <p:cNvSpPr/>
              <p:nvPr/>
            </p:nvSpPr>
            <p:spPr>
              <a:xfrm>
                <a:off x="3332480" y="4993640"/>
                <a:ext cx="1082040" cy="741680"/>
              </a:xfrm>
              <a:prstGeom prst="rect">
                <a:avLst/>
              </a:prstGeom>
              <a:solidFill>
                <a:schemeClr val="accent4">
                  <a:lumMod val="20000"/>
                  <a:lumOff val="8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2754A-651C-CD20-2811-611415AEAE24}"/>
                  </a:ext>
                </a:extLst>
              </p:cNvPr>
              <p:cNvSpPr/>
              <p:nvPr/>
            </p:nvSpPr>
            <p:spPr>
              <a:xfrm>
                <a:off x="4414520" y="4993640"/>
                <a:ext cx="1082040" cy="741680"/>
              </a:xfrm>
              <a:prstGeom prst="rect">
                <a:avLst/>
              </a:prstGeom>
              <a:solidFill>
                <a:schemeClr val="bg1">
                  <a:lumMod val="95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05FAE46-1242-EA1A-5763-6374CA6F702C}"/>
                  </a:ext>
                </a:extLst>
              </p:cNvPr>
              <p:cNvSpPr/>
              <p:nvPr/>
            </p:nvSpPr>
            <p:spPr>
              <a:xfrm>
                <a:off x="5496560" y="4993640"/>
                <a:ext cx="1082040" cy="741680"/>
              </a:xfrm>
              <a:prstGeom prst="rect">
                <a:avLst/>
              </a:prstGeom>
              <a:solidFill>
                <a:schemeClr val="accent1"/>
              </a:solidFill>
              <a:ln w="190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0C0A41-5ED9-7AE3-48F9-B4B98E214235}"/>
                  </a:ext>
                </a:extLst>
              </p:cNvPr>
              <p:cNvSpPr/>
              <p:nvPr/>
            </p:nvSpPr>
            <p:spPr>
              <a:xfrm>
                <a:off x="6578600" y="4993640"/>
                <a:ext cx="1082040" cy="741680"/>
              </a:xfrm>
              <a:prstGeom prst="rect">
                <a:avLst/>
              </a:prstGeom>
              <a:solidFill>
                <a:schemeClr val="accent1"/>
              </a:solidFill>
              <a:ln w="190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7A5E45-BC0B-8989-8E58-0A556D2EA41F}"/>
                  </a:ext>
                </a:extLst>
              </p:cNvPr>
              <p:cNvSpPr/>
              <p:nvPr/>
            </p:nvSpPr>
            <p:spPr>
              <a:xfrm>
                <a:off x="8742680" y="4993640"/>
                <a:ext cx="1082040" cy="741680"/>
              </a:xfrm>
              <a:prstGeom prst="rect">
                <a:avLst/>
              </a:prstGeom>
              <a:solidFill>
                <a:schemeClr val="bg1">
                  <a:lumMod val="95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B63300-C8A1-E5DA-6554-EF9112A35F36}"/>
                  </a:ext>
                </a:extLst>
              </p:cNvPr>
              <p:cNvSpPr/>
              <p:nvPr/>
            </p:nvSpPr>
            <p:spPr>
              <a:xfrm>
                <a:off x="7660640" y="4993640"/>
                <a:ext cx="1082040" cy="741680"/>
              </a:xfrm>
              <a:prstGeom prst="rect">
                <a:avLst/>
              </a:prstGeom>
              <a:solidFill>
                <a:schemeClr val="accent1"/>
              </a:solidFill>
              <a:ln w="190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FC7C651F-1462-B45C-BFE4-3047090725B7}"/>
                </a:ext>
              </a:extLst>
            </p:cNvPr>
            <p:cNvSpPr txBox="1"/>
            <p:nvPr/>
          </p:nvSpPr>
          <p:spPr>
            <a:xfrm>
              <a:off x="3918762" y="3709136"/>
              <a:ext cx="5499908" cy="379837"/>
            </a:xfrm>
            <a:prstGeom prst="rect">
              <a:avLst/>
            </a:prstGeom>
            <a:noFill/>
          </p:spPr>
          <p:txBody>
            <a:bodyPr wrap="square" rtlCol="0" anchor="ctr">
              <a:spAutoFit/>
            </a:bodyPr>
            <a:lstStyle/>
            <a:p>
              <a:pPr algn="ctr"/>
              <a:r>
                <a:rPr lang="en-US" b="1" dirty="0">
                  <a:solidFill>
                    <a:schemeClr val="bg1"/>
                  </a:solidFill>
                </a:rPr>
                <a:t>Old Columns</a:t>
              </a:r>
            </a:p>
          </p:txBody>
        </p:sp>
        <p:sp>
          <p:nvSpPr>
            <p:cNvPr id="29" name="TextBox 28">
              <a:extLst>
                <a:ext uri="{FF2B5EF4-FFF2-40B4-BE49-F238E27FC236}">
                  <a16:creationId xmlns:a16="http://schemas.microsoft.com/office/drawing/2014/main" id="{5E2881E8-85E7-B9F0-8AD0-D596B6EB7BC7}"/>
                </a:ext>
              </a:extLst>
            </p:cNvPr>
            <p:cNvSpPr txBox="1"/>
            <p:nvPr/>
          </p:nvSpPr>
          <p:spPr>
            <a:xfrm>
              <a:off x="3918762" y="4978122"/>
              <a:ext cx="5499908" cy="379837"/>
            </a:xfrm>
            <a:prstGeom prst="rect">
              <a:avLst/>
            </a:prstGeom>
            <a:noFill/>
          </p:spPr>
          <p:txBody>
            <a:bodyPr wrap="square" rtlCol="0" anchor="ctr">
              <a:spAutoFit/>
            </a:bodyPr>
            <a:lstStyle/>
            <a:p>
              <a:pPr algn="ctr"/>
              <a:r>
                <a:rPr lang="en-US" b="1" dirty="0">
                  <a:solidFill>
                    <a:schemeClr val="bg1"/>
                  </a:solidFill>
                </a:rPr>
                <a:t>New Columns</a:t>
              </a:r>
            </a:p>
          </p:txBody>
        </p:sp>
        <p:sp>
          <p:nvSpPr>
            <p:cNvPr id="30" name="TextBox 29">
              <a:extLst>
                <a:ext uri="{FF2B5EF4-FFF2-40B4-BE49-F238E27FC236}">
                  <a16:creationId xmlns:a16="http://schemas.microsoft.com/office/drawing/2014/main" id="{01BBF522-DB7D-5E7F-82BB-C6B925A7B9C0}"/>
                </a:ext>
              </a:extLst>
            </p:cNvPr>
            <p:cNvSpPr txBox="1"/>
            <p:nvPr/>
          </p:nvSpPr>
          <p:spPr>
            <a:xfrm>
              <a:off x="2600259" y="4314252"/>
              <a:ext cx="1108141" cy="400110"/>
            </a:xfrm>
            <a:prstGeom prst="rect">
              <a:avLst/>
            </a:prstGeom>
            <a:noFill/>
          </p:spPr>
          <p:txBody>
            <a:bodyPr wrap="square" rtlCol="0" anchor="ctr">
              <a:spAutoFit/>
            </a:bodyPr>
            <a:lstStyle/>
            <a:p>
              <a:pPr algn="ctr"/>
              <a:r>
                <a:rPr lang="en-US" sz="1000" b="1" dirty="0">
                  <a:solidFill>
                    <a:schemeClr val="bg1"/>
                  </a:solidFill>
                </a:rPr>
                <a:t>Purchase Price of Property</a:t>
              </a:r>
            </a:p>
          </p:txBody>
        </p:sp>
        <p:sp>
          <p:nvSpPr>
            <p:cNvPr id="31" name="TextBox 30">
              <a:extLst>
                <a:ext uri="{FF2B5EF4-FFF2-40B4-BE49-F238E27FC236}">
                  <a16:creationId xmlns:a16="http://schemas.microsoft.com/office/drawing/2014/main" id="{96B2F24E-2AA4-9E56-0946-C456E9B6FA14}"/>
                </a:ext>
              </a:extLst>
            </p:cNvPr>
            <p:cNvSpPr txBox="1"/>
            <p:nvPr/>
          </p:nvSpPr>
          <p:spPr>
            <a:xfrm>
              <a:off x="2600259" y="5672495"/>
              <a:ext cx="1108141" cy="400110"/>
            </a:xfrm>
            <a:prstGeom prst="rect">
              <a:avLst/>
            </a:prstGeom>
            <a:noFill/>
          </p:spPr>
          <p:txBody>
            <a:bodyPr wrap="square" rtlCol="0" anchor="ctr">
              <a:spAutoFit/>
            </a:bodyPr>
            <a:lstStyle/>
            <a:p>
              <a:pPr algn="ctr"/>
              <a:r>
                <a:rPr lang="en-US" sz="1000" b="1" dirty="0">
                  <a:solidFill>
                    <a:schemeClr val="bg1"/>
                  </a:solidFill>
                </a:rPr>
                <a:t>Purchase Price of Property</a:t>
              </a:r>
            </a:p>
          </p:txBody>
        </p:sp>
        <p:sp>
          <p:nvSpPr>
            <p:cNvPr id="32" name="TextBox 31">
              <a:extLst>
                <a:ext uri="{FF2B5EF4-FFF2-40B4-BE49-F238E27FC236}">
                  <a16:creationId xmlns:a16="http://schemas.microsoft.com/office/drawing/2014/main" id="{A5DF66F9-CCBA-995F-A9B7-37B1A390F569}"/>
                </a:ext>
              </a:extLst>
            </p:cNvPr>
            <p:cNvSpPr txBox="1"/>
            <p:nvPr/>
          </p:nvSpPr>
          <p:spPr>
            <a:xfrm>
              <a:off x="3776226" y="4314252"/>
              <a:ext cx="1108141" cy="400110"/>
            </a:xfrm>
            <a:prstGeom prst="rect">
              <a:avLst/>
            </a:prstGeom>
            <a:noFill/>
          </p:spPr>
          <p:txBody>
            <a:bodyPr wrap="square" rtlCol="0" anchor="ctr">
              <a:spAutoFit/>
            </a:bodyPr>
            <a:lstStyle/>
            <a:p>
              <a:pPr algn="ctr"/>
              <a:r>
                <a:rPr lang="en-US" sz="1000" b="1" dirty="0"/>
                <a:t>Appraisal Fees*</a:t>
              </a:r>
            </a:p>
          </p:txBody>
        </p:sp>
        <p:sp>
          <p:nvSpPr>
            <p:cNvPr id="33" name="TextBox 32">
              <a:extLst>
                <a:ext uri="{FF2B5EF4-FFF2-40B4-BE49-F238E27FC236}">
                  <a16:creationId xmlns:a16="http://schemas.microsoft.com/office/drawing/2014/main" id="{8B8E0E5D-8240-C74F-0D14-647AF7441995}"/>
                </a:ext>
              </a:extLst>
            </p:cNvPr>
            <p:cNvSpPr txBox="1"/>
            <p:nvPr/>
          </p:nvSpPr>
          <p:spPr>
            <a:xfrm>
              <a:off x="4945435" y="4391196"/>
              <a:ext cx="1108141" cy="246221"/>
            </a:xfrm>
            <a:prstGeom prst="rect">
              <a:avLst/>
            </a:prstGeom>
            <a:noFill/>
          </p:spPr>
          <p:txBody>
            <a:bodyPr wrap="square" rtlCol="0" anchor="ctr">
              <a:spAutoFit/>
            </a:bodyPr>
            <a:lstStyle/>
            <a:p>
              <a:pPr algn="ctr"/>
              <a:r>
                <a:rPr lang="en-US" sz="1000" b="1" dirty="0"/>
                <a:t>Escrow Costs*</a:t>
              </a:r>
            </a:p>
          </p:txBody>
        </p:sp>
        <p:sp>
          <p:nvSpPr>
            <p:cNvPr id="34" name="TextBox 33">
              <a:extLst>
                <a:ext uri="{FF2B5EF4-FFF2-40B4-BE49-F238E27FC236}">
                  <a16:creationId xmlns:a16="http://schemas.microsoft.com/office/drawing/2014/main" id="{079C03D2-15F6-B6DD-CB4A-101D8AE7FD42}"/>
                </a:ext>
              </a:extLst>
            </p:cNvPr>
            <p:cNvSpPr txBox="1"/>
            <p:nvPr/>
          </p:nvSpPr>
          <p:spPr>
            <a:xfrm>
              <a:off x="6114645" y="4314252"/>
              <a:ext cx="1108141" cy="400110"/>
            </a:xfrm>
            <a:prstGeom prst="rect">
              <a:avLst/>
            </a:prstGeom>
            <a:noFill/>
          </p:spPr>
          <p:txBody>
            <a:bodyPr wrap="square" rtlCol="0" anchor="ctr">
              <a:spAutoFit/>
            </a:bodyPr>
            <a:lstStyle/>
            <a:p>
              <a:pPr algn="ctr"/>
              <a:r>
                <a:rPr lang="en-US" sz="1000" b="1" dirty="0"/>
                <a:t>Surveying Costs*</a:t>
              </a:r>
            </a:p>
          </p:txBody>
        </p:sp>
        <p:sp>
          <p:nvSpPr>
            <p:cNvPr id="35" name="TextBox 34">
              <a:extLst>
                <a:ext uri="{FF2B5EF4-FFF2-40B4-BE49-F238E27FC236}">
                  <a16:creationId xmlns:a16="http://schemas.microsoft.com/office/drawing/2014/main" id="{33F4D459-F930-EB34-70A3-F223284B2D57}"/>
                </a:ext>
              </a:extLst>
            </p:cNvPr>
            <p:cNvSpPr txBox="1"/>
            <p:nvPr/>
          </p:nvSpPr>
          <p:spPr>
            <a:xfrm>
              <a:off x="7283854" y="4314252"/>
              <a:ext cx="1108141" cy="400110"/>
            </a:xfrm>
            <a:prstGeom prst="rect">
              <a:avLst/>
            </a:prstGeom>
            <a:noFill/>
          </p:spPr>
          <p:txBody>
            <a:bodyPr wrap="square" rtlCol="0" anchor="ctr">
              <a:spAutoFit/>
            </a:bodyPr>
            <a:lstStyle/>
            <a:p>
              <a:pPr algn="ctr"/>
              <a:r>
                <a:rPr lang="en-US" sz="1000" b="1" dirty="0"/>
                <a:t>Site Support Costs</a:t>
              </a:r>
            </a:p>
          </p:txBody>
        </p:sp>
        <p:sp>
          <p:nvSpPr>
            <p:cNvPr id="36" name="TextBox 35">
              <a:extLst>
                <a:ext uri="{FF2B5EF4-FFF2-40B4-BE49-F238E27FC236}">
                  <a16:creationId xmlns:a16="http://schemas.microsoft.com/office/drawing/2014/main" id="{09A744F5-611E-2EB6-799C-8F56432FBFF5}"/>
                </a:ext>
              </a:extLst>
            </p:cNvPr>
            <p:cNvSpPr txBox="1"/>
            <p:nvPr/>
          </p:nvSpPr>
          <p:spPr>
            <a:xfrm>
              <a:off x="8453065" y="4237308"/>
              <a:ext cx="1108141" cy="553998"/>
            </a:xfrm>
            <a:prstGeom prst="rect">
              <a:avLst/>
            </a:prstGeom>
            <a:noFill/>
          </p:spPr>
          <p:txBody>
            <a:bodyPr wrap="square" rtlCol="0" anchor="ctr">
              <a:spAutoFit/>
            </a:bodyPr>
            <a:lstStyle/>
            <a:p>
              <a:pPr algn="ctr"/>
              <a:r>
                <a:rPr lang="en-US" sz="1000" b="1" dirty="0"/>
                <a:t>Hazardous Waste Removal</a:t>
              </a:r>
            </a:p>
          </p:txBody>
        </p:sp>
        <p:sp>
          <p:nvSpPr>
            <p:cNvPr id="37" name="TextBox 36">
              <a:extLst>
                <a:ext uri="{FF2B5EF4-FFF2-40B4-BE49-F238E27FC236}">
                  <a16:creationId xmlns:a16="http://schemas.microsoft.com/office/drawing/2014/main" id="{0F7AFBE2-36C2-0845-DE18-9D423FFAB73A}"/>
                </a:ext>
              </a:extLst>
            </p:cNvPr>
            <p:cNvSpPr txBox="1"/>
            <p:nvPr/>
          </p:nvSpPr>
          <p:spPr>
            <a:xfrm>
              <a:off x="9622275" y="4314252"/>
              <a:ext cx="1108141" cy="400110"/>
            </a:xfrm>
            <a:prstGeom prst="rect">
              <a:avLst/>
            </a:prstGeom>
            <a:noFill/>
          </p:spPr>
          <p:txBody>
            <a:bodyPr wrap="square" rtlCol="0" anchor="ctr">
              <a:spAutoFit/>
            </a:bodyPr>
            <a:lstStyle/>
            <a:p>
              <a:pPr algn="ctr"/>
              <a:r>
                <a:rPr lang="en-US" sz="1000" b="1" dirty="0"/>
                <a:t>Other Site Costs</a:t>
              </a:r>
            </a:p>
          </p:txBody>
        </p:sp>
        <p:sp>
          <p:nvSpPr>
            <p:cNvPr id="38" name="TextBox 37">
              <a:extLst>
                <a:ext uri="{FF2B5EF4-FFF2-40B4-BE49-F238E27FC236}">
                  <a16:creationId xmlns:a16="http://schemas.microsoft.com/office/drawing/2014/main" id="{785CCABB-25F7-73B7-90B6-55763186266C}"/>
                </a:ext>
              </a:extLst>
            </p:cNvPr>
            <p:cNvSpPr txBox="1"/>
            <p:nvPr/>
          </p:nvSpPr>
          <p:spPr>
            <a:xfrm>
              <a:off x="3776226" y="5518607"/>
              <a:ext cx="1108141" cy="707886"/>
            </a:xfrm>
            <a:prstGeom prst="rect">
              <a:avLst/>
            </a:prstGeom>
            <a:noFill/>
          </p:spPr>
          <p:txBody>
            <a:bodyPr wrap="square" rtlCol="0" anchor="ctr">
              <a:spAutoFit/>
            </a:bodyPr>
            <a:lstStyle/>
            <a:p>
              <a:pPr algn="ctr"/>
              <a:r>
                <a:rPr lang="en-US" sz="1000" b="1" dirty="0"/>
                <a:t>Appraisal Fees, Escrow, and Surveying Costs</a:t>
              </a:r>
            </a:p>
          </p:txBody>
        </p:sp>
        <p:sp>
          <p:nvSpPr>
            <p:cNvPr id="39" name="TextBox 38">
              <a:extLst>
                <a:ext uri="{FF2B5EF4-FFF2-40B4-BE49-F238E27FC236}">
                  <a16:creationId xmlns:a16="http://schemas.microsoft.com/office/drawing/2014/main" id="{187D39FB-ED5A-A1F1-E978-8A8A04445FE8}"/>
                </a:ext>
              </a:extLst>
            </p:cNvPr>
            <p:cNvSpPr txBox="1"/>
            <p:nvPr/>
          </p:nvSpPr>
          <p:spPr>
            <a:xfrm>
              <a:off x="4945435" y="5649881"/>
              <a:ext cx="1108141" cy="400110"/>
            </a:xfrm>
            <a:prstGeom prst="rect">
              <a:avLst/>
            </a:prstGeom>
            <a:noFill/>
          </p:spPr>
          <p:txBody>
            <a:bodyPr wrap="square" rtlCol="0" anchor="ctr">
              <a:spAutoFit/>
            </a:bodyPr>
            <a:lstStyle/>
            <a:p>
              <a:pPr algn="ctr"/>
              <a:r>
                <a:rPr lang="en-US" sz="1000" b="1" dirty="0"/>
                <a:t>Site Support Costs</a:t>
              </a:r>
            </a:p>
          </p:txBody>
        </p:sp>
        <p:sp>
          <p:nvSpPr>
            <p:cNvPr id="40" name="TextBox 39">
              <a:extLst>
                <a:ext uri="{FF2B5EF4-FFF2-40B4-BE49-F238E27FC236}">
                  <a16:creationId xmlns:a16="http://schemas.microsoft.com/office/drawing/2014/main" id="{DE2288A8-AA35-0E7B-959E-9336CAD4AE31}"/>
                </a:ext>
              </a:extLst>
            </p:cNvPr>
            <p:cNvSpPr txBox="1"/>
            <p:nvPr/>
          </p:nvSpPr>
          <p:spPr>
            <a:xfrm>
              <a:off x="6114645" y="5649881"/>
              <a:ext cx="1108141" cy="400110"/>
            </a:xfrm>
            <a:prstGeom prst="rect">
              <a:avLst/>
            </a:prstGeom>
            <a:noFill/>
          </p:spPr>
          <p:txBody>
            <a:bodyPr wrap="square" rtlCol="0" anchor="ctr">
              <a:spAutoFit/>
            </a:bodyPr>
            <a:lstStyle/>
            <a:p>
              <a:pPr algn="ctr"/>
              <a:r>
                <a:rPr lang="en-US" sz="1000" b="1" dirty="0"/>
                <a:t>POESA/PEA Costs**</a:t>
              </a:r>
            </a:p>
          </p:txBody>
        </p:sp>
        <p:sp>
          <p:nvSpPr>
            <p:cNvPr id="41" name="TextBox 40">
              <a:extLst>
                <a:ext uri="{FF2B5EF4-FFF2-40B4-BE49-F238E27FC236}">
                  <a16:creationId xmlns:a16="http://schemas.microsoft.com/office/drawing/2014/main" id="{847C8D55-D4F3-D85A-28A8-9F650236AF10}"/>
                </a:ext>
              </a:extLst>
            </p:cNvPr>
            <p:cNvSpPr txBox="1"/>
            <p:nvPr/>
          </p:nvSpPr>
          <p:spPr>
            <a:xfrm>
              <a:off x="7283854" y="5726825"/>
              <a:ext cx="1108141" cy="246221"/>
            </a:xfrm>
            <a:prstGeom prst="rect">
              <a:avLst/>
            </a:prstGeom>
            <a:noFill/>
          </p:spPr>
          <p:txBody>
            <a:bodyPr wrap="square" rtlCol="0" anchor="ctr">
              <a:spAutoFit/>
            </a:bodyPr>
            <a:lstStyle/>
            <a:p>
              <a:pPr algn="ctr"/>
              <a:r>
                <a:rPr lang="en-US" sz="1000" b="1" dirty="0"/>
                <a:t>DTSC Fees**</a:t>
              </a:r>
            </a:p>
          </p:txBody>
        </p:sp>
        <p:sp>
          <p:nvSpPr>
            <p:cNvPr id="42" name="TextBox 41">
              <a:extLst>
                <a:ext uri="{FF2B5EF4-FFF2-40B4-BE49-F238E27FC236}">
                  <a16:creationId xmlns:a16="http://schemas.microsoft.com/office/drawing/2014/main" id="{7435A336-61DB-7635-1ABD-E20084994F2F}"/>
                </a:ext>
              </a:extLst>
            </p:cNvPr>
            <p:cNvSpPr txBox="1"/>
            <p:nvPr/>
          </p:nvSpPr>
          <p:spPr>
            <a:xfrm>
              <a:off x="8453065" y="5572937"/>
              <a:ext cx="1108141" cy="553998"/>
            </a:xfrm>
            <a:prstGeom prst="rect">
              <a:avLst/>
            </a:prstGeom>
            <a:noFill/>
          </p:spPr>
          <p:txBody>
            <a:bodyPr wrap="square" rtlCol="0" anchor="ctr">
              <a:spAutoFit/>
            </a:bodyPr>
            <a:lstStyle/>
            <a:p>
              <a:pPr algn="ctr"/>
              <a:r>
                <a:rPr lang="en-US" sz="1000" b="1" dirty="0"/>
                <a:t>Hazardous Waste Removal</a:t>
              </a:r>
            </a:p>
          </p:txBody>
        </p:sp>
        <p:sp>
          <p:nvSpPr>
            <p:cNvPr id="43" name="TextBox 42">
              <a:extLst>
                <a:ext uri="{FF2B5EF4-FFF2-40B4-BE49-F238E27FC236}">
                  <a16:creationId xmlns:a16="http://schemas.microsoft.com/office/drawing/2014/main" id="{CDA3ED57-7AE8-8A7B-162C-F3BB2D63B181}"/>
                </a:ext>
              </a:extLst>
            </p:cNvPr>
            <p:cNvSpPr txBox="1"/>
            <p:nvPr/>
          </p:nvSpPr>
          <p:spPr>
            <a:xfrm>
              <a:off x="9622275" y="5649881"/>
              <a:ext cx="1108141" cy="400110"/>
            </a:xfrm>
            <a:prstGeom prst="rect">
              <a:avLst/>
            </a:prstGeom>
            <a:noFill/>
          </p:spPr>
          <p:txBody>
            <a:bodyPr wrap="square" rtlCol="0" anchor="ctr">
              <a:spAutoFit/>
            </a:bodyPr>
            <a:lstStyle/>
            <a:p>
              <a:pPr algn="ctr"/>
              <a:r>
                <a:rPr lang="en-US" sz="1000" b="1" dirty="0"/>
                <a:t>Other Site Costs</a:t>
              </a:r>
            </a:p>
          </p:txBody>
        </p:sp>
      </p:grpSp>
    </p:spTree>
    <p:extLst>
      <p:ext uri="{BB962C8B-B14F-4D97-AF65-F5344CB8AC3E}">
        <p14:creationId xmlns:p14="http://schemas.microsoft.com/office/powerpoint/2010/main" val="34455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32C57-6B37-E2B0-41E8-E5F22CDF2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C2412-603B-1A32-DE70-8C62392F0BE1}"/>
              </a:ext>
            </a:extLst>
          </p:cNvPr>
          <p:cNvSpPr>
            <a:spLocks noGrp="1"/>
          </p:cNvSpPr>
          <p:nvPr>
            <p:ph type="title"/>
          </p:nvPr>
        </p:nvSpPr>
        <p:spPr>
          <a:xfrm>
            <a:off x="6132944" y="868024"/>
            <a:ext cx="5951297" cy="740445"/>
          </a:xfrm>
        </p:spPr>
        <p:txBody>
          <a:bodyPr/>
          <a:lstStyle/>
          <a:p>
            <a:r>
              <a:rPr lang="en-US" altLang="en-US" sz="2400" dirty="0">
                <a:solidFill>
                  <a:schemeClr val="accent6"/>
                </a:solidFill>
              </a:rPr>
              <a:t>CATEGORIES: </a:t>
            </a:r>
            <a:br>
              <a:rPr lang="en-US" altLang="en-US" sz="2400" dirty="0">
                <a:solidFill>
                  <a:schemeClr val="accent6"/>
                </a:solidFill>
              </a:rPr>
            </a:br>
            <a:r>
              <a:rPr lang="en-US" altLang="en-US" sz="2000" dirty="0">
                <a:solidFill>
                  <a:schemeClr val="accent6"/>
                </a:solidFill>
              </a:rPr>
              <a:t>EMINENT DOMAIN ACQUISITIONS</a:t>
            </a:r>
            <a:br>
              <a:rPr lang="en-US" altLang="en-US" sz="2400" dirty="0">
                <a:solidFill>
                  <a:schemeClr val="accent6"/>
                </a:solidFill>
              </a:rPr>
            </a:br>
            <a:r>
              <a:rPr lang="en-US" altLang="en-US" sz="2000" dirty="0">
                <a:solidFill>
                  <a:schemeClr val="accent6"/>
                </a:solidFill>
              </a:rPr>
              <a:t>– PART OF SITE ACQUSITION (A)</a:t>
            </a:r>
            <a:endParaRPr lang="en-US" sz="2400" dirty="0">
              <a:solidFill>
                <a:schemeClr val="accent6"/>
              </a:solidFill>
            </a:endParaRPr>
          </a:p>
        </p:txBody>
      </p:sp>
      <p:sp>
        <p:nvSpPr>
          <p:cNvPr id="14339" name="Rectangle 3">
            <a:extLst>
              <a:ext uri="{FF2B5EF4-FFF2-40B4-BE49-F238E27FC236}">
                <a16:creationId xmlns:a16="http://schemas.microsoft.com/office/drawing/2014/main" id="{84FF8289-98A7-3F6F-9B82-D230032EF1A1}"/>
              </a:ext>
            </a:extLst>
          </p:cNvPr>
          <p:cNvSpPr>
            <a:spLocks noGrp="1" noChangeArrowheads="1"/>
          </p:cNvSpPr>
          <p:nvPr>
            <p:ph type="body" sz="quarter" idx="4294967295"/>
          </p:nvPr>
        </p:nvSpPr>
        <p:spPr>
          <a:xfrm>
            <a:off x="1136074" y="1213040"/>
            <a:ext cx="4147126" cy="4085553"/>
          </a:xfrm>
          <a:solidFill>
            <a:schemeClr val="accent1">
              <a:lumMod val="20000"/>
              <a:lumOff val="80000"/>
            </a:schemeClr>
          </a:solidFill>
        </p:spPr>
        <p:txBody>
          <a:bodyPr>
            <a:noAutofit/>
          </a:bodyPr>
          <a:lstStyle/>
          <a:p>
            <a:pPr marL="285750" indent="-285750">
              <a:lnSpc>
                <a:spcPct val="110000"/>
              </a:lnSpc>
              <a:buClr>
                <a:schemeClr val="accent6"/>
              </a:buClr>
              <a:buFont typeface="Wingdings" panose="05000000000000000000" pitchFamily="2" charset="2"/>
              <a:buChar char="§"/>
            </a:pPr>
            <a:endParaRPr lang="en-US" altLang="en-US" sz="1000" b="1" dirty="0">
              <a:solidFill>
                <a:schemeClr val="accent6"/>
              </a:solidFill>
            </a:endParaRPr>
          </a:p>
          <a:p>
            <a:pPr algn="ctr">
              <a:lnSpc>
                <a:spcPct val="110000"/>
              </a:lnSpc>
              <a:buClr>
                <a:schemeClr val="accent6"/>
              </a:buClr>
            </a:pPr>
            <a:r>
              <a:rPr lang="en-US" altLang="en-US" sz="1800" b="1" dirty="0">
                <a:solidFill>
                  <a:schemeClr val="accent6"/>
                </a:solidFill>
              </a:rPr>
              <a:t>Don’t use these codes unless you are doing Eminent Domain Condemnation !</a:t>
            </a:r>
          </a:p>
          <a:p>
            <a:pPr marL="285750" indent="-285750">
              <a:lnSpc>
                <a:spcPct val="110000"/>
              </a:lnSpc>
              <a:buClr>
                <a:schemeClr val="accent6"/>
              </a:buClr>
              <a:buFont typeface="Wingdings" panose="05000000000000000000" pitchFamily="2" charset="2"/>
              <a:buChar char="§"/>
            </a:pPr>
            <a:endParaRPr lang="en-US" altLang="en-US" sz="1800" dirty="0">
              <a:solidFill>
                <a:schemeClr val="accent6"/>
              </a:solidFill>
            </a:endParaRPr>
          </a:p>
          <a:p>
            <a:pPr marL="285750" indent="-285750">
              <a:lnSpc>
                <a:spcPct val="110000"/>
              </a:lnSpc>
              <a:buClr>
                <a:schemeClr val="accent6"/>
              </a:buClr>
              <a:buFont typeface="Wingdings" panose="05000000000000000000" pitchFamily="2" charset="2"/>
              <a:buChar char="§"/>
            </a:pPr>
            <a:r>
              <a:rPr lang="en-US" altLang="en-US" sz="1800" dirty="0">
                <a:solidFill>
                  <a:schemeClr val="accent6"/>
                </a:solidFill>
              </a:rPr>
              <a:t>Must identify the Owner/Tenant and APN for each payment</a:t>
            </a:r>
          </a:p>
          <a:p>
            <a:pPr marL="285750" indent="-285750">
              <a:lnSpc>
                <a:spcPct val="110000"/>
              </a:lnSpc>
              <a:buClr>
                <a:schemeClr val="accent6"/>
              </a:buClr>
              <a:buFont typeface="Wingdings" panose="05000000000000000000" pitchFamily="2" charset="2"/>
              <a:buChar char="§"/>
            </a:pPr>
            <a:r>
              <a:rPr lang="en-US" altLang="en-US" sz="1800" dirty="0">
                <a:solidFill>
                  <a:schemeClr val="accent6"/>
                </a:solidFill>
              </a:rPr>
              <a:t>Have your consultant report to you in your audit required format</a:t>
            </a:r>
          </a:p>
          <a:p>
            <a:pPr>
              <a:lnSpc>
                <a:spcPct val="110000"/>
              </a:lnSpc>
              <a:buClr>
                <a:schemeClr val="accent6"/>
              </a:buClr>
            </a:pPr>
            <a:endParaRPr lang="en-US" altLang="en-US" sz="1800" dirty="0">
              <a:solidFill>
                <a:schemeClr val="accent6"/>
              </a:solidFill>
            </a:endParaRPr>
          </a:p>
          <a:p>
            <a:pPr marL="0" indent="0">
              <a:lnSpc>
                <a:spcPct val="110000"/>
              </a:lnSpc>
              <a:buNone/>
            </a:pPr>
            <a:r>
              <a:rPr lang="en-US" altLang="en-US" sz="1600" b="1" i="1" dirty="0">
                <a:solidFill>
                  <a:schemeClr val="accent6"/>
                </a:solidFill>
              </a:rPr>
              <a:t>(For SFP: Page 2 of the SAB 50-06 DLOPE)</a:t>
            </a:r>
          </a:p>
        </p:txBody>
      </p:sp>
      <p:sp>
        <p:nvSpPr>
          <p:cNvPr id="12" name="TextBox 11">
            <a:extLst>
              <a:ext uri="{FF2B5EF4-FFF2-40B4-BE49-F238E27FC236}">
                <a16:creationId xmlns:a16="http://schemas.microsoft.com/office/drawing/2014/main" id="{9D842C73-7A13-F275-ECD8-4A685AD7ABD1}"/>
              </a:ext>
            </a:extLst>
          </p:cNvPr>
          <p:cNvSpPr txBox="1"/>
          <p:nvPr/>
        </p:nvSpPr>
        <p:spPr>
          <a:xfrm>
            <a:off x="6068389" y="182939"/>
            <a:ext cx="4597368" cy="400110"/>
          </a:xfrm>
          <a:prstGeom prst="rect">
            <a:avLst/>
          </a:prstGeom>
          <a:noFill/>
        </p:spPr>
        <p:txBody>
          <a:bodyPr wrap="square">
            <a:spAutoFit/>
          </a:bodyPr>
          <a:lstStyle/>
          <a:p>
            <a:r>
              <a:rPr lang="en-US" altLang="en-US" sz="2000" b="1" u="sng" dirty="0">
                <a:solidFill>
                  <a:schemeClr val="accent4"/>
                </a:solidFill>
              </a:rPr>
              <a:t>SAMPLE</a:t>
            </a:r>
            <a:r>
              <a:rPr lang="en-US" altLang="en-US" sz="2000" b="1" dirty="0">
                <a:solidFill>
                  <a:schemeClr val="accent4"/>
                </a:solidFill>
              </a:rPr>
              <a:t> OBJECT CODES</a:t>
            </a:r>
          </a:p>
        </p:txBody>
      </p:sp>
      <p:graphicFrame>
        <p:nvGraphicFramePr>
          <p:cNvPr id="3" name="Group 235">
            <a:extLst>
              <a:ext uri="{FF2B5EF4-FFF2-40B4-BE49-F238E27FC236}">
                <a16:creationId xmlns:a16="http://schemas.microsoft.com/office/drawing/2014/main" id="{2A21C531-9BF9-D888-5B55-D92D6236E567}"/>
              </a:ext>
            </a:extLst>
          </p:cNvPr>
          <p:cNvGraphicFramePr>
            <a:graphicFrameLocks/>
          </p:cNvGraphicFramePr>
          <p:nvPr>
            <p:extLst>
              <p:ext uri="{D42A27DB-BD31-4B8C-83A1-F6EECF244321}">
                <p14:modId xmlns:p14="http://schemas.microsoft.com/office/powerpoint/2010/main" val="4134894110"/>
              </p:ext>
            </p:extLst>
          </p:nvPr>
        </p:nvGraphicFramePr>
        <p:xfrm>
          <a:off x="6142182" y="2007560"/>
          <a:ext cx="5160575" cy="4480632"/>
        </p:xfrm>
        <a:graphic>
          <a:graphicData uri="http://schemas.openxmlformats.org/drawingml/2006/table">
            <a:tbl>
              <a:tblPr/>
              <a:tblGrid>
                <a:gridCol w="1115049">
                  <a:extLst>
                    <a:ext uri="{9D8B030D-6E8A-4147-A177-3AD203B41FA5}">
                      <a16:colId xmlns:a16="http://schemas.microsoft.com/office/drawing/2014/main" val="2065557106"/>
                    </a:ext>
                  </a:extLst>
                </a:gridCol>
                <a:gridCol w="4045526">
                  <a:extLst>
                    <a:ext uri="{9D8B030D-6E8A-4147-A177-3AD203B41FA5}">
                      <a16:colId xmlns:a16="http://schemas.microsoft.com/office/drawing/2014/main" val="20001"/>
                    </a:ext>
                  </a:extLst>
                </a:gridCol>
              </a:tblGrid>
              <a:tr h="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6160</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Site Acquisition Relocation Costs</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0"/>
                  </a:ext>
                </a:extLst>
              </a:tr>
              <a:tr h="65342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6161</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Last Resort Housing and/or Down Payment / Rental Assistance</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1"/>
                  </a:ext>
                </a:extLst>
              </a:tr>
              <a:tr h="350886">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6162</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Replacement Housing Payment</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2"/>
                  </a:ext>
                </a:extLst>
              </a:tr>
              <a:tr h="350886">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6163</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Moving Expense - Actual or Fixed</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3"/>
                  </a:ext>
                </a:extLst>
              </a:tr>
              <a:tr h="62079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6164</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Displaced Business Expense / Consultant</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4"/>
                  </a:ext>
                </a:extLst>
              </a:tr>
              <a:tr h="350886">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6165</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Business Reestablishment</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5"/>
                  </a:ext>
                </a:extLst>
              </a:tr>
              <a:tr h="350886">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6166</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In-lieu of Business Expense</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6"/>
                  </a:ext>
                </a:extLst>
              </a:tr>
              <a:tr h="62079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6167</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Furniture &amp; Equipment Purchase vs. Moving</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7"/>
                  </a:ext>
                </a:extLst>
              </a:tr>
              <a:tr h="350886">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6168</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Loss of Goodwill</a:t>
                      </a:r>
                    </a:p>
                  </a:txBody>
                  <a:tcPr marL="93226" marR="93226" marT="45724" marB="4572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lumMod val="10000"/>
                        <a:lumOff val="9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89162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ABD1AD4-9D6D-46D1-9BA9-E6B7E68B2E18}"/>
              </a:ext>
            </a:extLst>
          </p:cNvPr>
          <p:cNvSpPr>
            <a:spLocks noGrp="1" noChangeArrowheads="1"/>
          </p:cNvSpPr>
          <p:nvPr>
            <p:ph type="title"/>
          </p:nvPr>
        </p:nvSpPr>
        <p:spPr>
          <a:xfrm>
            <a:off x="310956" y="278399"/>
            <a:ext cx="7133554" cy="857888"/>
          </a:xfrm>
        </p:spPr>
        <p:txBody>
          <a:bodyPr lIns="54864">
            <a:normAutofit fontScale="90000"/>
          </a:bodyPr>
          <a:lstStyle/>
          <a:p>
            <a:r>
              <a:rPr lang="en-US" altLang="en-US" sz="3600" dirty="0"/>
              <a:t>COMMUNICATING THE CONSTRUCTION BUDGET NUMBER</a:t>
            </a:r>
          </a:p>
        </p:txBody>
      </p:sp>
      <p:sp>
        <p:nvSpPr>
          <p:cNvPr id="2" name="Text Placeholder 1">
            <a:extLst>
              <a:ext uri="{FF2B5EF4-FFF2-40B4-BE49-F238E27FC236}">
                <a16:creationId xmlns:a16="http://schemas.microsoft.com/office/drawing/2014/main" id="{237CD5DA-06FB-48C5-9475-DBEBF0319337}"/>
              </a:ext>
            </a:extLst>
          </p:cNvPr>
          <p:cNvSpPr>
            <a:spLocks noGrp="1"/>
          </p:cNvSpPr>
          <p:nvPr>
            <p:ph type="body" sz="quarter" idx="10"/>
          </p:nvPr>
        </p:nvSpPr>
        <p:spPr>
          <a:xfrm>
            <a:off x="8177524" y="2358174"/>
            <a:ext cx="3581400" cy="2092224"/>
          </a:xfrm>
        </p:spPr>
        <p:txBody>
          <a:bodyPr>
            <a:normAutofit/>
          </a:bodyPr>
          <a:lstStyle/>
          <a:p>
            <a:pPr marL="0" marR="0">
              <a:lnSpc>
                <a:spcPct val="107000"/>
              </a:lnSpc>
              <a:spcBef>
                <a:spcPts val="0"/>
              </a:spcBef>
              <a:spcAft>
                <a:spcPts val="800"/>
              </a:spcAft>
            </a:pPr>
            <a:r>
              <a:rPr lang="en-US" sz="2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Construction Budget is the number you tell!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communicate the entire Project Budget number to the design team as the Construction Budget, the project will likely have a 30% shortfall.</a:t>
            </a:r>
          </a:p>
        </p:txBody>
      </p:sp>
      <p:sp>
        <p:nvSpPr>
          <p:cNvPr id="4" name="Content Placeholder 3">
            <a:extLst>
              <a:ext uri="{FF2B5EF4-FFF2-40B4-BE49-F238E27FC236}">
                <a16:creationId xmlns:a16="http://schemas.microsoft.com/office/drawing/2014/main" id="{E095679F-80AC-4121-99E4-6C86A09FF895}"/>
              </a:ext>
            </a:extLst>
          </p:cNvPr>
          <p:cNvSpPr>
            <a:spLocks noGrp="1"/>
          </p:cNvSpPr>
          <p:nvPr>
            <p:ph idx="1"/>
          </p:nvPr>
        </p:nvSpPr>
        <p:spPr>
          <a:xfrm>
            <a:off x="433076" y="1219200"/>
            <a:ext cx="6567799" cy="5172364"/>
          </a:xfrm>
        </p:spPr>
        <p:txBody>
          <a:bodyPr>
            <a:normAutofit lnSpcReduction="10000"/>
          </a:bodyPr>
          <a:lstStyle/>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After Land, concentrate on your Construction (C) numbers, you can then go to the section on Planning &amp; Design (B)</a:t>
            </a:r>
          </a:p>
          <a:p>
            <a:pPr marL="0" marR="0" indent="0">
              <a:lnSpc>
                <a:spcPct val="107000"/>
              </a:lnSpc>
              <a:spcBef>
                <a:spcPts val="0"/>
              </a:spcBef>
              <a:spcAft>
                <a:spcPts val="800"/>
              </a:spcAft>
              <a:buNone/>
            </a:pPr>
            <a:endParaRPr lang="en-US" sz="15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8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Two Methods:</a:t>
            </a:r>
            <a:endParaRPr lang="en-US"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200" dirty="0">
                <a:effectLst/>
                <a:latin typeface="Calibri" panose="020F0502020204030204" pitchFamily="34" charset="0"/>
                <a:ea typeface="Calibri" panose="020F0502020204030204" pitchFamily="34" charset="0"/>
                <a:cs typeface="Times New Roman" panose="02020603050405020304" pitchFamily="18" charset="0"/>
              </a:rPr>
              <a:t>1 – You know the total project budget available: subtract land and then put 70% of the remaining amount in construction</a:t>
            </a:r>
          </a:p>
          <a:p>
            <a:pPr marL="285750" indent="-285750">
              <a:lnSpc>
                <a:spcPct val="107000"/>
              </a:lnSpc>
              <a:spcBef>
                <a:spcPts val="0"/>
              </a:spcBef>
              <a:spcAft>
                <a:spcPts val="800"/>
              </a:spcAft>
            </a:pPr>
            <a:r>
              <a:rPr lang="en-US" sz="2200" b="0" dirty="0">
                <a:effectLst/>
                <a:ea typeface="Calibri" panose="020F0502020204030204" pitchFamily="34" charset="0"/>
              </a:rPr>
              <a:t>2 – You know the construction estimate, that is 70% of your project cost without land</a:t>
            </a:r>
          </a:p>
          <a:p>
            <a:pPr marL="285750" indent="-285750">
              <a:lnSpc>
                <a:spcPct val="107000"/>
              </a:lnSpc>
              <a:spcBef>
                <a:spcPts val="0"/>
              </a:spcBef>
              <a:spcAft>
                <a:spcPts val="800"/>
              </a:spcAft>
            </a:pPr>
            <a:endParaRPr lang="en-US" sz="2200" b="0" dirty="0">
              <a:effectLst/>
              <a:ea typeface="Calibri" panose="020F0502020204030204" pitchFamily="34" charset="0"/>
            </a:endParaRPr>
          </a:p>
          <a:p>
            <a:pPr marL="285750" indent="-285750">
              <a:lnSpc>
                <a:spcPct val="107000"/>
              </a:lnSpc>
              <a:spcBef>
                <a:spcPts val="0"/>
              </a:spcBef>
              <a:spcAft>
                <a:spcPts val="800"/>
              </a:spcAft>
            </a:pPr>
            <a:r>
              <a:rPr lang="en-US" sz="2400" b="0" dirty="0">
                <a:solidFill>
                  <a:schemeClr val="accent6"/>
                </a:solidFill>
                <a:effectLst/>
                <a:ea typeface="Calibri" panose="020F0502020204030204" pitchFamily="34" charset="0"/>
              </a:rPr>
              <a:t>It will end up higher after the application of some contingency to this category</a:t>
            </a:r>
          </a:p>
        </p:txBody>
      </p:sp>
    </p:spTree>
    <p:extLst>
      <p:ext uri="{BB962C8B-B14F-4D97-AF65-F5344CB8AC3E}">
        <p14:creationId xmlns:p14="http://schemas.microsoft.com/office/powerpoint/2010/main" val="1072476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A37-11CD-EADC-F90A-569F2C1ABA1A}"/>
              </a:ext>
            </a:extLst>
          </p:cNvPr>
          <p:cNvSpPr>
            <a:spLocks noGrp="1"/>
          </p:cNvSpPr>
          <p:nvPr>
            <p:ph type="title"/>
          </p:nvPr>
        </p:nvSpPr>
        <p:spPr>
          <a:xfrm>
            <a:off x="6132945" y="868024"/>
            <a:ext cx="5337706" cy="740445"/>
          </a:xfrm>
        </p:spPr>
        <p:txBody>
          <a:bodyPr/>
          <a:lstStyle/>
          <a:p>
            <a:r>
              <a:rPr lang="en-US" altLang="en-US" sz="3600" dirty="0">
                <a:solidFill>
                  <a:schemeClr val="accent6"/>
                </a:solidFill>
              </a:rPr>
              <a:t>CATEGORIES: </a:t>
            </a:r>
            <a:r>
              <a:rPr lang="en-US" altLang="en-US" sz="3200" dirty="0">
                <a:solidFill>
                  <a:schemeClr val="accent6"/>
                </a:solidFill>
              </a:rPr>
              <a:t>CONSTRUCTION (C)</a:t>
            </a:r>
            <a:br>
              <a:rPr lang="en-US" altLang="en-US" sz="3200" dirty="0">
                <a:solidFill>
                  <a:schemeClr val="accent6"/>
                </a:solidFill>
              </a:rPr>
            </a:br>
            <a:endParaRPr lang="en-US" sz="3600" dirty="0">
              <a:solidFill>
                <a:schemeClr val="accent6"/>
              </a:solidFill>
            </a:endParaRPr>
          </a:p>
        </p:txBody>
      </p:sp>
      <p:graphicFrame>
        <p:nvGraphicFramePr>
          <p:cNvPr id="14612" name="Group 276">
            <a:extLst>
              <a:ext uri="{FF2B5EF4-FFF2-40B4-BE49-F238E27FC236}">
                <a16:creationId xmlns:a16="http://schemas.microsoft.com/office/drawing/2014/main" id="{0075288A-AF5B-49EE-AA11-6129AF327CB2}"/>
              </a:ext>
            </a:extLst>
          </p:cNvPr>
          <p:cNvGraphicFramePr>
            <a:graphicFrameLocks noGrp="1"/>
          </p:cNvGraphicFramePr>
          <p:nvPr>
            <p:ph sz="quarter" idx="14"/>
            <p:extLst>
              <p:ext uri="{D42A27DB-BD31-4B8C-83A1-F6EECF244321}">
                <p14:modId xmlns:p14="http://schemas.microsoft.com/office/powerpoint/2010/main" val="2083508813"/>
              </p:ext>
            </p:extLst>
          </p:nvPr>
        </p:nvGraphicFramePr>
        <p:xfrm>
          <a:off x="6096000" y="2103438"/>
          <a:ext cx="5402262" cy="3566160"/>
        </p:xfrm>
        <a:graphic>
          <a:graphicData uri="http://schemas.openxmlformats.org/drawingml/2006/table">
            <a:tbl>
              <a:tblPr/>
              <a:tblGrid>
                <a:gridCol w="962615">
                  <a:extLst>
                    <a:ext uri="{9D8B030D-6E8A-4147-A177-3AD203B41FA5}">
                      <a16:colId xmlns:a16="http://schemas.microsoft.com/office/drawing/2014/main" val="20000"/>
                    </a:ext>
                  </a:extLst>
                </a:gridCol>
                <a:gridCol w="4439647">
                  <a:extLst>
                    <a:ext uri="{9D8B030D-6E8A-4147-A177-3AD203B41FA5}">
                      <a16:colId xmlns:a16="http://schemas.microsoft.com/office/drawing/2014/main" val="20001"/>
                    </a:ext>
                  </a:extLst>
                </a:gridCol>
              </a:tblGrid>
              <a:tr h="391341">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rPr>
                        <a:t>6250</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ea typeface="+mn-ea"/>
                          <a:cs typeface="Arial" panose="020B0604020202020204" pitchFamily="34" charset="0"/>
                        </a:rPr>
                        <a:t>Main Construction Contractor</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1341">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rPr>
                        <a:t>6255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endParaRP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ea typeface="+mn-ea"/>
                          <a:cs typeface="Arial" panose="020B0604020202020204" pitchFamily="34" charset="0"/>
                        </a:rPr>
                        <a:t>Construction Management Fees</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1341">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rPr>
                        <a:t>6260</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ea typeface="+mn-ea"/>
                          <a:cs typeface="Arial" panose="020B0604020202020204" pitchFamily="34" charset="0"/>
                        </a:rPr>
                        <a:t>Demolition</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1341">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rPr>
                        <a:t>6265</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ea typeface="+mn-ea"/>
                          <a:cs typeface="Arial" panose="020B0604020202020204" pitchFamily="34" charset="0"/>
                        </a:rPr>
                        <a:t>Other Costs - Construction</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1341">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rPr>
                        <a:t>6270</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ea typeface="+mn-ea"/>
                          <a:cs typeface="Arial" panose="020B0604020202020204" pitchFamily="34" charset="0"/>
                        </a:rPr>
                        <a:t>Labor Compliance</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1341">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rPr>
                        <a:t>6275</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ea typeface="+mn-ea"/>
                          <a:cs typeface="Arial" panose="020B0604020202020204" pitchFamily="34" charset="0"/>
                        </a:rPr>
                        <a:t>Environmental Clean-Up</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1341">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ea typeface="+mn-ea"/>
                          <a:cs typeface="Arial" panose="020B0604020202020204" pitchFamily="34" charset="0"/>
                        </a:rPr>
                        <a:t>6277</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ea typeface="+mn-ea"/>
                          <a:cs typeface="Arial" panose="020B0604020202020204" pitchFamily="34" charset="0"/>
                        </a:rPr>
                        <a:t>Interim Housing</a:t>
                      </a:r>
                    </a:p>
                  </a:txBody>
                  <a:tcPr marL="121920" marR="12192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4339" name="Rectangle 3">
            <a:extLst>
              <a:ext uri="{FF2B5EF4-FFF2-40B4-BE49-F238E27FC236}">
                <a16:creationId xmlns:a16="http://schemas.microsoft.com/office/drawing/2014/main" id="{9E860213-6386-4630-B09B-075EF3315414}"/>
              </a:ext>
            </a:extLst>
          </p:cNvPr>
          <p:cNvSpPr>
            <a:spLocks noGrp="1" noChangeArrowheads="1"/>
          </p:cNvSpPr>
          <p:nvPr>
            <p:ph type="body" sz="quarter" idx="4294967295"/>
          </p:nvPr>
        </p:nvSpPr>
        <p:spPr>
          <a:xfrm>
            <a:off x="1136074" y="1213040"/>
            <a:ext cx="4147126" cy="4085553"/>
          </a:xfrm>
          <a:solidFill>
            <a:schemeClr val="accent1">
              <a:lumMod val="20000"/>
              <a:lumOff val="80000"/>
            </a:schemeClr>
          </a:solidFill>
        </p:spPr>
        <p:txBody>
          <a:bodyPr>
            <a:noAutofit/>
          </a:bodyPr>
          <a:lstStyle/>
          <a:p>
            <a:pPr marL="0" indent="0" algn="ctr">
              <a:lnSpc>
                <a:spcPct val="100000"/>
              </a:lnSpc>
              <a:defRPr/>
            </a:pPr>
            <a:endParaRPr lang="en-US" altLang="en-US" sz="1100" b="1" dirty="0">
              <a:solidFill>
                <a:schemeClr val="accent6"/>
              </a:solidFill>
            </a:endParaRPr>
          </a:p>
          <a:p>
            <a:pPr marL="0" indent="0" algn="ctr">
              <a:lnSpc>
                <a:spcPct val="100000"/>
              </a:lnSpc>
              <a:defRPr/>
            </a:pPr>
            <a:r>
              <a:rPr lang="en-US" altLang="en-US" sz="2000" b="1" dirty="0">
                <a:solidFill>
                  <a:schemeClr val="accent6"/>
                </a:solidFill>
              </a:rPr>
              <a:t>For OPSC projects</a:t>
            </a:r>
          </a:p>
          <a:p>
            <a:pPr marL="0" indent="0" algn="ctr">
              <a:lnSpc>
                <a:spcPct val="100000"/>
              </a:lnSpc>
              <a:defRPr/>
            </a:pPr>
            <a:r>
              <a:rPr lang="en-US" altLang="en-US" sz="2000" b="1" dirty="0">
                <a:solidFill>
                  <a:schemeClr val="accent6"/>
                </a:solidFill>
              </a:rPr>
              <a:t>Minimum of 60% should be</a:t>
            </a:r>
          </a:p>
          <a:p>
            <a:pPr marL="0" indent="0" algn="ctr">
              <a:lnSpc>
                <a:spcPct val="100000"/>
              </a:lnSpc>
              <a:defRPr/>
            </a:pPr>
            <a:r>
              <a:rPr lang="en-US" altLang="en-US" sz="2000" b="1" dirty="0">
                <a:solidFill>
                  <a:schemeClr val="accent6"/>
                </a:solidFill>
              </a:rPr>
              <a:t>Hard Costs</a:t>
            </a:r>
            <a:endParaRPr lang="en-US" altLang="en-US" dirty="0">
              <a:solidFill>
                <a:schemeClr val="accent6"/>
              </a:solidFill>
            </a:endParaRPr>
          </a:p>
          <a:p>
            <a:pPr marL="571500" lvl="1" indent="-285750">
              <a:lnSpc>
                <a:spcPct val="150000"/>
              </a:lnSpc>
              <a:buFont typeface="Wingdings" panose="05000000000000000000" pitchFamily="2" charset="2"/>
              <a:buChar char="§"/>
              <a:defRPr/>
            </a:pPr>
            <a:r>
              <a:rPr lang="en-US" altLang="en-US" sz="1800" dirty="0">
                <a:solidFill>
                  <a:schemeClr val="accent6"/>
                </a:solidFill>
              </a:rPr>
              <a:t>Program Management = soft cost</a:t>
            </a:r>
          </a:p>
          <a:p>
            <a:pPr marL="571500" lvl="1" indent="-285750">
              <a:lnSpc>
                <a:spcPct val="150000"/>
              </a:lnSpc>
              <a:buFont typeface="Wingdings" panose="05000000000000000000" pitchFamily="2" charset="2"/>
              <a:buChar char="§"/>
              <a:defRPr/>
            </a:pPr>
            <a:r>
              <a:rPr lang="en-US" altLang="en-US" sz="1800" dirty="0">
                <a:solidFill>
                  <a:schemeClr val="accent6"/>
                </a:solidFill>
              </a:rPr>
              <a:t>Construction = hard cost</a:t>
            </a:r>
          </a:p>
          <a:p>
            <a:pPr marL="571500" lvl="1" indent="-285750">
              <a:buFont typeface="Wingdings" panose="05000000000000000000" pitchFamily="2" charset="2"/>
              <a:buChar char="§"/>
              <a:defRPr/>
            </a:pPr>
            <a:r>
              <a:rPr lang="en-US" altLang="en-US" sz="1800" dirty="0">
                <a:solidFill>
                  <a:schemeClr val="accent6"/>
                </a:solidFill>
              </a:rPr>
              <a:t>Construction Management = hard cost if at risk!</a:t>
            </a:r>
          </a:p>
          <a:p>
            <a:pPr marL="571500" lvl="1" indent="-285750">
              <a:buFont typeface="Wingdings" panose="05000000000000000000" pitchFamily="2" charset="2"/>
              <a:buChar char="§"/>
              <a:defRPr/>
            </a:pPr>
            <a:r>
              <a:rPr lang="en-US" altLang="en-US" sz="1800" dirty="0">
                <a:solidFill>
                  <a:schemeClr val="accent6"/>
                </a:solidFill>
              </a:rPr>
              <a:t>Labor Program =  hard cost</a:t>
            </a:r>
            <a:endParaRPr lang="en-US" altLang="en-US" dirty="0">
              <a:solidFill>
                <a:schemeClr val="accent6"/>
              </a:solidFill>
            </a:endParaRPr>
          </a:p>
        </p:txBody>
      </p:sp>
      <p:sp>
        <p:nvSpPr>
          <p:cNvPr id="12" name="TextBox 11">
            <a:extLst>
              <a:ext uri="{FF2B5EF4-FFF2-40B4-BE49-F238E27FC236}">
                <a16:creationId xmlns:a16="http://schemas.microsoft.com/office/drawing/2014/main" id="{9E89B9E0-19D9-42D6-A095-95DB255F5A9D}"/>
              </a:ext>
            </a:extLst>
          </p:cNvPr>
          <p:cNvSpPr txBox="1"/>
          <p:nvPr/>
        </p:nvSpPr>
        <p:spPr>
          <a:xfrm>
            <a:off x="6068389" y="182939"/>
            <a:ext cx="4597368" cy="400110"/>
          </a:xfrm>
          <a:prstGeom prst="rect">
            <a:avLst/>
          </a:prstGeom>
          <a:noFill/>
        </p:spPr>
        <p:txBody>
          <a:bodyPr wrap="square">
            <a:spAutoFit/>
          </a:bodyPr>
          <a:lstStyle/>
          <a:p>
            <a:r>
              <a:rPr lang="en-US" altLang="en-US" sz="2000" b="1" u="sng" dirty="0">
                <a:solidFill>
                  <a:schemeClr val="accent4"/>
                </a:solidFill>
              </a:rPr>
              <a:t>SAMPLE</a:t>
            </a:r>
            <a:r>
              <a:rPr lang="en-US" altLang="en-US" sz="2000" b="1" dirty="0">
                <a:solidFill>
                  <a:schemeClr val="accent4"/>
                </a:solidFill>
              </a:rPr>
              <a:t> OBJECT CODES</a:t>
            </a:r>
          </a:p>
        </p:txBody>
      </p:sp>
    </p:spTree>
    <p:extLst>
      <p:ext uri="{BB962C8B-B14F-4D97-AF65-F5344CB8AC3E}">
        <p14:creationId xmlns:p14="http://schemas.microsoft.com/office/powerpoint/2010/main" val="7934098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8AF23-685D-5473-00D9-8185C80B50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8A815-3174-8DBC-3565-07A4F0BE8C2A}"/>
              </a:ext>
            </a:extLst>
          </p:cNvPr>
          <p:cNvSpPr>
            <a:spLocks noGrp="1"/>
          </p:cNvSpPr>
          <p:nvPr>
            <p:ph type="title"/>
          </p:nvPr>
        </p:nvSpPr>
        <p:spPr>
          <a:xfrm>
            <a:off x="6132945" y="868024"/>
            <a:ext cx="5337706" cy="740445"/>
          </a:xfrm>
        </p:spPr>
        <p:txBody>
          <a:bodyPr/>
          <a:lstStyle/>
          <a:p>
            <a:r>
              <a:rPr lang="en-US" altLang="en-US" sz="3600" dirty="0">
                <a:solidFill>
                  <a:schemeClr val="accent6"/>
                </a:solidFill>
              </a:rPr>
              <a:t>CATEGORIES: </a:t>
            </a:r>
            <a:r>
              <a:rPr lang="en-US" altLang="en-US" sz="3200" dirty="0">
                <a:solidFill>
                  <a:schemeClr val="accent6"/>
                </a:solidFill>
              </a:rPr>
              <a:t>PLANNING (B)</a:t>
            </a:r>
            <a:br>
              <a:rPr lang="en-US" altLang="en-US" sz="3200" dirty="0">
                <a:solidFill>
                  <a:schemeClr val="accent6"/>
                </a:solidFill>
              </a:rPr>
            </a:br>
            <a:endParaRPr lang="en-US" sz="3600" dirty="0">
              <a:solidFill>
                <a:schemeClr val="accent6"/>
              </a:solidFill>
            </a:endParaRPr>
          </a:p>
        </p:txBody>
      </p:sp>
      <p:sp>
        <p:nvSpPr>
          <p:cNvPr id="14339" name="Rectangle 3">
            <a:extLst>
              <a:ext uri="{FF2B5EF4-FFF2-40B4-BE49-F238E27FC236}">
                <a16:creationId xmlns:a16="http://schemas.microsoft.com/office/drawing/2014/main" id="{5C1BCC44-08E1-2391-7822-1EF2C071E0D2}"/>
              </a:ext>
            </a:extLst>
          </p:cNvPr>
          <p:cNvSpPr>
            <a:spLocks noGrp="1" noChangeArrowheads="1"/>
          </p:cNvSpPr>
          <p:nvPr>
            <p:ph type="body" sz="quarter" idx="4294967295"/>
          </p:nvPr>
        </p:nvSpPr>
        <p:spPr>
          <a:xfrm>
            <a:off x="1136074" y="1213040"/>
            <a:ext cx="4147126" cy="4085553"/>
          </a:xfrm>
          <a:solidFill>
            <a:schemeClr val="accent1">
              <a:lumMod val="20000"/>
              <a:lumOff val="80000"/>
            </a:schemeClr>
          </a:solidFill>
        </p:spPr>
        <p:txBody>
          <a:bodyPr>
            <a:noAutofit/>
          </a:bodyPr>
          <a:lstStyle/>
          <a:p>
            <a:pPr marL="0" indent="0" algn="ctr">
              <a:lnSpc>
                <a:spcPct val="100000"/>
              </a:lnSpc>
            </a:pPr>
            <a:r>
              <a:rPr lang="en-US" altLang="en-US" sz="1600" b="1" dirty="0">
                <a:solidFill>
                  <a:schemeClr val="accent6"/>
                </a:solidFill>
              </a:rPr>
              <a:t>Now that you have Construction cost estimates, you can turn to estimating the Planning and Design Phase</a:t>
            </a:r>
          </a:p>
          <a:p>
            <a:pPr marL="0" indent="0" algn="ctr">
              <a:lnSpc>
                <a:spcPct val="100000"/>
              </a:lnSpc>
            </a:pPr>
            <a:endParaRPr lang="en-US" altLang="en-US" sz="1600" b="1" dirty="0">
              <a:solidFill>
                <a:schemeClr val="accent6"/>
              </a:solidFill>
            </a:endParaRPr>
          </a:p>
          <a:p>
            <a:pPr>
              <a:lnSpc>
                <a:spcPct val="100000"/>
              </a:lnSpc>
              <a:buClr>
                <a:schemeClr val="accent6"/>
              </a:buClr>
              <a:buFont typeface="Wingdings" panose="05000000000000000000" pitchFamily="2" charset="2"/>
              <a:buChar char="§"/>
            </a:pPr>
            <a:r>
              <a:rPr lang="en-US" altLang="en-US" sz="2000" dirty="0">
                <a:solidFill>
                  <a:schemeClr val="accent6"/>
                </a:solidFill>
              </a:rPr>
              <a:t>   Architect Contracts</a:t>
            </a:r>
          </a:p>
          <a:p>
            <a:pPr>
              <a:lnSpc>
                <a:spcPct val="100000"/>
              </a:lnSpc>
              <a:buClr>
                <a:schemeClr val="accent6"/>
              </a:buClr>
              <a:buFont typeface="Wingdings" panose="05000000000000000000" pitchFamily="2" charset="2"/>
              <a:buChar char="§"/>
            </a:pPr>
            <a:endParaRPr lang="en-US" altLang="en-US" sz="1400" dirty="0">
              <a:solidFill>
                <a:schemeClr val="accent6"/>
              </a:solidFill>
            </a:endParaRPr>
          </a:p>
          <a:p>
            <a:pPr>
              <a:lnSpc>
                <a:spcPct val="100000"/>
              </a:lnSpc>
              <a:buClr>
                <a:schemeClr val="accent6"/>
              </a:buClr>
              <a:buFont typeface="Wingdings" panose="05000000000000000000" pitchFamily="2" charset="2"/>
              <a:buChar char="§"/>
            </a:pPr>
            <a:r>
              <a:rPr lang="en-US" altLang="en-US" sz="2000" dirty="0">
                <a:solidFill>
                  <a:schemeClr val="accent6"/>
                </a:solidFill>
              </a:rPr>
              <a:t>   Program Management</a:t>
            </a:r>
          </a:p>
          <a:p>
            <a:pPr lvl="1">
              <a:lnSpc>
                <a:spcPct val="100000"/>
              </a:lnSpc>
              <a:buFont typeface="Arial" panose="020B0604020202020204" pitchFamily="34" charset="0"/>
              <a:buChar char="•"/>
            </a:pPr>
            <a:r>
              <a:rPr lang="en-US" altLang="en-US" sz="2000" dirty="0">
                <a:solidFill>
                  <a:schemeClr val="accent6"/>
                </a:solidFill>
              </a:rPr>
              <a:t>Differs from Project </a:t>
            </a:r>
            <a:r>
              <a:rPr lang="en-US" altLang="en-US" sz="2000" dirty="0" err="1">
                <a:solidFill>
                  <a:schemeClr val="accent6"/>
                </a:solidFill>
              </a:rPr>
              <a:t>Mgmt</a:t>
            </a:r>
            <a:endParaRPr lang="en-US" altLang="en-US" sz="2000" dirty="0">
              <a:solidFill>
                <a:schemeClr val="accent6"/>
              </a:solidFill>
            </a:endParaRPr>
          </a:p>
          <a:p>
            <a:pPr lvl="1">
              <a:lnSpc>
                <a:spcPct val="100000"/>
              </a:lnSpc>
            </a:pPr>
            <a:endParaRPr lang="en-US" altLang="en-US" sz="1400" dirty="0">
              <a:solidFill>
                <a:schemeClr val="accent6"/>
              </a:solidFill>
            </a:endParaRPr>
          </a:p>
          <a:p>
            <a:pPr>
              <a:lnSpc>
                <a:spcPct val="100000"/>
              </a:lnSpc>
              <a:buClr>
                <a:schemeClr val="accent6"/>
              </a:buClr>
              <a:buFont typeface="Wingdings" panose="05000000000000000000" pitchFamily="2" charset="2"/>
              <a:buChar char="§"/>
            </a:pPr>
            <a:r>
              <a:rPr lang="en-US" altLang="en-US" sz="2000" dirty="0">
                <a:solidFill>
                  <a:schemeClr val="accent6"/>
                </a:solidFill>
              </a:rPr>
              <a:t>   Common Rate Ranges</a:t>
            </a:r>
          </a:p>
          <a:p>
            <a:pPr lvl="1">
              <a:lnSpc>
                <a:spcPct val="100000"/>
              </a:lnSpc>
              <a:buFont typeface="Arial" panose="020B0604020202020204" pitchFamily="34" charset="0"/>
              <a:buChar char="•"/>
            </a:pPr>
            <a:r>
              <a:rPr lang="en-US" altLang="en-US" sz="2000" dirty="0">
                <a:solidFill>
                  <a:schemeClr val="accent6"/>
                </a:solidFill>
              </a:rPr>
              <a:t>Check your region</a:t>
            </a:r>
          </a:p>
        </p:txBody>
      </p:sp>
      <p:sp>
        <p:nvSpPr>
          <p:cNvPr id="12" name="TextBox 11">
            <a:extLst>
              <a:ext uri="{FF2B5EF4-FFF2-40B4-BE49-F238E27FC236}">
                <a16:creationId xmlns:a16="http://schemas.microsoft.com/office/drawing/2014/main" id="{481AB451-633B-C6D5-8F12-577C1D2EE645}"/>
              </a:ext>
            </a:extLst>
          </p:cNvPr>
          <p:cNvSpPr txBox="1"/>
          <p:nvPr/>
        </p:nvSpPr>
        <p:spPr>
          <a:xfrm>
            <a:off x="6068389" y="182939"/>
            <a:ext cx="4597368" cy="400110"/>
          </a:xfrm>
          <a:prstGeom prst="rect">
            <a:avLst/>
          </a:prstGeom>
          <a:noFill/>
        </p:spPr>
        <p:txBody>
          <a:bodyPr wrap="square">
            <a:spAutoFit/>
          </a:bodyPr>
          <a:lstStyle/>
          <a:p>
            <a:r>
              <a:rPr lang="en-US" altLang="en-US" sz="2000" b="1" u="sng" dirty="0">
                <a:solidFill>
                  <a:schemeClr val="accent4"/>
                </a:solidFill>
              </a:rPr>
              <a:t>SAMPLE</a:t>
            </a:r>
            <a:r>
              <a:rPr lang="en-US" altLang="en-US" sz="2000" b="1" dirty="0">
                <a:solidFill>
                  <a:schemeClr val="accent4"/>
                </a:solidFill>
              </a:rPr>
              <a:t> OBJECT CODES</a:t>
            </a:r>
          </a:p>
        </p:txBody>
      </p:sp>
      <p:graphicFrame>
        <p:nvGraphicFramePr>
          <p:cNvPr id="5" name="Group 294">
            <a:extLst>
              <a:ext uri="{FF2B5EF4-FFF2-40B4-BE49-F238E27FC236}">
                <a16:creationId xmlns:a16="http://schemas.microsoft.com/office/drawing/2014/main" id="{C8CD12CC-9983-6023-3AE8-D482BF148FEF}"/>
              </a:ext>
            </a:extLst>
          </p:cNvPr>
          <p:cNvGraphicFramePr>
            <a:graphicFrameLocks/>
          </p:cNvGraphicFramePr>
          <p:nvPr>
            <p:extLst>
              <p:ext uri="{D42A27DB-BD31-4B8C-83A1-F6EECF244321}">
                <p14:modId xmlns:p14="http://schemas.microsoft.com/office/powerpoint/2010/main" val="2826411803"/>
              </p:ext>
            </p:extLst>
          </p:nvPr>
        </p:nvGraphicFramePr>
        <p:xfrm>
          <a:off x="5887894" y="2368359"/>
          <a:ext cx="5646081" cy="2743200"/>
        </p:xfrm>
        <a:graphic>
          <a:graphicData uri="http://schemas.openxmlformats.org/drawingml/2006/table">
            <a:tbl>
              <a:tblPr/>
              <a:tblGrid>
                <a:gridCol w="1080886">
                  <a:extLst>
                    <a:ext uri="{9D8B030D-6E8A-4147-A177-3AD203B41FA5}">
                      <a16:colId xmlns:a16="http://schemas.microsoft.com/office/drawing/2014/main" val="20000"/>
                    </a:ext>
                  </a:extLst>
                </a:gridCol>
                <a:gridCol w="4565195">
                  <a:extLst>
                    <a:ext uri="{9D8B030D-6E8A-4147-A177-3AD203B41FA5}">
                      <a16:colId xmlns:a16="http://schemas.microsoft.com/office/drawing/2014/main" val="20001"/>
                    </a:ext>
                  </a:extLst>
                </a:gridCol>
              </a:tblGrid>
              <a:tr h="395287">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6210</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cap="flat">
                      <a:noFill/>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Architect / Engineering Fees</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287">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6220</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DSA Fees</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287">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6225</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CDE Fees</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287">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6227</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Energy Analysis</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287">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6230</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Preliminary Tests</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287">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6240</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Other Costs - Planning</a:t>
                      </a:r>
                    </a:p>
                  </a:txBody>
                  <a:tcPr marL="143065" marR="143065"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740311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13953-2666-F70A-04CB-07AB1747B5B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9996927-EA08-F8CD-B2AB-C62F6D7312C1}"/>
              </a:ext>
            </a:extLst>
          </p:cNvPr>
          <p:cNvSpPr txBox="1"/>
          <p:nvPr/>
        </p:nvSpPr>
        <p:spPr>
          <a:xfrm>
            <a:off x="6068389" y="182939"/>
            <a:ext cx="4597368" cy="400110"/>
          </a:xfrm>
          <a:prstGeom prst="rect">
            <a:avLst/>
          </a:prstGeom>
          <a:noFill/>
        </p:spPr>
        <p:txBody>
          <a:bodyPr wrap="square">
            <a:spAutoFit/>
          </a:bodyPr>
          <a:lstStyle/>
          <a:p>
            <a:r>
              <a:rPr lang="en-US" altLang="en-US" sz="2000" b="1" u="sng" dirty="0">
                <a:solidFill>
                  <a:schemeClr val="accent4"/>
                </a:solidFill>
              </a:rPr>
              <a:t>SAMPLE</a:t>
            </a:r>
            <a:r>
              <a:rPr lang="en-US" altLang="en-US" sz="2000" b="1" dirty="0">
                <a:solidFill>
                  <a:schemeClr val="accent4"/>
                </a:solidFill>
              </a:rPr>
              <a:t> OBJECT CODES</a:t>
            </a:r>
          </a:p>
        </p:txBody>
      </p:sp>
      <p:sp>
        <p:nvSpPr>
          <p:cNvPr id="3" name="Title 1">
            <a:extLst>
              <a:ext uri="{FF2B5EF4-FFF2-40B4-BE49-F238E27FC236}">
                <a16:creationId xmlns:a16="http://schemas.microsoft.com/office/drawing/2014/main" id="{9571D9AD-DF06-AAAB-C619-72B8138C8E7A}"/>
              </a:ext>
            </a:extLst>
          </p:cNvPr>
          <p:cNvSpPr txBox="1">
            <a:spLocks/>
          </p:cNvSpPr>
          <p:nvPr/>
        </p:nvSpPr>
        <p:spPr>
          <a:xfrm>
            <a:off x="6096000" y="1146654"/>
            <a:ext cx="4846013" cy="7404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400" b="1" i="0" kern="1200" cap="none" spc="300" baseline="0">
                <a:solidFill>
                  <a:schemeClr val="tx1"/>
                </a:solidFill>
                <a:latin typeface="+mj-lt"/>
                <a:ea typeface="+mj-ea"/>
                <a:cs typeface="Arial Black" panose="020B0604020202020204" pitchFamily="34" charset="0"/>
              </a:defRPr>
            </a:lvl1pPr>
          </a:lstStyle>
          <a:p>
            <a:r>
              <a:rPr lang="en-US" altLang="en-US" sz="3200" dirty="0">
                <a:solidFill>
                  <a:schemeClr val="accent6"/>
                </a:solidFill>
              </a:rPr>
              <a:t>CATEGORIES:</a:t>
            </a:r>
            <a:br>
              <a:rPr lang="en-US" altLang="en-US" sz="3200" dirty="0">
                <a:solidFill>
                  <a:schemeClr val="accent6"/>
                </a:solidFill>
              </a:rPr>
            </a:br>
            <a:r>
              <a:rPr lang="en-US" altLang="en-US" sz="2400" dirty="0">
                <a:solidFill>
                  <a:schemeClr val="accent6"/>
                </a:solidFill>
              </a:rPr>
              <a:t>CONSTRUCTION TESTING &amp; INSPECTION (D)</a:t>
            </a:r>
            <a:endParaRPr lang="en-US" sz="2800" dirty="0"/>
          </a:p>
        </p:txBody>
      </p:sp>
      <p:graphicFrame>
        <p:nvGraphicFramePr>
          <p:cNvPr id="6" name="Group 34">
            <a:extLst>
              <a:ext uri="{FF2B5EF4-FFF2-40B4-BE49-F238E27FC236}">
                <a16:creationId xmlns:a16="http://schemas.microsoft.com/office/drawing/2014/main" id="{D4435886-31FE-799E-8A23-1E23CBEC0246}"/>
              </a:ext>
            </a:extLst>
          </p:cNvPr>
          <p:cNvGraphicFramePr>
            <a:graphicFrameLocks/>
          </p:cNvGraphicFramePr>
          <p:nvPr>
            <p:extLst>
              <p:ext uri="{D42A27DB-BD31-4B8C-83A1-F6EECF244321}">
                <p14:modId xmlns:p14="http://schemas.microsoft.com/office/powerpoint/2010/main" val="1639422006"/>
              </p:ext>
            </p:extLst>
          </p:nvPr>
        </p:nvGraphicFramePr>
        <p:xfrm>
          <a:off x="5738669" y="2277712"/>
          <a:ext cx="5410200" cy="1101766"/>
        </p:xfrm>
        <a:graphic>
          <a:graphicData uri="http://schemas.openxmlformats.org/drawingml/2006/table">
            <a:tbl>
              <a:tblPr/>
              <a:tblGrid>
                <a:gridCol w="1298449">
                  <a:extLst>
                    <a:ext uri="{9D8B030D-6E8A-4147-A177-3AD203B41FA5}">
                      <a16:colId xmlns:a16="http://schemas.microsoft.com/office/drawing/2014/main" val="20000"/>
                    </a:ext>
                  </a:extLst>
                </a:gridCol>
                <a:gridCol w="4111751">
                  <a:extLst>
                    <a:ext uri="{9D8B030D-6E8A-4147-A177-3AD203B41FA5}">
                      <a16:colId xmlns:a16="http://schemas.microsoft.com/office/drawing/2014/main" val="20001"/>
                    </a:ext>
                  </a:extLst>
                </a:gridCol>
              </a:tblGrid>
              <a:tr h="644566">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6292</a:t>
                      </a:r>
                    </a:p>
                  </a:txBody>
                  <a:tcPr marL="111346" marR="11134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Construction Tests</a:t>
                      </a:r>
                    </a:p>
                  </a:txBody>
                  <a:tcPr marL="111346" marR="11134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5153">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469900" marR="0" lvl="0" indent="-46990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6294</a:t>
                      </a:r>
                    </a:p>
                  </a:txBody>
                  <a:tcPr marL="111346" marR="1113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marL="469900" indent="-469900">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marL="908050" indent="-436563">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marL="1377950" indent="-46831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marL="1827213" indent="-438150">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marL="2297113" indent="-468313">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marL="27543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marL="32115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marL="36687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marL="4125913" indent="-468313"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Construction Inspections</a:t>
                      </a:r>
                    </a:p>
                  </a:txBody>
                  <a:tcPr marL="111346" marR="11134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Text Placeholder 1">
            <a:extLst>
              <a:ext uri="{FF2B5EF4-FFF2-40B4-BE49-F238E27FC236}">
                <a16:creationId xmlns:a16="http://schemas.microsoft.com/office/drawing/2014/main" id="{C059C919-0B52-7F9B-0809-C1ADF5B3D3F1}"/>
              </a:ext>
            </a:extLst>
          </p:cNvPr>
          <p:cNvSpPr txBox="1">
            <a:spLocks noGrp="1"/>
          </p:cNvSpPr>
          <p:nvPr>
            <p:ph type="body" sz="quarter" idx="4294967295"/>
          </p:nvPr>
        </p:nvSpPr>
        <p:spPr>
          <a:xfrm>
            <a:off x="1136650" y="1212850"/>
            <a:ext cx="4146550" cy="4086225"/>
          </a:xfrm>
          <a:prstGeom prst="rect">
            <a:avLst/>
          </a:prstGeom>
          <a:solidFill>
            <a:schemeClr val="accent1">
              <a:lumMod val="20000"/>
              <a:lumOff val="80000"/>
            </a:schemeClr>
          </a:solidFill>
        </p:spPr>
        <p:txBody>
          <a:bodyPr vert="horz" lIns="91440" tIns="45720" rIns="91440" bIns="45720" rtlCol="0">
            <a:normAutofit/>
          </a:bodyPr>
          <a:lstStyle>
            <a:lvl1pPr marL="228600" indent="-365760" algn="l" defTabSz="914400" rtl="0" eaLnBrk="1" latinLnBrk="0" hangingPunct="1">
              <a:lnSpc>
                <a:spcPct val="90000"/>
              </a:lnSpc>
              <a:spcBef>
                <a:spcPts val="1000"/>
              </a:spcBef>
              <a:buClr>
                <a:schemeClr val="accent1"/>
              </a:buClr>
              <a:buFont typeface="Arial" panose="020B0604020202020204" pitchFamily="34" charset="0"/>
              <a:buNone/>
              <a:defRPr sz="1600" b="0" kern="1200">
                <a:solidFill>
                  <a:schemeClr val="bg1"/>
                </a:solidFill>
                <a:latin typeface="Arial" panose="020B0604020202020204" pitchFamily="34" charset="0"/>
                <a:ea typeface="+mn-ea"/>
                <a:cs typeface="Arial" panose="020B0604020202020204" pitchFamily="34" charset="0"/>
              </a:defRPr>
            </a:lvl1pPr>
            <a:lvl2pPr marL="685800" indent="-365760" algn="l" defTabSz="914400" rtl="0" eaLnBrk="1" latinLnBrk="0" hangingPunct="1">
              <a:lnSpc>
                <a:spcPct val="90000"/>
              </a:lnSpc>
              <a:spcBef>
                <a:spcPts val="500"/>
              </a:spcBef>
              <a:buClr>
                <a:srgbClr val="70BE44"/>
              </a:buClr>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365760" algn="l" defTabSz="914400" rtl="0" eaLnBrk="1" latinLnBrk="0" hangingPunct="1">
              <a:lnSpc>
                <a:spcPct val="90000"/>
              </a:lnSpc>
              <a:spcBef>
                <a:spcPts val="500"/>
              </a:spcBef>
              <a:buClr>
                <a:srgbClr val="70BE44"/>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600200" indent="-365760" algn="l" defTabSz="914400" rtl="0" eaLnBrk="1" latinLnBrk="0" hangingPunct="1">
              <a:lnSpc>
                <a:spcPct val="90000"/>
              </a:lnSpc>
              <a:spcBef>
                <a:spcPts val="500"/>
              </a:spcBef>
              <a:buClr>
                <a:srgbClr val="70BE44"/>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2057400" indent="-365760" algn="l" defTabSz="914400" rtl="0" eaLnBrk="1" latinLnBrk="0" hangingPunct="1">
              <a:lnSpc>
                <a:spcPct val="90000"/>
              </a:lnSpc>
              <a:spcBef>
                <a:spcPts val="500"/>
              </a:spcBef>
              <a:buClr>
                <a:srgbClr val="70BE44"/>
              </a:buClr>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altLang="en-US" sz="1700" dirty="0">
              <a:solidFill>
                <a:schemeClr val="accent6"/>
              </a:solidFill>
            </a:endParaRPr>
          </a:p>
          <a:p>
            <a:pPr marL="0" indent="0"/>
            <a:endParaRPr lang="en-US" altLang="en-US" sz="1700" dirty="0">
              <a:solidFill>
                <a:schemeClr val="accent6"/>
              </a:solidFill>
            </a:endParaRPr>
          </a:p>
          <a:p>
            <a:pPr marL="285750" indent="-285750">
              <a:buClr>
                <a:schemeClr val="accent6"/>
              </a:buClr>
              <a:buFont typeface="Wingdings" panose="05000000000000000000" pitchFamily="2" charset="2"/>
              <a:buChar char="§"/>
            </a:pPr>
            <a:r>
              <a:rPr lang="en-US" altLang="en-US" sz="1700" dirty="0">
                <a:solidFill>
                  <a:schemeClr val="accent6"/>
                </a:solidFill>
              </a:rPr>
              <a:t>Do not base the budget on testing quote estimates (they tend to low-ball to get the bid)</a:t>
            </a:r>
          </a:p>
          <a:p>
            <a:pPr marL="285750" indent="-285750">
              <a:buClr>
                <a:schemeClr val="accent6"/>
              </a:buClr>
              <a:buFont typeface="Wingdings" panose="05000000000000000000" pitchFamily="2" charset="2"/>
              <a:buChar char="§"/>
            </a:pPr>
            <a:r>
              <a:rPr lang="en-US" altLang="en-US" sz="1700" dirty="0">
                <a:solidFill>
                  <a:schemeClr val="accent6"/>
                </a:solidFill>
              </a:rPr>
              <a:t>Base inspection on the rates in your area applied to the duration of your project — a change in duration will result in additional cost</a:t>
            </a:r>
          </a:p>
          <a:p>
            <a:pPr marL="285750" indent="-285750">
              <a:buClr>
                <a:schemeClr val="accent6"/>
              </a:buClr>
              <a:buFont typeface="Wingdings" panose="05000000000000000000" pitchFamily="2" charset="2"/>
              <a:buChar char="§"/>
            </a:pPr>
            <a:r>
              <a:rPr lang="en-US" altLang="en-US" sz="1700" dirty="0">
                <a:solidFill>
                  <a:schemeClr val="accent6"/>
                </a:solidFill>
              </a:rPr>
              <a:t>Special construction categories </a:t>
            </a:r>
            <a:r>
              <a:rPr lang="en-US" sz="1700" dirty="0">
                <a:solidFill>
                  <a:schemeClr val="accent6"/>
                </a:solidFill>
              </a:rPr>
              <a:t>(such as two-story) may cost more</a:t>
            </a:r>
            <a:endParaRPr lang="en-US" altLang="en-US" sz="1700" dirty="0">
              <a:solidFill>
                <a:schemeClr val="accent6"/>
              </a:solidFill>
            </a:endParaRPr>
          </a:p>
          <a:p>
            <a:pPr marL="0" indent="0"/>
            <a:endParaRPr lang="en-US" altLang="en-US" sz="1700" dirty="0">
              <a:solidFill>
                <a:schemeClr val="accent6"/>
              </a:solidFill>
            </a:endParaRPr>
          </a:p>
        </p:txBody>
      </p:sp>
      <p:pic>
        <p:nvPicPr>
          <p:cNvPr id="9" name="Picture 4" descr="under pressure1">
            <a:extLst>
              <a:ext uri="{FF2B5EF4-FFF2-40B4-BE49-F238E27FC236}">
                <a16:creationId xmlns:a16="http://schemas.microsoft.com/office/drawing/2014/main" id="{6A686D9A-19E1-4BE6-E3AA-899F0B32E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671"/>
          <a:stretch>
            <a:fillRect/>
          </a:stretch>
        </p:blipFill>
        <p:spPr bwMode="auto">
          <a:xfrm>
            <a:off x="8367073" y="3791789"/>
            <a:ext cx="3200400" cy="25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7893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C6C17-F23D-9BDF-299C-A7F0314B6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083C3-4B24-FA29-EC95-2E57BC995814}"/>
              </a:ext>
            </a:extLst>
          </p:cNvPr>
          <p:cNvSpPr>
            <a:spLocks noGrp="1"/>
          </p:cNvSpPr>
          <p:nvPr>
            <p:ph type="title"/>
          </p:nvPr>
        </p:nvSpPr>
        <p:spPr>
          <a:xfrm>
            <a:off x="6132944" y="868024"/>
            <a:ext cx="5815831" cy="740445"/>
          </a:xfrm>
        </p:spPr>
        <p:txBody>
          <a:bodyPr/>
          <a:lstStyle/>
          <a:p>
            <a:r>
              <a:rPr lang="en-US" altLang="en-US" sz="4000" b="1" dirty="0">
                <a:solidFill>
                  <a:schemeClr val="accent6"/>
                </a:solidFill>
              </a:rPr>
              <a:t>CATEGORIES:</a:t>
            </a:r>
            <a:br>
              <a:rPr lang="en-US" altLang="en-US" sz="3600" dirty="0">
                <a:solidFill>
                  <a:schemeClr val="accent6"/>
                </a:solidFill>
              </a:rPr>
            </a:br>
            <a:r>
              <a:rPr lang="en-US" altLang="en-US" sz="2800" dirty="0">
                <a:solidFill>
                  <a:schemeClr val="accent6"/>
                </a:solidFill>
              </a:rPr>
              <a:t>MEDIA, FIXTURES, </a:t>
            </a:r>
            <a:br>
              <a:rPr lang="en-US" altLang="en-US" sz="2800" dirty="0">
                <a:solidFill>
                  <a:schemeClr val="accent6"/>
                </a:solidFill>
              </a:rPr>
            </a:br>
            <a:r>
              <a:rPr lang="en-US" altLang="en-US" sz="2800" dirty="0">
                <a:solidFill>
                  <a:schemeClr val="accent6"/>
                </a:solidFill>
              </a:rPr>
              <a:t>FURNITURE &amp; EQUIPMENT (F)</a:t>
            </a:r>
            <a:br>
              <a:rPr lang="en-US" altLang="en-US" sz="2800" dirty="0">
                <a:solidFill>
                  <a:schemeClr val="accent6"/>
                </a:solidFill>
              </a:rPr>
            </a:br>
            <a:endParaRPr lang="en-US" sz="3600" dirty="0">
              <a:solidFill>
                <a:schemeClr val="accent6"/>
              </a:solidFill>
            </a:endParaRPr>
          </a:p>
        </p:txBody>
      </p:sp>
      <p:sp>
        <p:nvSpPr>
          <p:cNvPr id="14339" name="Rectangle 3">
            <a:extLst>
              <a:ext uri="{FF2B5EF4-FFF2-40B4-BE49-F238E27FC236}">
                <a16:creationId xmlns:a16="http://schemas.microsoft.com/office/drawing/2014/main" id="{0BFA236A-A49E-6269-070C-EA433282A902}"/>
              </a:ext>
            </a:extLst>
          </p:cNvPr>
          <p:cNvSpPr>
            <a:spLocks noGrp="1" noChangeArrowheads="1"/>
          </p:cNvSpPr>
          <p:nvPr>
            <p:ph type="body" sz="quarter" idx="4294967295"/>
          </p:nvPr>
        </p:nvSpPr>
        <p:spPr>
          <a:xfrm>
            <a:off x="1136074" y="1213040"/>
            <a:ext cx="4147126" cy="4085553"/>
          </a:xfrm>
          <a:solidFill>
            <a:schemeClr val="accent1">
              <a:lumMod val="20000"/>
              <a:lumOff val="80000"/>
            </a:schemeClr>
          </a:solidFill>
        </p:spPr>
        <p:txBody>
          <a:bodyPr>
            <a:noAutofit/>
          </a:bodyPr>
          <a:lstStyle/>
          <a:p>
            <a:pPr marL="285750" indent="-285750">
              <a:lnSpc>
                <a:spcPct val="100000"/>
              </a:lnSpc>
              <a:buFont typeface="Wingdings" panose="05000000000000000000" pitchFamily="2" charset="2"/>
              <a:buChar char="§"/>
            </a:pPr>
            <a:endParaRPr lang="en-US" altLang="en-US" sz="1800" dirty="0">
              <a:solidFill>
                <a:schemeClr val="accent6"/>
              </a:solidFill>
            </a:endParaRPr>
          </a:p>
          <a:p>
            <a:pPr marL="285750" indent="-285750">
              <a:lnSpc>
                <a:spcPct val="100000"/>
              </a:lnSpc>
              <a:buFont typeface="Wingdings" panose="05000000000000000000" pitchFamily="2" charset="2"/>
              <a:buChar char="§"/>
            </a:pPr>
            <a:r>
              <a:rPr lang="en-US" altLang="en-US" sz="1800" dirty="0">
                <a:solidFill>
                  <a:schemeClr val="accent6"/>
                </a:solidFill>
              </a:rPr>
              <a:t>It can all be capitalized — the first time, for the initial essential equipping of the project</a:t>
            </a:r>
          </a:p>
          <a:p>
            <a:pPr marL="285750" indent="-285750">
              <a:lnSpc>
                <a:spcPct val="100000"/>
              </a:lnSpc>
              <a:buFont typeface="Wingdings" panose="05000000000000000000" pitchFamily="2" charset="2"/>
              <a:buChar char="§"/>
            </a:pPr>
            <a:r>
              <a:rPr lang="en-US" altLang="en-US" sz="1800" dirty="0">
                <a:solidFill>
                  <a:schemeClr val="accent6"/>
                </a:solidFill>
              </a:rPr>
              <a:t>Standard by grade level, saves time &amp; money</a:t>
            </a:r>
          </a:p>
          <a:p>
            <a:pPr marL="285750" indent="-285750">
              <a:lnSpc>
                <a:spcPct val="100000"/>
              </a:lnSpc>
              <a:buFont typeface="Wingdings" panose="05000000000000000000" pitchFamily="2" charset="2"/>
              <a:buChar char="§"/>
            </a:pPr>
            <a:r>
              <a:rPr lang="en-US" altLang="en-US" sz="1800" dirty="0">
                <a:solidFill>
                  <a:schemeClr val="accent6"/>
                </a:solidFill>
              </a:rPr>
              <a:t>Only use 80% of this budget initially— release the rest after the buildings are occupied</a:t>
            </a:r>
          </a:p>
          <a:p>
            <a:pPr marL="285750" indent="-285750">
              <a:lnSpc>
                <a:spcPct val="100000"/>
              </a:lnSpc>
              <a:buFont typeface="Wingdings" panose="05000000000000000000" pitchFamily="2" charset="2"/>
              <a:buChar char="§"/>
            </a:pPr>
            <a:r>
              <a:rPr lang="en-US" altLang="en-US" sz="1800" dirty="0">
                <a:solidFill>
                  <a:schemeClr val="accent6"/>
                </a:solidFill>
              </a:rPr>
              <a:t>Equip the classrooms first, then the public spaces</a:t>
            </a:r>
          </a:p>
          <a:p>
            <a:pPr marL="0" indent="0" algn="ctr">
              <a:lnSpc>
                <a:spcPct val="100000"/>
              </a:lnSpc>
            </a:pPr>
            <a:endParaRPr lang="en-US" altLang="en-US" sz="2000" dirty="0">
              <a:solidFill>
                <a:schemeClr val="accent6"/>
              </a:solidFill>
            </a:endParaRPr>
          </a:p>
        </p:txBody>
      </p:sp>
      <p:sp>
        <p:nvSpPr>
          <p:cNvPr id="12" name="TextBox 11">
            <a:extLst>
              <a:ext uri="{FF2B5EF4-FFF2-40B4-BE49-F238E27FC236}">
                <a16:creationId xmlns:a16="http://schemas.microsoft.com/office/drawing/2014/main" id="{B0359082-FF76-DE05-A2C5-59A13DA5412C}"/>
              </a:ext>
            </a:extLst>
          </p:cNvPr>
          <p:cNvSpPr txBox="1"/>
          <p:nvPr/>
        </p:nvSpPr>
        <p:spPr>
          <a:xfrm>
            <a:off x="6068389" y="182939"/>
            <a:ext cx="4597368" cy="400110"/>
          </a:xfrm>
          <a:prstGeom prst="rect">
            <a:avLst/>
          </a:prstGeom>
          <a:noFill/>
        </p:spPr>
        <p:txBody>
          <a:bodyPr wrap="square">
            <a:spAutoFit/>
          </a:bodyPr>
          <a:lstStyle/>
          <a:p>
            <a:r>
              <a:rPr lang="en-US" altLang="en-US" sz="2000" b="1" u="sng" dirty="0">
                <a:solidFill>
                  <a:schemeClr val="accent4"/>
                </a:solidFill>
              </a:rPr>
              <a:t>SAMPLE</a:t>
            </a:r>
            <a:r>
              <a:rPr lang="en-US" altLang="en-US" sz="2000" b="1" dirty="0">
                <a:solidFill>
                  <a:schemeClr val="accent4"/>
                </a:solidFill>
              </a:rPr>
              <a:t> OBJECT CODES</a:t>
            </a:r>
          </a:p>
        </p:txBody>
      </p:sp>
      <p:graphicFrame>
        <p:nvGraphicFramePr>
          <p:cNvPr id="3" name="Group 129">
            <a:extLst>
              <a:ext uri="{FF2B5EF4-FFF2-40B4-BE49-F238E27FC236}">
                <a16:creationId xmlns:a16="http://schemas.microsoft.com/office/drawing/2014/main" id="{325444C4-3347-0CD9-2BEB-FD92D31A2ADE}"/>
              </a:ext>
            </a:extLst>
          </p:cNvPr>
          <p:cNvGraphicFramePr>
            <a:graphicFrameLocks/>
          </p:cNvGraphicFramePr>
          <p:nvPr>
            <p:extLst>
              <p:ext uri="{D42A27DB-BD31-4B8C-83A1-F6EECF244321}">
                <p14:modId xmlns:p14="http://schemas.microsoft.com/office/powerpoint/2010/main" val="3806055135"/>
              </p:ext>
            </p:extLst>
          </p:nvPr>
        </p:nvGraphicFramePr>
        <p:xfrm>
          <a:off x="5825247" y="2767534"/>
          <a:ext cx="6714655" cy="2286000"/>
        </p:xfrm>
        <a:graphic>
          <a:graphicData uri="http://schemas.openxmlformats.org/drawingml/2006/table">
            <a:tbl>
              <a:tblPr/>
              <a:tblGrid>
                <a:gridCol w="1230704">
                  <a:extLst>
                    <a:ext uri="{9D8B030D-6E8A-4147-A177-3AD203B41FA5}">
                      <a16:colId xmlns:a16="http://schemas.microsoft.com/office/drawing/2014/main" val="20000"/>
                    </a:ext>
                  </a:extLst>
                </a:gridCol>
                <a:gridCol w="5483951">
                  <a:extLst>
                    <a:ext uri="{9D8B030D-6E8A-4147-A177-3AD203B41FA5}">
                      <a16:colId xmlns:a16="http://schemas.microsoft.com/office/drawing/2014/main" val="20001"/>
                    </a:ext>
                  </a:extLst>
                </a:gridCol>
              </a:tblGrid>
              <a:tr h="388333">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6310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Bks &amp; Media for New Libraries</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8333">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4310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Materials &amp; Supplies &lt;$500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1563">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4410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Non-Capitalized Equip $500-5000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8333">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6410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Equipment New &gt;$5000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8333">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accent4"/>
                          </a:solidFill>
                          <a:effectLst/>
                          <a:latin typeface="Arial" panose="020B0604020202020204" pitchFamily="34" charset="0"/>
                          <a:cs typeface="Arial" panose="020B0604020202020204" pitchFamily="34" charset="0"/>
                        </a:rPr>
                        <a:t>6510</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0000"/>
                        <a:buFont typeface="Wingdings" panose="05000000000000000000" pitchFamily="2" charset="2"/>
                        <a:defRPr sz="2800">
                          <a:solidFill>
                            <a:schemeClr val="tx1"/>
                          </a:solidFill>
                          <a:latin typeface="Times New Roman" panose="02020603050405020304" pitchFamily="18" charset="0"/>
                        </a:defRPr>
                      </a:lvl1pPr>
                      <a:lvl2pPr indent="14288">
                        <a:spcBef>
                          <a:spcPct val="20000"/>
                        </a:spcBef>
                        <a:buClr>
                          <a:schemeClr val="accent2"/>
                        </a:buClr>
                        <a:buSzPct val="75000"/>
                        <a:buFont typeface="Wingdings" panose="05000000000000000000" pitchFamily="2" charset="2"/>
                        <a:defRPr sz="2400">
                          <a:solidFill>
                            <a:schemeClr val="tx1"/>
                          </a:solidFill>
                          <a:latin typeface="Times New Roman" panose="02020603050405020304" pitchFamily="18" charset="0"/>
                        </a:defRPr>
                      </a:lvl2pPr>
                      <a:lvl3pPr indent="-4763">
                        <a:spcBef>
                          <a:spcPct val="20000"/>
                        </a:spcBef>
                        <a:buClr>
                          <a:schemeClr val="bg2"/>
                        </a:buClr>
                        <a:buSzPct val="65000"/>
                        <a:buFont typeface="Wingdings" panose="05000000000000000000" pitchFamily="2" charset="2"/>
                        <a:defRPr sz="2000">
                          <a:solidFill>
                            <a:schemeClr val="tx1"/>
                          </a:solidFill>
                          <a:latin typeface="Times New Roman" panose="02020603050405020304" pitchFamily="18" charset="0"/>
                        </a:defRPr>
                      </a:lvl3pPr>
                      <a:lvl4pPr indent="17463">
                        <a:spcBef>
                          <a:spcPct val="20000"/>
                        </a:spcBef>
                        <a:buClr>
                          <a:schemeClr val="accent2"/>
                        </a:buClr>
                        <a:buSzPct val="75000"/>
                        <a:buFont typeface="Wingdings" panose="05000000000000000000" pitchFamily="2" charset="2"/>
                        <a:defRPr>
                          <a:solidFill>
                            <a:schemeClr val="tx1"/>
                          </a:solidFill>
                          <a:latin typeface="Times New Roman" panose="02020603050405020304" pitchFamily="18" charset="0"/>
                        </a:defRPr>
                      </a:lvl4pPr>
                      <a:lvl5pPr>
                        <a:spcBef>
                          <a:spcPct val="20000"/>
                        </a:spcBef>
                        <a:buClr>
                          <a:schemeClr val="accent1"/>
                        </a:buClr>
                        <a:buSzPct val="50000"/>
                        <a:buFont typeface="Wingdings" panose="05000000000000000000" pitchFamily="2" charset="2"/>
                        <a:defRPr>
                          <a:solidFill>
                            <a:schemeClr val="tx1"/>
                          </a:solidFill>
                          <a:latin typeface="Times New Roman" panose="02020603050405020304" pitchFamily="18"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6B6963"/>
                          </a:solidFill>
                          <a:effectLst/>
                          <a:latin typeface="Arial" panose="020B0604020202020204" pitchFamily="34" charset="0"/>
                          <a:cs typeface="Arial" panose="020B0604020202020204" pitchFamily="34" charset="0"/>
                        </a:rPr>
                        <a:t>Replacement Equipment</a:t>
                      </a:r>
                    </a:p>
                  </a:txBody>
                  <a:tcPr marL="117656" marR="117656"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49A5A083-36B9-0303-17CD-C526DF436273}"/>
              </a:ext>
            </a:extLst>
          </p:cNvPr>
          <p:cNvSpPr txBox="1"/>
          <p:nvPr/>
        </p:nvSpPr>
        <p:spPr>
          <a:xfrm>
            <a:off x="6096000" y="5528311"/>
            <a:ext cx="5846620" cy="923330"/>
          </a:xfrm>
          <a:prstGeom prst="rect">
            <a:avLst/>
          </a:prstGeom>
          <a:noFill/>
        </p:spPr>
        <p:txBody>
          <a:bodyPr wrap="square" rtlCol="0">
            <a:spAutoFit/>
          </a:bodyPr>
          <a:lstStyle/>
          <a:p>
            <a:r>
              <a:rPr lang="en-US" b="1" dirty="0">
                <a:solidFill>
                  <a:schemeClr val="accent6"/>
                </a:solidFill>
              </a:rPr>
              <a:t>Note: some districts use a different capitalization number, such as $1000…$10,000.  Use your district’s designated thresholds.</a:t>
            </a:r>
          </a:p>
        </p:txBody>
      </p:sp>
    </p:spTree>
    <p:extLst>
      <p:ext uri="{BB962C8B-B14F-4D97-AF65-F5344CB8AC3E}">
        <p14:creationId xmlns:p14="http://schemas.microsoft.com/office/powerpoint/2010/main" val="28341103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2AB65657-7DBA-47C2-9537-4F8632E24170}"/>
              </a:ext>
            </a:extLst>
          </p:cNvPr>
          <p:cNvSpPr>
            <a:spLocks noGrp="1" noChangeArrowheads="1"/>
          </p:cNvSpPr>
          <p:nvPr>
            <p:ph sz="quarter" idx="14"/>
          </p:nvPr>
        </p:nvSpPr>
        <p:spPr>
          <a:xfrm>
            <a:off x="3260930" y="977514"/>
            <a:ext cx="8783288" cy="4710112"/>
          </a:xfrm>
        </p:spPr>
        <p:txBody>
          <a:bodyPr>
            <a:normAutofit fontScale="92500" lnSpcReduction="10000"/>
          </a:bodyPr>
          <a:lstStyle/>
          <a:p>
            <a:pPr>
              <a:buFont typeface="Wingdings" panose="05000000000000000000" pitchFamily="2" charset="2"/>
              <a:buNone/>
            </a:pPr>
            <a:r>
              <a:rPr lang="en-US" altLang="en-US" b="1" i="1" dirty="0"/>
              <a:t>The perfect accounting system tracks everything you need to know —</a:t>
            </a:r>
            <a:r>
              <a:rPr lang="en-US" altLang="en-US" b="1" i="1" dirty="0">
                <a:solidFill>
                  <a:schemeClr val="accent1"/>
                </a:solidFill>
              </a:rPr>
              <a:t>			</a:t>
            </a:r>
            <a:r>
              <a:rPr lang="en-US" altLang="en-US" sz="3200" b="1" i="1" dirty="0">
                <a:solidFill>
                  <a:schemeClr val="accent4"/>
                </a:solidFill>
              </a:rPr>
              <a:t>and nothing more!</a:t>
            </a:r>
          </a:p>
          <a:p>
            <a:pPr>
              <a:buFont typeface="Wingdings" panose="05000000000000000000" pitchFamily="2" charset="2"/>
              <a:buNone/>
            </a:pPr>
            <a:endParaRPr lang="en-US" altLang="en-US" b="1" i="1" u="sng" dirty="0"/>
          </a:p>
          <a:p>
            <a:pPr marL="320040" lvl="1" indent="0">
              <a:buNone/>
            </a:pPr>
            <a:r>
              <a:rPr lang="en-US" altLang="en-US" sz="2400" b="1" dirty="0"/>
              <a:t>Fund Codes </a:t>
            </a:r>
            <a:r>
              <a:rPr lang="en-US" altLang="en-US" sz="2400" dirty="0"/>
              <a:t>= The source of the funds</a:t>
            </a:r>
          </a:p>
          <a:p>
            <a:pPr marL="320040" lvl="1" indent="0">
              <a:buNone/>
            </a:pPr>
            <a:r>
              <a:rPr lang="en-US" altLang="en-US" sz="2400" b="1" dirty="0"/>
              <a:t>Object Codes </a:t>
            </a:r>
            <a:r>
              <a:rPr lang="en-US" altLang="en-US" sz="2400" dirty="0"/>
              <a:t>= How you spend the money</a:t>
            </a:r>
          </a:p>
          <a:p>
            <a:pPr marL="320040" lvl="1" indent="0">
              <a:buNone/>
            </a:pPr>
            <a:r>
              <a:rPr lang="en-US" altLang="en-US" sz="2400" b="1" dirty="0"/>
              <a:t>Unique Project Identifier </a:t>
            </a:r>
            <a:r>
              <a:rPr lang="en-US" altLang="en-US" sz="2400" dirty="0"/>
              <a:t>= Resource or Goal, Management Code  	(but not site!)</a:t>
            </a:r>
          </a:p>
        </p:txBody>
      </p:sp>
      <p:sp>
        <p:nvSpPr>
          <p:cNvPr id="19458" name="Rectangle 2">
            <a:extLst>
              <a:ext uri="{FF2B5EF4-FFF2-40B4-BE49-F238E27FC236}">
                <a16:creationId xmlns:a16="http://schemas.microsoft.com/office/drawing/2014/main" id="{6DA1A6FA-1A57-45E9-B618-F706AA05098C}"/>
              </a:ext>
            </a:extLst>
          </p:cNvPr>
          <p:cNvSpPr>
            <a:spLocks noGrp="1" noChangeArrowheads="1"/>
          </p:cNvSpPr>
          <p:nvPr>
            <p:ph type="title"/>
          </p:nvPr>
        </p:nvSpPr>
        <p:spPr>
          <a:xfrm rot="16200000">
            <a:off x="-2733471" y="2338543"/>
            <a:ext cx="8182155" cy="696096"/>
          </a:xfrm>
        </p:spPr>
        <p:txBody>
          <a:bodyPr anchor="ctr">
            <a:normAutofit/>
          </a:bodyPr>
          <a:lstStyle/>
          <a:p>
            <a:r>
              <a:rPr lang="en-US" altLang="en-US" sz="4400" dirty="0"/>
              <a:t>ORGANIZE THE CODING</a:t>
            </a:r>
          </a:p>
        </p:txBody>
      </p:sp>
    </p:spTree>
    <p:extLst>
      <p:ext uri="{BB962C8B-B14F-4D97-AF65-F5344CB8AC3E}">
        <p14:creationId xmlns:p14="http://schemas.microsoft.com/office/powerpoint/2010/main" val="9723523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A2CA2-25EA-7E0E-E654-A8F7EC81B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C2596-B3A1-D4EA-7813-48B3F19DF243}"/>
              </a:ext>
            </a:extLst>
          </p:cNvPr>
          <p:cNvSpPr>
            <a:spLocks noGrp="1"/>
          </p:cNvSpPr>
          <p:nvPr>
            <p:ph type="title"/>
          </p:nvPr>
        </p:nvSpPr>
        <p:spPr>
          <a:xfrm>
            <a:off x="6132944" y="868024"/>
            <a:ext cx="5815831" cy="740445"/>
          </a:xfrm>
        </p:spPr>
        <p:txBody>
          <a:bodyPr/>
          <a:lstStyle/>
          <a:p>
            <a:pPr>
              <a:lnSpc>
                <a:spcPct val="100000"/>
              </a:lnSpc>
            </a:pPr>
            <a:r>
              <a:rPr lang="en-US" altLang="en-US" sz="4000" b="1" dirty="0">
                <a:solidFill>
                  <a:schemeClr val="accent6"/>
                </a:solidFill>
              </a:rPr>
              <a:t>CATEGORIES:</a:t>
            </a:r>
            <a:br>
              <a:rPr lang="en-US" altLang="en-US" sz="3600" dirty="0">
                <a:solidFill>
                  <a:schemeClr val="accent6"/>
                </a:solidFill>
              </a:rPr>
            </a:br>
            <a:r>
              <a:rPr lang="en-US" altLang="en-US" sz="2800" b="1" kern="1200" dirty="0">
                <a:solidFill>
                  <a:schemeClr val="accent6"/>
                </a:solidFill>
                <a:latin typeface="+mn-lt"/>
                <a:ea typeface="+mn-ea"/>
                <a:cs typeface="Arial" panose="020B0604020202020204" pitchFamily="34" charset="0"/>
              </a:rPr>
              <a:t>CONTINGENCY (G)</a:t>
            </a:r>
            <a:br>
              <a:rPr lang="en-US" altLang="en-US" sz="3600" b="1" kern="1200" dirty="0">
                <a:solidFill>
                  <a:schemeClr val="accent6"/>
                </a:solidFill>
                <a:latin typeface="+mn-lt"/>
                <a:ea typeface="+mn-ea"/>
                <a:cs typeface="Arial" panose="020B0604020202020204" pitchFamily="34" charset="0"/>
              </a:rPr>
            </a:br>
            <a:r>
              <a:rPr lang="en-US" altLang="en-US" sz="2800" b="1" kern="1200" dirty="0">
                <a:solidFill>
                  <a:schemeClr val="accent6"/>
                </a:solidFill>
                <a:latin typeface="+mn-lt"/>
                <a:ea typeface="+mn-ea"/>
                <a:cs typeface="Arial" panose="020B0604020202020204" pitchFamily="34" charset="0"/>
              </a:rPr>
              <a:t>Construction Contingency Project Contingency Program Contingency</a:t>
            </a:r>
            <a:br>
              <a:rPr lang="en-US" altLang="en-US" sz="2800" b="1" kern="1200" dirty="0">
                <a:solidFill>
                  <a:schemeClr val="accent6"/>
                </a:solidFill>
                <a:latin typeface="+mn-lt"/>
                <a:ea typeface="+mn-ea"/>
                <a:cs typeface="Arial" panose="020B0604020202020204" pitchFamily="34" charset="0"/>
              </a:rPr>
            </a:br>
            <a:br>
              <a:rPr lang="en-US" altLang="en-US" sz="2000" b="0" dirty="0">
                <a:solidFill>
                  <a:srgbClr val="6B6963"/>
                </a:solidFill>
                <a:latin typeface="+mn-lt"/>
                <a:ea typeface="+mn-ea"/>
                <a:cs typeface="Arial" panose="020B0604020202020204" pitchFamily="34" charset="0"/>
              </a:rPr>
            </a:br>
            <a:endParaRPr lang="en-US" sz="2000" b="0" dirty="0">
              <a:solidFill>
                <a:srgbClr val="6B6963"/>
              </a:solidFill>
              <a:latin typeface="+mn-lt"/>
              <a:ea typeface="+mn-ea"/>
              <a:cs typeface="Arial" panose="020B0604020202020204" pitchFamily="34" charset="0"/>
            </a:endParaRPr>
          </a:p>
        </p:txBody>
      </p:sp>
      <p:sp>
        <p:nvSpPr>
          <p:cNvPr id="14339" name="Rectangle 3">
            <a:extLst>
              <a:ext uri="{FF2B5EF4-FFF2-40B4-BE49-F238E27FC236}">
                <a16:creationId xmlns:a16="http://schemas.microsoft.com/office/drawing/2014/main" id="{1B55ADB7-FBBC-4753-7135-DBA5A9A4A78D}"/>
              </a:ext>
            </a:extLst>
          </p:cNvPr>
          <p:cNvSpPr>
            <a:spLocks noGrp="1" noChangeArrowheads="1"/>
          </p:cNvSpPr>
          <p:nvPr>
            <p:ph type="body" sz="quarter" idx="4294967295"/>
          </p:nvPr>
        </p:nvSpPr>
        <p:spPr>
          <a:xfrm>
            <a:off x="1136074" y="1213040"/>
            <a:ext cx="4147126" cy="4085553"/>
          </a:xfrm>
          <a:solidFill>
            <a:schemeClr val="accent1">
              <a:lumMod val="20000"/>
              <a:lumOff val="80000"/>
            </a:schemeClr>
          </a:solidFill>
        </p:spPr>
        <p:txBody>
          <a:bodyPr>
            <a:noAutofit/>
          </a:bodyPr>
          <a:lstStyle/>
          <a:p>
            <a:pPr marL="0">
              <a:lnSpc>
                <a:spcPct val="100000"/>
              </a:lnSpc>
            </a:pPr>
            <a:endParaRPr lang="en-US" altLang="en-US" sz="2000" b="0" dirty="0">
              <a:solidFill>
                <a:schemeClr val="accent6"/>
              </a:solidFill>
            </a:endParaRPr>
          </a:p>
          <a:p>
            <a:pPr marL="0">
              <a:lnSpc>
                <a:spcPct val="100000"/>
              </a:lnSpc>
            </a:pPr>
            <a:r>
              <a:rPr lang="en-US" altLang="en-US" sz="2000" b="0" dirty="0">
                <a:solidFill>
                  <a:schemeClr val="accent6"/>
                </a:solidFill>
              </a:rPr>
              <a:t>The danger of layered contingencies</a:t>
            </a:r>
          </a:p>
          <a:p>
            <a:r>
              <a:rPr lang="en-US" altLang="en-US" sz="2000" dirty="0">
                <a:solidFill>
                  <a:schemeClr val="accent6"/>
                </a:solidFill>
              </a:rPr>
              <a:t>Use of phasing</a:t>
            </a:r>
          </a:p>
          <a:p>
            <a:endParaRPr lang="en-US" altLang="en-US" sz="2000" dirty="0">
              <a:solidFill>
                <a:schemeClr val="accent6"/>
              </a:solidFill>
            </a:endParaRPr>
          </a:p>
          <a:p>
            <a:pPr marL="0" indent="0" algn="ctr">
              <a:lnSpc>
                <a:spcPct val="100000"/>
              </a:lnSpc>
            </a:pPr>
            <a:endParaRPr lang="en-US" altLang="en-US" sz="2000" dirty="0">
              <a:solidFill>
                <a:schemeClr val="accent6"/>
              </a:solidFill>
            </a:endParaRPr>
          </a:p>
        </p:txBody>
      </p:sp>
      <p:sp>
        <p:nvSpPr>
          <p:cNvPr id="12" name="TextBox 11">
            <a:extLst>
              <a:ext uri="{FF2B5EF4-FFF2-40B4-BE49-F238E27FC236}">
                <a16:creationId xmlns:a16="http://schemas.microsoft.com/office/drawing/2014/main" id="{8FE1A12D-AE94-8146-2097-6D527E8319E1}"/>
              </a:ext>
            </a:extLst>
          </p:cNvPr>
          <p:cNvSpPr txBox="1"/>
          <p:nvPr/>
        </p:nvSpPr>
        <p:spPr>
          <a:xfrm>
            <a:off x="6068389" y="182939"/>
            <a:ext cx="4597368" cy="400110"/>
          </a:xfrm>
          <a:prstGeom prst="rect">
            <a:avLst/>
          </a:prstGeom>
          <a:noFill/>
        </p:spPr>
        <p:txBody>
          <a:bodyPr wrap="square">
            <a:spAutoFit/>
          </a:bodyPr>
          <a:lstStyle/>
          <a:p>
            <a:r>
              <a:rPr lang="en-US" altLang="en-US" sz="2000" b="1" u="sng" dirty="0">
                <a:solidFill>
                  <a:schemeClr val="accent4"/>
                </a:solidFill>
              </a:rPr>
              <a:t>SAMPLE</a:t>
            </a:r>
            <a:r>
              <a:rPr lang="en-US" altLang="en-US" sz="2000" b="1" dirty="0">
                <a:solidFill>
                  <a:schemeClr val="accent4"/>
                </a:solidFill>
              </a:rPr>
              <a:t> OBJECT CODES</a:t>
            </a:r>
          </a:p>
        </p:txBody>
      </p:sp>
      <p:pic>
        <p:nvPicPr>
          <p:cNvPr id="5" name="Content Placeholder 6">
            <a:extLst>
              <a:ext uri="{FF2B5EF4-FFF2-40B4-BE49-F238E27FC236}">
                <a16:creationId xmlns:a16="http://schemas.microsoft.com/office/drawing/2014/main" id="{84EC5ABA-E75E-853A-83CE-306FB587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06" t="1858" r="3656" b="507"/>
          <a:stretch/>
        </p:blipFill>
        <p:spPr>
          <a:xfrm>
            <a:off x="1973563" y="3429000"/>
            <a:ext cx="3861614" cy="2726840"/>
          </a:xfrm>
          <a:prstGeom prst="rect">
            <a:avLst/>
          </a:prstGeom>
          <a:ln w="19050">
            <a:solidFill>
              <a:schemeClr val="accent6"/>
            </a:solidFill>
          </a:ln>
        </p:spPr>
      </p:pic>
      <p:sp>
        <p:nvSpPr>
          <p:cNvPr id="6" name="TextBox 5">
            <a:extLst>
              <a:ext uri="{FF2B5EF4-FFF2-40B4-BE49-F238E27FC236}">
                <a16:creationId xmlns:a16="http://schemas.microsoft.com/office/drawing/2014/main" id="{425EA57D-21FF-A95B-CB04-EA663B9BAFAD}"/>
              </a:ext>
            </a:extLst>
          </p:cNvPr>
          <p:cNvSpPr txBox="1"/>
          <p:nvPr/>
        </p:nvSpPr>
        <p:spPr>
          <a:xfrm>
            <a:off x="6055976" y="3611419"/>
            <a:ext cx="5741939" cy="2031325"/>
          </a:xfrm>
          <a:prstGeom prst="rect">
            <a:avLst/>
          </a:prstGeom>
          <a:noFill/>
        </p:spPr>
        <p:txBody>
          <a:bodyPr wrap="square" rtlCol="0">
            <a:spAutoFit/>
          </a:bodyPr>
          <a:lstStyle/>
          <a:p>
            <a:r>
              <a:rPr lang="en-US" dirty="0"/>
              <a:t>These exist in planning but do not need to be booked in the budget – so no object code.  But you may want to report the status of the category.</a:t>
            </a:r>
          </a:p>
          <a:p>
            <a:endParaRPr lang="en-US" dirty="0"/>
          </a:p>
          <a:p>
            <a:r>
              <a:rPr lang="en-US" dirty="0"/>
              <a:t>Funds are never spent from a contingency; the contingency funds are applied to where the expense should be coded.</a:t>
            </a:r>
          </a:p>
        </p:txBody>
      </p:sp>
    </p:spTree>
    <p:extLst>
      <p:ext uri="{BB962C8B-B14F-4D97-AF65-F5344CB8AC3E}">
        <p14:creationId xmlns:p14="http://schemas.microsoft.com/office/powerpoint/2010/main" val="133939202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763" y="264253"/>
            <a:ext cx="10060917" cy="1473107"/>
          </a:xfrm>
          <a:noFill/>
        </p:spPr>
        <p:txBody>
          <a:bodyPr>
            <a:normAutofit/>
          </a:bodyPr>
          <a:lstStyle/>
          <a:p>
            <a:r>
              <a:rPr lang="en-US" sz="5400" dirty="0">
                <a:solidFill>
                  <a:schemeClr val="accent4"/>
                </a:solidFill>
              </a:rPr>
              <a:t>Contingencies</a:t>
            </a:r>
            <a:endParaRPr lang="en-US" dirty="0">
              <a:solidFill>
                <a:schemeClr val="accent4"/>
              </a:solidFill>
            </a:endParaRPr>
          </a:p>
        </p:txBody>
      </p:sp>
      <p:sp>
        <p:nvSpPr>
          <p:cNvPr id="3" name="Content Placeholder 2"/>
          <p:cNvSpPr>
            <a:spLocks noGrp="1"/>
          </p:cNvSpPr>
          <p:nvPr>
            <p:ph idx="1"/>
          </p:nvPr>
        </p:nvSpPr>
        <p:spPr>
          <a:xfrm>
            <a:off x="1207007" y="1555102"/>
            <a:ext cx="9642641" cy="4644530"/>
          </a:xfrm>
        </p:spPr>
        <p:txBody>
          <a:bodyPr>
            <a:normAutofit fontScale="70000" lnSpcReduction="20000"/>
          </a:bodyPr>
          <a:lstStyle/>
          <a:p>
            <a:pPr>
              <a:buFont typeface="Wingdings" panose="05000000000000000000" pitchFamily="2" charset="2"/>
              <a:buChar char="§"/>
            </a:pPr>
            <a:r>
              <a:rPr lang="en-US" sz="3600" dirty="0"/>
              <a:t>  </a:t>
            </a:r>
            <a:r>
              <a:rPr lang="en-US" sz="3200" dirty="0"/>
              <a:t>They are not reserves and they will usually be spent</a:t>
            </a:r>
          </a:p>
          <a:p>
            <a:pPr>
              <a:buFont typeface="Wingdings" panose="05000000000000000000" pitchFamily="2" charset="2"/>
              <a:buChar char="§"/>
            </a:pPr>
            <a:r>
              <a:rPr lang="en-US" sz="3200" dirty="0"/>
              <a:t>   Allocations are preset contingencies, but are in contract so do not require 	board action to utilize them</a:t>
            </a:r>
          </a:p>
          <a:p>
            <a:pPr>
              <a:buFont typeface="Wingdings" panose="05000000000000000000" pitchFamily="2" charset="2"/>
              <a:buChar char="§"/>
            </a:pPr>
            <a:r>
              <a:rPr lang="en-US" sz="3200" dirty="0"/>
              <a:t>  Mods need bigger contingencies than new construction</a:t>
            </a:r>
          </a:p>
          <a:p>
            <a:pPr marL="201168" lvl="1" indent="0">
              <a:buNone/>
            </a:pPr>
            <a:r>
              <a:rPr lang="en-US" sz="3000" dirty="0"/>
              <a:t>	For mods the biggest risk is in the building envelope (about 20%)</a:t>
            </a:r>
          </a:p>
          <a:p>
            <a:pPr marL="201168" lvl="1" indent="0">
              <a:buNone/>
            </a:pPr>
            <a:r>
              <a:rPr lang="en-US" sz="3000" dirty="0"/>
              <a:t>	For new construction it is in the dirt (allocate about 10%)</a:t>
            </a:r>
          </a:p>
          <a:p>
            <a:pPr marL="201168" lvl="1" indent="0">
              <a:buNone/>
            </a:pPr>
            <a:r>
              <a:rPr lang="en-US" sz="3000" dirty="0"/>
              <a:t>	Vary the % based on the risk of the project</a:t>
            </a:r>
          </a:p>
          <a:p>
            <a:pPr>
              <a:buFont typeface="Wingdings" panose="05000000000000000000" pitchFamily="2" charset="2"/>
              <a:buChar char="§"/>
            </a:pPr>
            <a:r>
              <a:rPr lang="en-US" sz="3600" dirty="0"/>
              <a:t> </a:t>
            </a:r>
            <a:r>
              <a:rPr lang="en-US" sz="3200" dirty="0"/>
              <a:t>They should be carefully monitored and managed</a:t>
            </a:r>
          </a:p>
          <a:p>
            <a:pPr>
              <a:buFont typeface="Wingdings" panose="05000000000000000000" pitchFamily="2" charset="2"/>
              <a:buChar char="§"/>
            </a:pPr>
            <a:r>
              <a:rPr lang="en-US" sz="3200" dirty="0"/>
              <a:t>  The Construction change orders should not exceed 10%</a:t>
            </a:r>
            <a:endParaRPr lang="en-US" sz="3600" dirty="0"/>
          </a:p>
        </p:txBody>
      </p:sp>
      <p:sp>
        <p:nvSpPr>
          <p:cNvPr id="4" name="Footer Placeholder 3"/>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2017 CASBO Annual Conference &amp; California School Business Expo</a:t>
            </a:r>
          </a:p>
        </p:txBody>
      </p:sp>
    </p:spTree>
    <p:extLst>
      <p:ext uri="{BB962C8B-B14F-4D97-AF65-F5344CB8AC3E}">
        <p14:creationId xmlns:p14="http://schemas.microsoft.com/office/powerpoint/2010/main" val="231554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a:extLst>
              <a:ext uri="{FF2B5EF4-FFF2-40B4-BE49-F238E27FC236}">
                <a16:creationId xmlns:a16="http://schemas.microsoft.com/office/drawing/2014/main" id="{DD2B9AE6-F8CC-4B72-A7D0-754EF869C1B8}"/>
              </a:ext>
            </a:extLst>
          </p:cNvPr>
          <p:cNvSpPr>
            <a:spLocks noGrp="1" noChangeArrowheads="1"/>
          </p:cNvSpPr>
          <p:nvPr>
            <p:ph idx="4294967295"/>
          </p:nvPr>
        </p:nvSpPr>
        <p:spPr>
          <a:xfrm>
            <a:off x="6261100" y="2032001"/>
            <a:ext cx="5334000" cy="4191000"/>
          </a:xfrm>
        </p:spPr>
        <p:txBody>
          <a:bodyPr>
            <a:normAutofit fontScale="85000" lnSpcReduction="20000"/>
          </a:bodyPr>
          <a:lstStyle/>
          <a:p>
            <a:pPr marL="0" indent="0">
              <a:buNone/>
            </a:pPr>
            <a:r>
              <a:rPr lang="en-US" altLang="en-US" sz="2200" dirty="0">
                <a:solidFill>
                  <a:schemeClr val="accent4"/>
                </a:solidFill>
              </a:rPr>
              <a:t>Initial Planning</a:t>
            </a:r>
          </a:p>
          <a:p>
            <a:pPr marL="320040" lvl="1" indent="0">
              <a:buNone/>
            </a:pPr>
            <a:r>
              <a:rPr lang="en-US" altLang="en-US" sz="2200" dirty="0"/>
              <a:t>Keep refining as land and project size are specified</a:t>
            </a:r>
          </a:p>
          <a:p>
            <a:pPr marL="0" indent="0">
              <a:buNone/>
            </a:pPr>
            <a:endParaRPr lang="en-US" altLang="en-US" sz="1000" dirty="0"/>
          </a:p>
          <a:p>
            <a:pPr marL="0" indent="0">
              <a:buNone/>
            </a:pPr>
            <a:r>
              <a:rPr lang="en-US" altLang="en-US" sz="2200" dirty="0">
                <a:solidFill>
                  <a:schemeClr val="accent4"/>
                </a:solidFill>
              </a:rPr>
              <a:t>Design Phase</a:t>
            </a:r>
          </a:p>
          <a:p>
            <a:pPr marL="320040" lvl="1" indent="0">
              <a:buNone/>
            </a:pPr>
            <a:r>
              <a:rPr lang="en-US" altLang="en-US" sz="2200" dirty="0"/>
              <a:t>Refine with each architect estimate</a:t>
            </a:r>
          </a:p>
          <a:p>
            <a:pPr marL="0" indent="0">
              <a:buNone/>
            </a:pPr>
            <a:endParaRPr lang="en-US" altLang="en-US" sz="1000" dirty="0"/>
          </a:p>
          <a:p>
            <a:pPr marL="0" indent="0">
              <a:buNone/>
            </a:pPr>
            <a:r>
              <a:rPr lang="en-US" altLang="en-US" sz="2200" dirty="0">
                <a:solidFill>
                  <a:schemeClr val="accent4"/>
                </a:solidFill>
              </a:rPr>
              <a:t>Construction</a:t>
            </a:r>
          </a:p>
          <a:p>
            <a:pPr marL="320040" lvl="1" indent="0">
              <a:buNone/>
            </a:pPr>
            <a:r>
              <a:rPr lang="en-US" altLang="en-US" sz="2200" dirty="0"/>
              <a:t>CM/GC do the construction detail</a:t>
            </a:r>
          </a:p>
          <a:p>
            <a:pPr marL="320040" lvl="1" indent="0">
              <a:buNone/>
            </a:pPr>
            <a:r>
              <a:rPr lang="en-US" altLang="en-US" sz="2200" dirty="0"/>
              <a:t>Monitor Change Order budget impacts</a:t>
            </a:r>
          </a:p>
        </p:txBody>
      </p:sp>
      <p:pic>
        <p:nvPicPr>
          <p:cNvPr id="8" name="Picture Placeholder 3" descr="A picture containing text, indoor, room, gambling house&#10;&#10;Description automatically generated">
            <a:extLst>
              <a:ext uri="{FF2B5EF4-FFF2-40B4-BE49-F238E27FC236}">
                <a16:creationId xmlns:a16="http://schemas.microsoft.com/office/drawing/2014/main" id="{9B8F6D53-6D34-441A-9D55-1771395358BC}"/>
              </a:ext>
            </a:extLst>
          </p:cNvPr>
          <p:cNvPicPr>
            <a:picLocks noChangeAspect="1"/>
          </p:cNvPicPr>
          <p:nvPr/>
        </p:nvPicPr>
        <p:blipFill>
          <a:blip r:embed="rId3">
            <a:duotone>
              <a:schemeClr val="accent4">
                <a:shade val="45000"/>
                <a:satMod val="135000"/>
              </a:schemeClr>
              <a:prstClr val="white"/>
            </a:duotone>
            <a:alphaModFix/>
            <a:extLst>
              <a:ext uri="{BEBA8EAE-BF5A-486C-A8C5-ECC9F3942E4B}">
                <a14:imgProps xmlns:a14="http://schemas.microsoft.com/office/drawing/2010/main">
                  <a14:imgLayer r:embed="rId4">
                    <a14:imgEffect>
                      <a14:colorTemperature colorTemp="7924"/>
                    </a14:imgEffect>
                    <a14:imgEffect>
                      <a14:saturation sat="12000"/>
                    </a14:imgEffect>
                  </a14:imgLayer>
                </a14:imgProps>
              </a:ext>
              <a:ext uri="{28A0092B-C50C-407E-A947-70E740481C1C}">
                <a14:useLocalDpi xmlns:a14="http://schemas.microsoft.com/office/drawing/2010/main" val="0"/>
              </a:ext>
            </a:extLst>
          </a:blip>
          <a:srcRect l="20502" r="20502"/>
          <a:stretch>
            <a:fillRect/>
          </a:stretch>
        </p:blipFill>
        <p:spPr>
          <a:xfrm>
            <a:off x="0" y="0"/>
            <a:ext cx="6069716" cy="6858000"/>
          </a:xfrm>
          <a:custGeom>
            <a:avLst/>
            <a:gdLst>
              <a:gd name="connsiteX0" fmla="*/ 4731657 w 6069716"/>
              <a:gd name="connsiteY0" fmla="*/ 2090942 h 6858000"/>
              <a:gd name="connsiteX1" fmla="*/ 6069716 w 6069716"/>
              <a:gd name="connsiteY1" fmla="*/ 3429001 h 6858000"/>
              <a:gd name="connsiteX2" fmla="*/ 4731657 w 6069716"/>
              <a:gd name="connsiteY2" fmla="*/ 4767058 h 6858000"/>
              <a:gd name="connsiteX3" fmla="*/ 3393598 w 6069716"/>
              <a:gd name="connsiteY3" fmla="*/ 3429000 h 6858000"/>
              <a:gd name="connsiteX4" fmla="*/ 4731657 w 6069716"/>
              <a:gd name="connsiteY4" fmla="*/ 0 h 6858000"/>
              <a:gd name="connsiteX5" fmla="*/ 4731657 w 6069716"/>
              <a:gd name="connsiteY5" fmla="*/ 1938277 h 6858000"/>
              <a:gd name="connsiteX6" fmla="*/ 3240935 w 6069716"/>
              <a:gd name="connsiteY6" fmla="*/ 3429000 h 6858000"/>
              <a:gd name="connsiteX7" fmla="*/ 4731657 w 6069716"/>
              <a:gd name="connsiteY7" fmla="*/ 4919723 h 6858000"/>
              <a:gd name="connsiteX8" fmla="*/ 4731657 w 6069716"/>
              <a:gd name="connsiteY8" fmla="*/ 6858000 h 6858000"/>
              <a:gd name="connsiteX9" fmla="*/ 0 w 6069716"/>
              <a:gd name="connsiteY9" fmla="*/ 6858000 h 6858000"/>
              <a:gd name="connsiteX10" fmla="*/ 0 w 6069716"/>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69716" h="6858000">
                <a:moveTo>
                  <a:pt x="4731657" y="2090942"/>
                </a:moveTo>
                <a:lnTo>
                  <a:pt x="6069716" y="3429001"/>
                </a:lnTo>
                <a:lnTo>
                  <a:pt x="4731657" y="4767058"/>
                </a:lnTo>
                <a:lnTo>
                  <a:pt x="3393598" y="3429000"/>
                </a:lnTo>
                <a:close/>
                <a:moveTo>
                  <a:pt x="4731657" y="0"/>
                </a:moveTo>
                <a:lnTo>
                  <a:pt x="4731657" y="1938277"/>
                </a:lnTo>
                <a:lnTo>
                  <a:pt x="3240935" y="3429000"/>
                </a:lnTo>
                <a:lnTo>
                  <a:pt x="4731657" y="4919723"/>
                </a:lnTo>
                <a:lnTo>
                  <a:pt x="4731657" y="6858000"/>
                </a:lnTo>
                <a:lnTo>
                  <a:pt x="0" y="6858000"/>
                </a:lnTo>
                <a:lnTo>
                  <a:pt x="0" y="1"/>
                </a:lnTo>
                <a:close/>
              </a:path>
            </a:pathLst>
          </a:custGeom>
          <a:ln w="9525">
            <a:noFill/>
          </a:ln>
          <a:effectLst>
            <a:outerShdw blurRad="50800" dist="50800" algn="l" rotWithShape="0">
              <a:schemeClr val="accent3">
                <a:alpha val="40000"/>
              </a:schemeClr>
            </a:outerShdw>
          </a:effectLst>
        </p:spPr>
      </p:pic>
      <p:sp>
        <p:nvSpPr>
          <p:cNvPr id="46082" name="Rectangle 2">
            <a:extLst>
              <a:ext uri="{FF2B5EF4-FFF2-40B4-BE49-F238E27FC236}">
                <a16:creationId xmlns:a16="http://schemas.microsoft.com/office/drawing/2014/main" id="{1B6047DE-F559-4F60-86F7-9F562409DA37}"/>
              </a:ext>
            </a:extLst>
          </p:cNvPr>
          <p:cNvSpPr>
            <a:spLocks noGrp="1" noChangeArrowheads="1"/>
          </p:cNvSpPr>
          <p:nvPr>
            <p:ph type="title"/>
          </p:nvPr>
        </p:nvSpPr>
        <p:spPr>
          <a:xfrm>
            <a:off x="6261100" y="368300"/>
            <a:ext cx="5334000" cy="1663700"/>
          </a:xfrm>
        </p:spPr>
        <p:txBody>
          <a:bodyPr anchor="ctr">
            <a:normAutofit/>
          </a:bodyPr>
          <a:lstStyle/>
          <a:p>
            <a:pPr algn="l"/>
            <a:r>
              <a:rPr lang="en-US" altLang="en-US" dirty="0"/>
              <a:t>MANAGING BUDGET DEVELOPMENT</a:t>
            </a:r>
          </a:p>
        </p:txBody>
      </p:sp>
      <p:sp>
        <p:nvSpPr>
          <p:cNvPr id="12" name="Footer Placeholder 2">
            <a:extLst>
              <a:ext uri="{FF2B5EF4-FFF2-40B4-BE49-F238E27FC236}">
                <a16:creationId xmlns:a16="http://schemas.microsoft.com/office/drawing/2014/main" id="{A9C5632D-FCF6-435D-ACED-EA8D072165D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ColbiTech.com</a:t>
            </a:r>
          </a:p>
        </p:txBody>
      </p:sp>
      <p:sp>
        <p:nvSpPr>
          <p:cNvPr id="13" name="Slide Number Placeholder 5">
            <a:extLst>
              <a:ext uri="{FF2B5EF4-FFF2-40B4-BE49-F238E27FC236}">
                <a16:creationId xmlns:a16="http://schemas.microsoft.com/office/drawing/2014/main" id="{03F91AE6-4D9E-4E9A-A9FC-1C7B7C19C0DB}"/>
              </a:ext>
            </a:extLst>
          </p:cNvPr>
          <p:cNvSpPr txBox="1">
            <a:spLocks/>
          </p:cNvSpPr>
          <p:nvPr/>
        </p:nvSpPr>
        <p:spPr>
          <a:xfrm>
            <a:off x="609600" y="6356350"/>
            <a:ext cx="2534728"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endParaRPr lang="en-US" dirty="0"/>
          </a:p>
        </p:txBody>
      </p:sp>
    </p:spTree>
    <p:extLst>
      <p:ext uri="{BB962C8B-B14F-4D97-AF65-F5344CB8AC3E}">
        <p14:creationId xmlns:p14="http://schemas.microsoft.com/office/powerpoint/2010/main" val="299776832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FC78-A0FA-4B93-9717-4D41A153F7B5}"/>
              </a:ext>
            </a:extLst>
          </p:cNvPr>
          <p:cNvSpPr>
            <a:spLocks noGrp="1"/>
          </p:cNvSpPr>
          <p:nvPr>
            <p:ph type="title"/>
          </p:nvPr>
        </p:nvSpPr>
        <p:spPr>
          <a:xfrm>
            <a:off x="8620985" y="2383974"/>
            <a:ext cx="3390900" cy="2219361"/>
          </a:xfrm>
        </p:spPr>
        <p:txBody>
          <a:bodyPr>
            <a:normAutofit/>
          </a:bodyPr>
          <a:lstStyle/>
          <a:p>
            <a:r>
              <a:rPr lang="en-US" altLang="en-US" sz="4400" dirty="0">
                <a:solidFill>
                  <a:schemeClr val="bg1"/>
                </a:solidFill>
              </a:rPr>
              <a:t>THE TRIANGLE EFFECT</a:t>
            </a:r>
            <a:endParaRPr lang="en-US" sz="4400" dirty="0">
              <a:solidFill>
                <a:schemeClr val="bg1"/>
              </a:solidFill>
            </a:endParaRPr>
          </a:p>
        </p:txBody>
      </p:sp>
      <p:sp>
        <p:nvSpPr>
          <p:cNvPr id="5" name="TextBox 4">
            <a:extLst>
              <a:ext uri="{FF2B5EF4-FFF2-40B4-BE49-F238E27FC236}">
                <a16:creationId xmlns:a16="http://schemas.microsoft.com/office/drawing/2014/main" id="{ADE0DAFF-912D-4881-A4FE-7E8025DC8199}"/>
              </a:ext>
            </a:extLst>
          </p:cNvPr>
          <p:cNvSpPr txBox="1"/>
          <p:nvPr/>
        </p:nvSpPr>
        <p:spPr>
          <a:xfrm>
            <a:off x="2960768" y="754101"/>
            <a:ext cx="2438534" cy="687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1" i="0" u="none" strike="noStrike" cap="none" spc="0" normalizeH="0" baseline="0" dirty="0">
                <a:ln>
                  <a:noFill/>
                </a:ln>
                <a:solidFill>
                  <a:schemeClr val="accent4"/>
                </a:solidFill>
                <a:effectLst/>
                <a:uFillTx/>
                <a:latin typeface="+mn-lt"/>
                <a:ea typeface="+mn-ea"/>
                <a:cs typeface="+mn-cs"/>
                <a:sym typeface="Baskerville"/>
              </a:rPr>
              <a:t>Money</a:t>
            </a:r>
          </a:p>
        </p:txBody>
      </p:sp>
      <p:sp>
        <p:nvSpPr>
          <p:cNvPr id="6" name="TextBox 5">
            <a:extLst>
              <a:ext uri="{FF2B5EF4-FFF2-40B4-BE49-F238E27FC236}">
                <a16:creationId xmlns:a16="http://schemas.microsoft.com/office/drawing/2014/main" id="{9A6678B0-265C-4DF9-9E57-8E077DE3B35D}"/>
              </a:ext>
            </a:extLst>
          </p:cNvPr>
          <p:cNvSpPr txBox="1"/>
          <p:nvPr/>
        </p:nvSpPr>
        <p:spPr>
          <a:xfrm>
            <a:off x="522234" y="4803812"/>
            <a:ext cx="2438534" cy="687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1" i="0" u="none" strike="noStrike" cap="none" spc="0" normalizeH="0" baseline="0" dirty="0">
                <a:ln>
                  <a:noFill/>
                </a:ln>
                <a:solidFill>
                  <a:schemeClr val="accent4"/>
                </a:solidFill>
                <a:effectLst/>
                <a:uFillTx/>
                <a:latin typeface="+mn-lt"/>
                <a:ea typeface="+mn-ea"/>
                <a:cs typeface="+mn-cs"/>
                <a:sym typeface="Baskerville"/>
              </a:rPr>
              <a:t>Time</a:t>
            </a:r>
          </a:p>
        </p:txBody>
      </p:sp>
      <p:sp>
        <p:nvSpPr>
          <p:cNvPr id="7" name="TextBox 6">
            <a:extLst>
              <a:ext uri="{FF2B5EF4-FFF2-40B4-BE49-F238E27FC236}">
                <a16:creationId xmlns:a16="http://schemas.microsoft.com/office/drawing/2014/main" id="{DB893EE3-E40D-40AA-8ACC-223C65D33745}"/>
              </a:ext>
            </a:extLst>
          </p:cNvPr>
          <p:cNvSpPr txBox="1"/>
          <p:nvPr/>
        </p:nvSpPr>
        <p:spPr>
          <a:xfrm>
            <a:off x="4938236" y="4803812"/>
            <a:ext cx="2438534" cy="687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800" b="1" i="0" u="none" strike="noStrike" cap="none" spc="0" normalizeH="0" baseline="0" dirty="0">
                <a:ln>
                  <a:noFill/>
                </a:ln>
                <a:solidFill>
                  <a:schemeClr val="accent4"/>
                </a:solidFill>
                <a:effectLst/>
                <a:uFillTx/>
                <a:latin typeface="+mn-lt"/>
                <a:ea typeface="+mn-ea"/>
                <a:cs typeface="+mn-cs"/>
                <a:sym typeface="Baskerville"/>
              </a:rPr>
              <a:t>Quality</a:t>
            </a:r>
          </a:p>
        </p:txBody>
      </p:sp>
      <p:pic>
        <p:nvPicPr>
          <p:cNvPr id="4" name="Picture 3" descr="A picture containing text, electronics, display, computer&#10;&#10;Description automatically generated">
            <a:extLst>
              <a:ext uri="{FF2B5EF4-FFF2-40B4-BE49-F238E27FC236}">
                <a16:creationId xmlns:a16="http://schemas.microsoft.com/office/drawing/2014/main" id="{03FB25DE-7AA6-4F99-9B7B-B2ADD1859C8E}"/>
              </a:ext>
            </a:extLst>
          </p:cNvPr>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946964" y="1441470"/>
            <a:ext cx="4466142" cy="3189564"/>
          </a:xfrm>
          <a:prstGeom prst="rect">
            <a:avLst/>
          </a:prstGeom>
        </p:spPr>
      </p:pic>
    </p:spTree>
    <p:extLst>
      <p:ext uri="{BB962C8B-B14F-4D97-AF65-F5344CB8AC3E}">
        <p14:creationId xmlns:p14="http://schemas.microsoft.com/office/powerpoint/2010/main" val="272547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9EC5E33-B1C8-4E0A-A9BC-BB94B5331B68}"/>
              </a:ext>
            </a:extLst>
          </p:cNvPr>
          <p:cNvSpPr>
            <a:spLocks noGrp="1" noChangeArrowheads="1"/>
          </p:cNvSpPr>
          <p:nvPr>
            <p:ph type="title"/>
          </p:nvPr>
        </p:nvSpPr>
        <p:spPr>
          <a:xfrm>
            <a:off x="428626" y="1447799"/>
            <a:ext cx="2933700" cy="3381375"/>
          </a:xfrm>
        </p:spPr>
        <p:txBody>
          <a:bodyPr anchor="ctr">
            <a:normAutofit/>
          </a:bodyPr>
          <a:lstStyle/>
          <a:p>
            <a:pPr algn="ctr"/>
            <a:r>
              <a:rPr lang="en-US" altLang="en-US" sz="4400" dirty="0"/>
              <a:t>THE UPSIDE DOWN BUDGET</a:t>
            </a:r>
          </a:p>
        </p:txBody>
      </p:sp>
      <p:sp>
        <p:nvSpPr>
          <p:cNvPr id="50179" name="Rectangle 3">
            <a:extLst>
              <a:ext uri="{FF2B5EF4-FFF2-40B4-BE49-F238E27FC236}">
                <a16:creationId xmlns:a16="http://schemas.microsoft.com/office/drawing/2014/main" id="{73A7FD09-B8A9-4F4B-BB46-8C41351B2CD3}"/>
              </a:ext>
            </a:extLst>
          </p:cNvPr>
          <p:cNvSpPr>
            <a:spLocks noGrp="1" noChangeArrowheads="1"/>
          </p:cNvSpPr>
          <p:nvPr>
            <p:ph idx="1"/>
          </p:nvPr>
        </p:nvSpPr>
        <p:spPr>
          <a:xfrm>
            <a:off x="4367919" y="1901042"/>
            <a:ext cx="7271658" cy="3529941"/>
          </a:xfrm>
        </p:spPr>
        <p:txBody>
          <a:bodyPr>
            <a:normAutofit fontScale="77500" lnSpcReduction="20000"/>
          </a:bodyPr>
          <a:lstStyle/>
          <a:p>
            <a:pPr algn="ctr">
              <a:buFont typeface="Wingdings" panose="05000000000000000000" pitchFamily="2" charset="2"/>
              <a:buNone/>
            </a:pPr>
            <a:r>
              <a:rPr lang="en-US" altLang="en-US" sz="2800" b="0" dirty="0"/>
              <a:t>What if you do the expenditure budget and there are not enough funds to cover it?</a:t>
            </a:r>
          </a:p>
          <a:p>
            <a:pPr algn="ctr">
              <a:buFont typeface="Wingdings" panose="05000000000000000000" pitchFamily="2" charset="2"/>
              <a:buNone/>
            </a:pPr>
            <a:endParaRPr lang="en-US" altLang="en-US" sz="2800" b="0" dirty="0"/>
          </a:p>
          <a:p>
            <a:pPr algn="ctr">
              <a:buFont typeface="Wingdings" panose="05000000000000000000" pitchFamily="2" charset="2"/>
              <a:buNone/>
            </a:pPr>
            <a:r>
              <a:rPr lang="en-US" altLang="en-US" sz="4500" dirty="0">
                <a:solidFill>
                  <a:schemeClr val="accent4"/>
                </a:solidFill>
              </a:rPr>
              <a:t>Do not just fix the budget — </a:t>
            </a:r>
          </a:p>
          <a:p>
            <a:pPr algn="ctr">
              <a:buFont typeface="Wingdings" panose="05000000000000000000" pitchFamily="2" charset="2"/>
              <a:buNone/>
            </a:pPr>
            <a:r>
              <a:rPr lang="en-US" altLang="en-US" sz="4500" b="1" dirty="0">
                <a:solidFill>
                  <a:schemeClr val="accent4"/>
                </a:solidFill>
              </a:rPr>
              <a:t>You have to change the project!</a:t>
            </a:r>
          </a:p>
        </p:txBody>
      </p:sp>
      <p:sp>
        <p:nvSpPr>
          <p:cNvPr id="7" name="Footer Placeholder 2">
            <a:extLst>
              <a:ext uri="{FF2B5EF4-FFF2-40B4-BE49-F238E27FC236}">
                <a16:creationId xmlns:a16="http://schemas.microsoft.com/office/drawing/2014/main" id="{83717D28-F8CD-4C9C-81B4-5E87B079CFF7}"/>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ColbiTech.com</a:t>
            </a:r>
          </a:p>
        </p:txBody>
      </p:sp>
      <p:sp>
        <p:nvSpPr>
          <p:cNvPr id="3" name="TextBox 2">
            <a:extLst>
              <a:ext uri="{FF2B5EF4-FFF2-40B4-BE49-F238E27FC236}">
                <a16:creationId xmlns:a16="http://schemas.microsoft.com/office/drawing/2014/main" id="{997EC2D1-5D28-07DB-829A-73D17E325FE0}"/>
              </a:ext>
            </a:extLst>
          </p:cNvPr>
          <p:cNvSpPr txBox="1"/>
          <p:nvPr/>
        </p:nvSpPr>
        <p:spPr>
          <a:xfrm rot="20976000">
            <a:off x="2741826" y="617838"/>
            <a:ext cx="2700834" cy="923330"/>
          </a:xfrm>
          <a:prstGeom prst="rect">
            <a:avLst/>
          </a:prstGeom>
          <a:solidFill>
            <a:schemeClr val="accent3">
              <a:lumMod val="10000"/>
              <a:lumOff val="90000"/>
            </a:schemeClr>
          </a:solidFill>
        </p:spPr>
        <p:txBody>
          <a:bodyPr wrap="square" rtlCol="0">
            <a:spAutoFit/>
          </a:bodyPr>
          <a:lstStyle/>
          <a:p>
            <a:pPr algn="ctr"/>
            <a:r>
              <a:rPr lang="en-US" dirty="0"/>
              <a:t>More about budgets in Facilities Accounting - Advanced</a:t>
            </a:r>
          </a:p>
        </p:txBody>
      </p:sp>
    </p:spTree>
    <p:extLst>
      <p:ext uri="{BB962C8B-B14F-4D97-AF65-F5344CB8AC3E}">
        <p14:creationId xmlns:p14="http://schemas.microsoft.com/office/powerpoint/2010/main" val="4184911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case, computer&#10;&#10;Description automatically generated">
            <a:extLst>
              <a:ext uri="{FF2B5EF4-FFF2-40B4-BE49-F238E27FC236}">
                <a16:creationId xmlns:a16="http://schemas.microsoft.com/office/drawing/2014/main" id="{3CF2D46C-6EFD-4D5F-AA58-72D45AE8CFF7}"/>
              </a:ext>
            </a:extLst>
          </p:cNvPr>
          <p:cNvPicPr>
            <a:picLocks noGrp="1" noChangeAspect="1"/>
          </p:cNvPicPr>
          <p:nvPr>
            <p:ph type="pic" sz="quarter" idx="17"/>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30622" r="15298"/>
          <a:stretch/>
        </p:blipFill>
        <p:spPr>
          <a:xfrm>
            <a:off x="0" y="0"/>
            <a:ext cx="6069716" cy="6858000"/>
          </a:xfrm>
          <a:noFill/>
          <a:effectLst>
            <a:outerShdw blurRad="50800" dist="38100" dir="2700000" algn="tl" rotWithShape="0">
              <a:prstClr val="black">
                <a:alpha val="40000"/>
              </a:prstClr>
            </a:outerShdw>
          </a:effectLst>
        </p:spPr>
      </p:pic>
      <p:sp>
        <p:nvSpPr>
          <p:cNvPr id="3" name="Title 2"/>
          <p:cNvSpPr>
            <a:spLocks noGrp="1"/>
          </p:cNvSpPr>
          <p:nvPr>
            <p:ph type="title"/>
          </p:nvPr>
        </p:nvSpPr>
        <p:spPr>
          <a:xfrm>
            <a:off x="6069716" y="319314"/>
            <a:ext cx="5512684" cy="1175657"/>
          </a:xfrm>
        </p:spPr>
        <p:txBody>
          <a:bodyPr vert="horz" lIns="91440" tIns="45720" rIns="91440" bIns="45720" rtlCol="0" anchor="ctr">
            <a:normAutofit/>
          </a:bodyPr>
          <a:lstStyle/>
          <a:p>
            <a:pPr algn="l"/>
            <a:r>
              <a:rPr lang="en-US" b="1" kern="1200" dirty="0"/>
              <a:t>MORE STRATEGIES</a:t>
            </a:r>
          </a:p>
        </p:txBody>
      </p:sp>
      <p:sp>
        <p:nvSpPr>
          <p:cNvPr id="4" name="Text Placeholder 3"/>
          <p:cNvSpPr>
            <a:spLocks noGrp="1"/>
          </p:cNvSpPr>
          <p:nvPr>
            <p:ph sz="half" idx="4294967295"/>
          </p:nvPr>
        </p:nvSpPr>
        <p:spPr>
          <a:xfrm>
            <a:off x="5091122" y="6012346"/>
            <a:ext cx="7014949" cy="1052678"/>
          </a:xfrm>
        </p:spPr>
        <p:txBody>
          <a:bodyPr vert="horz" lIns="91440" tIns="45720" rIns="91440" bIns="45720" rtlCol="0">
            <a:normAutofit fontScale="92500"/>
          </a:bodyPr>
          <a:lstStyle/>
          <a:p>
            <a:pPr marL="0" algn="ctr">
              <a:buNone/>
            </a:pPr>
            <a:r>
              <a:rPr lang="en-US" sz="2800" dirty="0">
                <a:solidFill>
                  <a:schemeClr val="accent4"/>
                </a:solidFill>
              </a:rPr>
              <a:t>The best strategy is to keep </a:t>
            </a:r>
            <a:r>
              <a:rPr lang="en-US" sz="2800" b="1" dirty="0">
                <a:solidFill>
                  <a:schemeClr val="accent4"/>
                </a:solidFill>
              </a:rPr>
              <a:t>Fund 35 empty!!</a:t>
            </a:r>
          </a:p>
        </p:txBody>
      </p:sp>
      <p:sp>
        <p:nvSpPr>
          <p:cNvPr id="2" name="Text Placeholder 3">
            <a:extLst>
              <a:ext uri="{FF2B5EF4-FFF2-40B4-BE49-F238E27FC236}">
                <a16:creationId xmlns:a16="http://schemas.microsoft.com/office/drawing/2014/main" id="{06F2DD51-A9F6-536A-A0C1-ADFA8811B0C3}"/>
              </a:ext>
            </a:extLst>
          </p:cNvPr>
          <p:cNvSpPr txBox="1">
            <a:spLocks/>
          </p:cNvSpPr>
          <p:nvPr/>
        </p:nvSpPr>
        <p:spPr>
          <a:xfrm>
            <a:off x="5667360" y="1125310"/>
            <a:ext cx="5460116" cy="460737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50000"/>
              </a:lnSpc>
              <a:spcBef>
                <a:spcPts val="1000"/>
              </a:spcBef>
              <a:buFontTx/>
              <a:buNone/>
              <a:defRPr sz="3200" b="0" i="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150000"/>
              </a:lnSpc>
              <a:spcBef>
                <a:spcPts val="500"/>
              </a:spcBef>
              <a:buFontTx/>
              <a:buNone/>
              <a:defRPr sz="3200" b="0" i="0" kern="1200" baseline="0">
                <a:solidFill>
                  <a:schemeClr val="tx1"/>
                </a:solidFill>
                <a:latin typeface="Arial" panose="020B0604020202020204" pitchFamily="34" charset="0"/>
                <a:ea typeface="+mn-ea"/>
                <a:cs typeface="+mn-cs"/>
              </a:defRPr>
            </a:lvl2pPr>
            <a:lvl3pPr marL="914400" indent="0" algn="l" defTabSz="914400" rtl="0" eaLnBrk="1" latinLnBrk="0" hangingPunct="1">
              <a:lnSpc>
                <a:spcPct val="150000"/>
              </a:lnSpc>
              <a:spcBef>
                <a:spcPts val="500"/>
              </a:spcBef>
              <a:buFontTx/>
              <a:buNone/>
              <a:defRPr sz="2000" b="0" i="0" kern="1200" baseline="0">
                <a:solidFill>
                  <a:schemeClr val="tx1"/>
                </a:solidFill>
                <a:latin typeface="Arial" panose="020B0604020202020204" pitchFamily="34" charset="0"/>
                <a:ea typeface="+mn-ea"/>
                <a:cs typeface="+mn-cs"/>
              </a:defRPr>
            </a:lvl3pPr>
            <a:lvl4pPr marL="13716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4pPr>
            <a:lvl5pPr marL="1828800" indent="0" algn="l" defTabSz="914400" rtl="0" eaLnBrk="1" latinLnBrk="0" hangingPunct="1">
              <a:lnSpc>
                <a:spcPct val="150000"/>
              </a:lnSpc>
              <a:spcBef>
                <a:spcPts val="500"/>
              </a:spcBef>
              <a:buFontTx/>
              <a:buNone/>
              <a:defRPr sz="18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4"/>
              </a:buClr>
            </a:pPr>
            <a:r>
              <a:rPr lang="en-US" sz="2900" dirty="0"/>
              <a:t>For OPSC projects:</a:t>
            </a:r>
          </a:p>
          <a:p>
            <a:pPr lvl="1">
              <a:buClr>
                <a:schemeClr val="accent4"/>
              </a:buClr>
            </a:pPr>
            <a:endParaRPr lang="en-US" sz="2900" dirty="0"/>
          </a:p>
          <a:p>
            <a:pPr lvl="1">
              <a:buClr>
                <a:schemeClr val="accent4"/>
              </a:buClr>
              <a:buFont typeface="Wingdings" panose="05000000000000000000" pitchFamily="2" charset="2"/>
              <a:buChar char="§"/>
            </a:pPr>
            <a:r>
              <a:rPr lang="en-US" sz="2900" dirty="0"/>
              <a:t>Monitor the interest and assign it to projects </a:t>
            </a:r>
          </a:p>
          <a:p>
            <a:pPr lvl="1">
              <a:buClr>
                <a:schemeClr val="accent4"/>
              </a:buClr>
              <a:buFont typeface="Wingdings" panose="05000000000000000000" pitchFamily="2" charset="2"/>
              <a:buChar char="§"/>
            </a:pPr>
            <a:endParaRPr lang="en-US" sz="2900" dirty="0"/>
          </a:p>
          <a:p>
            <a:pPr lvl="1">
              <a:buClr>
                <a:schemeClr val="accent4"/>
              </a:buClr>
              <a:buFont typeface="Wingdings" panose="05000000000000000000" pitchFamily="2" charset="2"/>
              <a:buChar char="§"/>
            </a:pPr>
            <a:r>
              <a:rPr lang="en-US" sz="2900" dirty="0"/>
              <a:t>The interest is yours, but they track it</a:t>
            </a:r>
          </a:p>
          <a:p>
            <a:pPr lvl="1">
              <a:buClr>
                <a:schemeClr val="accent4"/>
              </a:buClr>
              <a:buFont typeface="Wingdings" panose="05000000000000000000" pitchFamily="2" charset="2"/>
              <a:buChar char="§"/>
            </a:pPr>
            <a:endParaRPr lang="en-US" sz="2900" dirty="0"/>
          </a:p>
          <a:p>
            <a:pPr lvl="1">
              <a:buClr>
                <a:schemeClr val="accent4"/>
              </a:buClr>
              <a:buFont typeface="Wingdings" panose="05000000000000000000" pitchFamily="2" charset="2"/>
              <a:buChar char="§"/>
            </a:pPr>
            <a:r>
              <a:rPr lang="en-US" sz="2900" dirty="0"/>
              <a:t>Track the savings and be able to report them</a:t>
            </a:r>
          </a:p>
        </p:txBody>
      </p:sp>
    </p:spTree>
    <p:extLst>
      <p:ext uri="{BB962C8B-B14F-4D97-AF65-F5344CB8AC3E}">
        <p14:creationId xmlns:p14="http://schemas.microsoft.com/office/powerpoint/2010/main" val="3425493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1CB-435A-1702-F54E-3A32356BC9A0}"/>
              </a:ext>
            </a:extLst>
          </p:cNvPr>
          <p:cNvSpPr>
            <a:spLocks noGrp="1"/>
          </p:cNvSpPr>
          <p:nvPr>
            <p:ph type="title"/>
          </p:nvPr>
        </p:nvSpPr>
        <p:spPr>
          <a:xfrm>
            <a:off x="1058648" y="410275"/>
            <a:ext cx="10131192" cy="652054"/>
          </a:xfrm>
        </p:spPr>
        <p:txBody>
          <a:bodyPr/>
          <a:lstStyle/>
          <a:p>
            <a:r>
              <a:rPr lang="en-US" dirty="0"/>
              <a:t>Maintain a Great Contact List!</a:t>
            </a:r>
          </a:p>
        </p:txBody>
      </p:sp>
      <p:sp>
        <p:nvSpPr>
          <p:cNvPr id="4" name="Text Placeholder 3">
            <a:extLst>
              <a:ext uri="{FF2B5EF4-FFF2-40B4-BE49-F238E27FC236}">
                <a16:creationId xmlns:a16="http://schemas.microsoft.com/office/drawing/2014/main" id="{0D89A5EC-7680-1CC3-4279-2FF050C4EA32}"/>
              </a:ext>
            </a:extLst>
          </p:cNvPr>
          <p:cNvSpPr>
            <a:spLocks noGrp="1"/>
          </p:cNvSpPr>
          <p:nvPr>
            <p:ph type="body" sz="quarter" idx="17"/>
          </p:nvPr>
        </p:nvSpPr>
        <p:spPr>
          <a:xfrm>
            <a:off x="1030403" y="4542790"/>
            <a:ext cx="4031123" cy="1530417"/>
          </a:xfrm>
        </p:spPr>
        <p:txBody>
          <a:bodyPr/>
          <a:lstStyle/>
          <a:p>
            <a:r>
              <a:rPr lang="en-US" sz="2000" dirty="0">
                <a:solidFill>
                  <a:schemeClr val="accent6"/>
                </a:solidFill>
              </a:rPr>
              <a:t>Lettie Boggs, CEO</a:t>
            </a:r>
          </a:p>
          <a:p>
            <a:endParaRPr lang="en-US" sz="1600" dirty="0">
              <a:solidFill>
                <a:schemeClr val="accent6"/>
              </a:solidFill>
            </a:endParaRPr>
          </a:p>
          <a:p>
            <a:r>
              <a:rPr lang="en-US" sz="1400" dirty="0">
                <a:solidFill>
                  <a:schemeClr val="accent6"/>
                </a:solidFill>
              </a:rPr>
              <a:t>714/412-2216</a:t>
            </a:r>
          </a:p>
          <a:p>
            <a:r>
              <a:rPr lang="en-US" sz="2000" dirty="0">
                <a:solidFill>
                  <a:schemeClr val="accent6"/>
                </a:solidFill>
              </a:rPr>
              <a:t>leboggs@colbitech.com</a:t>
            </a:r>
          </a:p>
        </p:txBody>
      </p:sp>
      <p:sp>
        <p:nvSpPr>
          <p:cNvPr id="9" name="Text Placeholder 8">
            <a:extLst>
              <a:ext uri="{FF2B5EF4-FFF2-40B4-BE49-F238E27FC236}">
                <a16:creationId xmlns:a16="http://schemas.microsoft.com/office/drawing/2014/main" id="{D7101927-626B-2C86-9D57-D65B854EC714}"/>
              </a:ext>
            </a:extLst>
          </p:cNvPr>
          <p:cNvSpPr>
            <a:spLocks noGrp="1"/>
          </p:cNvSpPr>
          <p:nvPr>
            <p:ph type="body" sz="quarter" idx="35"/>
          </p:nvPr>
        </p:nvSpPr>
        <p:spPr>
          <a:xfrm>
            <a:off x="6319644" y="4542790"/>
            <a:ext cx="4286779" cy="1530417"/>
          </a:xfrm>
        </p:spPr>
        <p:txBody>
          <a:bodyPr/>
          <a:lstStyle/>
          <a:p>
            <a:r>
              <a:rPr lang="en-US" sz="2000" dirty="0">
                <a:solidFill>
                  <a:schemeClr val="accent6"/>
                </a:solidFill>
              </a:rPr>
              <a:t>Sara Slater, Assistant Director </a:t>
            </a:r>
          </a:p>
          <a:p>
            <a:r>
              <a:rPr lang="en-US" sz="1800" dirty="0">
                <a:solidFill>
                  <a:schemeClr val="accent6"/>
                </a:solidFill>
              </a:rPr>
              <a:t>Long Beach Unified School District</a:t>
            </a:r>
          </a:p>
          <a:p>
            <a:r>
              <a:rPr lang="en-US" sz="1400" dirty="0">
                <a:solidFill>
                  <a:schemeClr val="accent6"/>
                </a:solidFill>
              </a:rPr>
              <a:t>(562) 997-7546</a:t>
            </a:r>
          </a:p>
          <a:p>
            <a:r>
              <a:rPr lang="en-US" sz="2000" dirty="0">
                <a:solidFill>
                  <a:schemeClr val="accent6"/>
                </a:solidFill>
              </a:rPr>
              <a:t>sslater@lbschools.net</a:t>
            </a:r>
          </a:p>
          <a:p>
            <a:endParaRPr lang="en-US" dirty="0"/>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6FF38E7A-56C3-EE92-A3BE-B59D16A46A7D}"/>
              </a:ext>
            </a:extLst>
          </p:cNvPr>
          <p:cNvPicPr>
            <a:picLocks noChangeAspect="1"/>
          </p:cNvPicPr>
          <p:nvPr/>
        </p:nvPicPr>
        <p:blipFill>
          <a:blip r:embed="rId3"/>
          <a:stretch>
            <a:fillRect/>
          </a:stretch>
        </p:blipFill>
        <p:spPr>
          <a:xfrm>
            <a:off x="1147272" y="5149953"/>
            <a:ext cx="900122" cy="320719"/>
          </a:xfrm>
          <a:prstGeom prst="rect">
            <a:avLst/>
          </a:prstGeom>
        </p:spPr>
      </p:pic>
      <p:pic>
        <p:nvPicPr>
          <p:cNvPr id="3" name="Picture 2">
            <a:extLst>
              <a:ext uri="{FF2B5EF4-FFF2-40B4-BE49-F238E27FC236}">
                <a16:creationId xmlns:a16="http://schemas.microsoft.com/office/drawing/2014/main" id="{C41A857B-6473-24F6-8FCC-E54599248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843" y="3228300"/>
            <a:ext cx="3762375" cy="1205435"/>
          </a:xfrm>
          <a:prstGeom prst="rect">
            <a:avLst/>
          </a:prstGeom>
        </p:spPr>
      </p:pic>
      <p:pic>
        <p:nvPicPr>
          <p:cNvPr id="11" name="Content Placeholder 2">
            <a:extLst>
              <a:ext uri="{FF2B5EF4-FFF2-40B4-BE49-F238E27FC236}">
                <a16:creationId xmlns:a16="http://schemas.microsoft.com/office/drawing/2014/main" id="{6FA0D1CC-6DB1-4D65-1729-2AF899AE2563}"/>
              </a:ext>
            </a:extLst>
          </p:cNvPr>
          <p:cNvPicPr>
            <a:picLocks noGrp="1" noChangeAspect="1"/>
          </p:cNvPicPr>
          <p:nvPr>
            <p:ph type="pic" sz="quarter" idx="27"/>
          </p:nvPr>
        </p:nvPicPr>
        <p:blipFill rotWithShape="1">
          <a:blip r:embed="rId5" cstate="print">
            <a:extLst>
              <a:ext uri="{28A0092B-C50C-407E-A947-70E740481C1C}">
                <a14:useLocalDpi xmlns:a14="http://schemas.microsoft.com/office/drawing/2010/main" val="0"/>
              </a:ext>
            </a:extLst>
          </a:blip>
          <a:srcRect l="719" r="719"/>
          <a:stretch/>
        </p:blipFill>
        <p:spPr>
          <a:xfrm>
            <a:off x="6319838" y="1757363"/>
            <a:ext cx="2225675" cy="2941637"/>
          </a:xfrm>
          <a:prstGeom prst="rect">
            <a:avLst/>
          </a:prstGeom>
        </p:spPr>
      </p:pic>
      <p:pic>
        <p:nvPicPr>
          <p:cNvPr id="12" name="Picture Placeholder 11" descr="A person wearing glasses and a black shirt&#10;&#10;Description automatically generated">
            <a:extLst>
              <a:ext uri="{FF2B5EF4-FFF2-40B4-BE49-F238E27FC236}">
                <a16:creationId xmlns:a16="http://schemas.microsoft.com/office/drawing/2014/main" id="{BFBEC64F-1883-FCFD-FCBE-30543A658894}"/>
              </a:ext>
            </a:extLst>
          </p:cNvPr>
          <p:cNvPicPr>
            <a:picLocks noGrp="1" noChangeAspect="1"/>
          </p:cNvPicPr>
          <p:nvPr>
            <p:ph type="pic" sz="quarter" idx="13"/>
          </p:nvPr>
        </p:nvPicPr>
        <p:blipFill>
          <a:blip r:embed="rId6"/>
          <a:srcRect l="2673" r="2673"/>
          <a:stretch>
            <a:fillRect/>
          </a:stretch>
        </p:blipFill>
        <p:spPr/>
      </p:pic>
      <p:pic>
        <p:nvPicPr>
          <p:cNvPr id="13" name="Picture 12" descr="A logo with a black background&#10;&#10;Description automatically generated">
            <a:extLst>
              <a:ext uri="{FF2B5EF4-FFF2-40B4-BE49-F238E27FC236}">
                <a16:creationId xmlns:a16="http://schemas.microsoft.com/office/drawing/2014/main" id="{FC731C7A-83E4-EF0D-1F68-E5A1E252A043}"/>
              </a:ext>
            </a:extLst>
          </p:cNvPr>
          <p:cNvPicPr>
            <a:picLocks noChangeAspect="1"/>
          </p:cNvPicPr>
          <p:nvPr/>
        </p:nvPicPr>
        <p:blipFill>
          <a:blip r:embed="rId7"/>
          <a:stretch>
            <a:fillRect/>
          </a:stretch>
        </p:blipFill>
        <p:spPr>
          <a:xfrm>
            <a:off x="3326759" y="2721648"/>
            <a:ext cx="1743477" cy="1756250"/>
          </a:xfrm>
          <a:prstGeom prst="rect">
            <a:avLst/>
          </a:prstGeom>
        </p:spPr>
      </p:pic>
    </p:spTree>
    <p:extLst>
      <p:ext uri="{BB962C8B-B14F-4D97-AF65-F5344CB8AC3E}">
        <p14:creationId xmlns:p14="http://schemas.microsoft.com/office/powerpoint/2010/main" val="4200545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61F7A5-1633-1661-912B-4783233E671E}"/>
              </a:ext>
            </a:extLst>
          </p:cNvPr>
          <p:cNvSpPr>
            <a:spLocks noGrp="1"/>
          </p:cNvSpPr>
          <p:nvPr>
            <p:ph type="body" sz="quarter" idx="10"/>
          </p:nvPr>
        </p:nvSpPr>
        <p:spPr>
          <a:xfrm>
            <a:off x="674822" y="3082215"/>
            <a:ext cx="8997950" cy="693570"/>
          </a:xfrm>
        </p:spPr>
        <p:txBody>
          <a:bodyPr/>
          <a:lstStyle/>
          <a:p>
            <a:pPr>
              <a:lnSpc>
                <a:spcPct val="100000"/>
              </a:lnSpc>
            </a:pPr>
            <a:r>
              <a:rPr lang="en-US" dirty="0"/>
              <a:t>CASBO through the conference app and the new online library</a:t>
            </a:r>
          </a:p>
        </p:txBody>
      </p:sp>
      <p:sp>
        <p:nvSpPr>
          <p:cNvPr id="4" name="Title 3">
            <a:extLst>
              <a:ext uri="{FF2B5EF4-FFF2-40B4-BE49-F238E27FC236}">
                <a16:creationId xmlns:a16="http://schemas.microsoft.com/office/drawing/2014/main" id="{CA7AE5EF-725E-2987-3BBF-EA8505BF4D6D}"/>
              </a:ext>
            </a:extLst>
          </p:cNvPr>
          <p:cNvSpPr>
            <a:spLocks noGrp="1"/>
          </p:cNvSpPr>
          <p:nvPr>
            <p:ph type="ctrTitle"/>
          </p:nvPr>
        </p:nvSpPr>
        <p:spPr>
          <a:xfrm>
            <a:off x="748603" y="472751"/>
            <a:ext cx="8998814" cy="2387177"/>
          </a:xfrm>
        </p:spPr>
        <p:txBody>
          <a:bodyPr/>
          <a:lstStyle/>
          <a:p>
            <a:pPr algn="ctr"/>
            <a:r>
              <a:rPr lang="en-US" sz="3600" dirty="0"/>
              <a:t>Facilities Accounting –Basics</a:t>
            </a:r>
            <a:br>
              <a:rPr lang="en-US" sz="3600" dirty="0"/>
            </a:br>
            <a:r>
              <a:rPr lang="en-US" sz="3600" b="0" dirty="0"/>
              <a:t>and</a:t>
            </a:r>
            <a:br>
              <a:rPr lang="en-US" sz="3600" dirty="0"/>
            </a:br>
            <a:r>
              <a:rPr lang="en-US" sz="3600" dirty="0"/>
              <a:t>Facilities Accounting – Advanced </a:t>
            </a:r>
            <a:br>
              <a:rPr lang="en-US" sz="3600" dirty="0"/>
            </a:br>
            <a:r>
              <a:rPr lang="en-US" sz="3600" b="0" dirty="0"/>
              <a:t>are available from…</a:t>
            </a:r>
          </a:p>
        </p:txBody>
      </p:sp>
      <p:sp>
        <p:nvSpPr>
          <p:cNvPr id="6" name="Text Placeholder 5">
            <a:extLst>
              <a:ext uri="{FF2B5EF4-FFF2-40B4-BE49-F238E27FC236}">
                <a16:creationId xmlns:a16="http://schemas.microsoft.com/office/drawing/2014/main" id="{9A779B56-12A1-638D-88E6-13EA626946F4}"/>
              </a:ext>
            </a:extLst>
          </p:cNvPr>
          <p:cNvSpPr>
            <a:spLocks noGrp="1"/>
          </p:cNvSpPr>
          <p:nvPr>
            <p:ph type="body" sz="quarter" idx="11"/>
          </p:nvPr>
        </p:nvSpPr>
        <p:spPr>
          <a:xfrm>
            <a:off x="674822" y="4561976"/>
            <a:ext cx="6478647" cy="693571"/>
          </a:xfrm>
        </p:spPr>
        <p:txBody>
          <a:bodyPr/>
          <a:lstStyle/>
          <a:p>
            <a:r>
              <a:rPr lang="en-US" dirty="0"/>
              <a:t>From COLBI through this QR Code</a:t>
            </a:r>
          </a:p>
        </p:txBody>
      </p:sp>
      <p:pic>
        <p:nvPicPr>
          <p:cNvPr id="8" name="Picture 7">
            <a:extLst>
              <a:ext uri="{FF2B5EF4-FFF2-40B4-BE49-F238E27FC236}">
                <a16:creationId xmlns:a16="http://schemas.microsoft.com/office/drawing/2014/main" id="{DCB79FC2-A644-5E7E-98CA-B89B5252EEB8}"/>
              </a:ext>
            </a:extLst>
          </p:cNvPr>
          <p:cNvPicPr>
            <a:picLocks noChangeAspect="1"/>
          </p:cNvPicPr>
          <p:nvPr/>
        </p:nvPicPr>
        <p:blipFill>
          <a:blip r:embed="rId3"/>
          <a:stretch>
            <a:fillRect/>
          </a:stretch>
        </p:blipFill>
        <p:spPr>
          <a:xfrm>
            <a:off x="7275217" y="3819331"/>
            <a:ext cx="2397555" cy="2432878"/>
          </a:xfrm>
          <a:prstGeom prst="rect">
            <a:avLst/>
          </a:prstGeom>
        </p:spPr>
      </p:pic>
    </p:spTree>
    <p:extLst>
      <p:ext uri="{BB962C8B-B14F-4D97-AF65-F5344CB8AC3E}">
        <p14:creationId xmlns:p14="http://schemas.microsoft.com/office/powerpoint/2010/main" val="123595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riting on sticky notes">
            <a:extLst>
              <a:ext uri="{FF2B5EF4-FFF2-40B4-BE49-F238E27FC236}">
                <a16:creationId xmlns:a16="http://schemas.microsoft.com/office/drawing/2014/main" id="{8374FBA0-60EC-4228-BB15-8EE14BA0AC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15" t="7196" r="25785"/>
          <a:stretch/>
        </p:blipFill>
        <p:spPr>
          <a:xfrm>
            <a:off x="-283249" y="0"/>
            <a:ext cx="4310743" cy="6873676"/>
          </a:xfrm>
          <a:prstGeom prst="rect">
            <a:avLst/>
          </a:prstGeom>
        </p:spPr>
      </p:pic>
      <p:sp>
        <p:nvSpPr>
          <p:cNvPr id="21506" name="Rectangle 2">
            <a:extLst>
              <a:ext uri="{FF2B5EF4-FFF2-40B4-BE49-F238E27FC236}">
                <a16:creationId xmlns:a16="http://schemas.microsoft.com/office/drawing/2014/main" id="{7D3482D5-67F5-4AFA-9CA3-90E7B2C56FC8}"/>
              </a:ext>
            </a:extLst>
          </p:cNvPr>
          <p:cNvSpPr>
            <a:spLocks noGrp="1" noChangeArrowheads="1"/>
          </p:cNvSpPr>
          <p:nvPr>
            <p:ph type="title"/>
          </p:nvPr>
        </p:nvSpPr>
        <p:spPr>
          <a:xfrm>
            <a:off x="4978845" y="478971"/>
            <a:ext cx="4898571" cy="1325563"/>
          </a:xfrm>
        </p:spPr>
        <p:txBody>
          <a:bodyPr>
            <a:normAutofit/>
          </a:bodyPr>
          <a:lstStyle/>
          <a:p>
            <a:r>
              <a:rPr lang="en-US" altLang="en-US" sz="4800" dirty="0">
                <a:solidFill>
                  <a:schemeClr val="accent6"/>
                </a:solidFill>
              </a:rPr>
              <a:t>STRATEGIES</a:t>
            </a:r>
            <a:endParaRPr lang="en-US" altLang="en-US" sz="4400" dirty="0">
              <a:solidFill>
                <a:schemeClr val="accent6"/>
              </a:solidFill>
            </a:endParaRPr>
          </a:p>
        </p:txBody>
      </p:sp>
      <p:sp>
        <p:nvSpPr>
          <p:cNvPr id="21507" name="Rectangle 3">
            <a:extLst>
              <a:ext uri="{FF2B5EF4-FFF2-40B4-BE49-F238E27FC236}">
                <a16:creationId xmlns:a16="http://schemas.microsoft.com/office/drawing/2014/main" id="{486894C6-03AA-4ACA-8B2E-C05BBBA60271}"/>
              </a:ext>
            </a:extLst>
          </p:cNvPr>
          <p:cNvSpPr>
            <a:spLocks noGrp="1" noChangeArrowheads="1"/>
          </p:cNvSpPr>
          <p:nvPr>
            <p:ph sz="half" idx="1"/>
          </p:nvPr>
        </p:nvSpPr>
        <p:spPr>
          <a:xfrm>
            <a:off x="4978845" y="2071042"/>
            <a:ext cx="7315468" cy="1020501"/>
          </a:xfrm>
          <a:noFill/>
          <a:ln>
            <a:noFill/>
          </a:ln>
        </p:spPr>
        <p:txBody>
          <a:bodyPr>
            <a:normAutofit/>
          </a:bodyPr>
          <a:lstStyle/>
          <a:p>
            <a:pPr marL="0" lvl="1" indent="0">
              <a:lnSpc>
                <a:spcPct val="100000"/>
              </a:lnSpc>
              <a:spcBef>
                <a:spcPts val="0"/>
              </a:spcBef>
              <a:buFont typeface="Wingdings" panose="05000000000000000000" pitchFamily="2" charset="2"/>
              <a:buNone/>
            </a:pPr>
            <a:r>
              <a:rPr lang="en-US" altLang="en-US" sz="2400" b="1" i="1" kern="0" dirty="0">
                <a:solidFill>
                  <a:schemeClr val="accent4"/>
                </a:solidFill>
              </a:rPr>
              <a:t>If you can’t easily know the number, </a:t>
            </a:r>
          </a:p>
          <a:p>
            <a:pPr marL="0" lvl="1" indent="0">
              <a:lnSpc>
                <a:spcPct val="100000"/>
              </a:lnSpc>
              <a:spcBef>
                <a:spcPts val="0"/>
              </a:spcBef>
              <a:buFont typeface="Wingdings" panose="05000000000000000000" pitchFamily="2" charset="2"/>
              <a:buNone/>
            </a:pPr>
            <a:r>
              <a:rPr lang="en-US" altLang="en-US" sz="2400" b="1" i="1" kern="0" dirty="0">
                <a:solidFill>
                  <a:schemeClr val="accent4"/>
                </a:solidFill>
              </a:rPr>
              <a:t>it will be a lot of work to track it separately!</a:t>
            </a:r>
          </a:p>
        </p:txBody>
      </p:sp>
      <p:sp>
        <p:nvSpPr>
          <p:cNvPr id="11" name="Content Placeholder 10">
            <a:extLst>
              <a:ext uri="{FF2B5EF4-FFF2-40B4-BE49-F238E27FC236}">
                <a16:creationId xmlns:a16="http://schemas.microsoft.com/office/drawing/2014/main" id="{15B54CB4-3550-42ED-BA61-9CB445B795F3}"/>
              </a:ext>
            </a:extLst>
          </p:cNvPr>
          <p:cNvSpPr>
            <a:spLocks noGrp="1"/>
          </p:cNvSpPr>
          <p:nvPr>
            <p:ph sz="half" idx="2"/>
          </p:nvPr>
        </p:nvSpPr>
        <p:spPr>
          <a:xfrm>
            <a:off x="4876977" y="3091543"/>
            <a:ext cx="6516275" cy="2177143"/>
          </a:xfrm>
        </p:spPr>
        <p:txBody>
          <a:bodyPr>
            <a:normAutofit/>
          </a:bodyPr>
          <a:lstStyle/>
          <a:p>
            <a:pPr marL="365125" marR="0" indent="-365125">
              <a:lnSpc>
                <a:spcPct val="150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Begin with the end in mind – your audit compliance</a:t>
            </a:r>
          </a:p>
          <a:p>
            <a:pPr marL="365125" marR="0" indent="-365125">
              <a:lnSpc>
                <a:spcPct val="150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Have a distinct object code for every reporting category</a:t>
            </a:r>
          </a:p>
          <a:p>
            <a:pPr marL="365125" marR="0" indent="-365125">
              <a:lnSpc>
                <a:spcPct val="150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Make sure your coding matches the way the projects will be billed</a:t>
            </a:r>
          </a:p>
        </p:txBody>
      </p:sp>
    </p:spTree>
    <p:extLst>
      <p:ext uri="{BB962C8B-B14F-4D97-AF65-F5344CB8AC3E}">
        <p14:creationId xmlns:p14="http://schemas.microsoft.com/office/powerpoint/2010/main" val="32748888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98E0D-1E8F-F211-4223-E5B5D3A79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EB9EB-758B-1039-B0DB-84C4FD509688}"/>
              </a:ext>
            </a:extLst>
          </p:cNvPr>
          <p:cNvSpPr>
            <a:spLocks noGrp="1"/>
          </p:cNvSpPr>
          <p:nvPr>
            <p:ph type="title"/>
          </p:nvPr>
        </p:nvSpPr>
        <p:spPr>
          <a:xfrm>
            <a:off x="457200" y="594359"/>
            <a:ext cx="3200400" cy="1551556"/>
          </a:xfrm>
        </p:spPr>
        <p:txBody>
          <a:bodyPr>
            <a:normAutofit/>
          </a:bodyPr>
          <a:lstStyle/>
          <a:p>
            <a:pPr algn="l"/>
            <a:r>
              <a:rPr lang="en-US" sz="2400" dirty="0">
                <a:solidFill>
                  <a:schemeClr val="accent4"/>
                </a:solidFill>
              </a:rPr>
              <a:t>To answer the site code question, we must first answer:</a:t>
            </a:r>
          </a:p>
        </p:txBody>
      </p:sp>
      <p:sp>
        <p:nvSpPr>
          <p:cNvPr id="3" name="Content Placeholder 2">
            <a:extLst>
              <a:ext uri="{FF2B5EF4-FFF2-40B4-BE49-F238E27FC236}">
                <a16:creationId xmlns:a16="http://schemas.microsoft.com/office/drawing/2014/main" id="{AD186A07-0C84-DA42-8BD9-B735192A5641}"/>
              </a:ext>
            </a:extLst>
          </p:cNvPr>
          <p:cNvSpPr>
            <a:spLocks noGrp="1"/>
          </p:cNvSpPr>
          <p:nvPr>
            <p:ph idx="1"/>
          </p:nvPr>
        </p:nvSpPr>
        <p:spPr/>
        <p:txBody>
          <a:bodyPr>
            <a:normAutofit fontScale="85000" lnSpcReduction="20000"/>
          </a:bodyPr>
          <a:lstStyle/>
          <a:p>
            <a:endParaRPr lang="en-US" sz="2400" dirty="0"/>
          </a:p>
          <a:p>
            <a:r>
              <a:rPr lang="en-US" sz="2400" dirty="0"/>
              <a:t>The Facilities team is trying to</a:t>
            </a:r>
          </a:p>
          <a:p>
            <a:endParaRPr lang="en-US" sz="2400" dirty="0"/>
          </a:p>
          <a:p>
            <a:pPr lvl="2">
              <a:buFont typeface="Wingdings" panose="05000000000000000000" pitchFamily="2" charset="2"/>
              <a:buChar char="ü"/>
            </a:pPr>
            <a:r>
              <a:rPr lang="en-US" sz="2400" dirty="0"/>
              <a:t>Bid a project that makes sense to the marketplace</a:t>
            </a:r>
          </a:p>
          <a:p>
            <a:pPr lvl="2">
              <a:buFont typeface="Wingdings" panose="05000000000000000000" pitchFamily="2" charset="2"/>
              <a:buChar char="ü"/>
            </a:pPr>
            <a:r>
              <a:rPr lang="en-US" sz="2400" dirty="0"/>
              <a:t>Hit the right bid pool</a:t>
            </a:r>
          </a:p>
          <a:p>
            <a:pPr lvl="2">
              <a:buFont typeface="Wingdings" panose="05000000000000000000" pitchFamily="2" charset="2"/>
              <a:buChar char="ü"/>
            </a:pPr>
            <a:r>
              <a:rPr lang="en-US" sz="2400" dirty="0"/>
              <a:t>Conform to requirements of funding</a:t>
            </a:r>
          </a:p>
          <a:p>
            <a:endParaRPr lang="en-US" sz="2400" dirty="0"/>
          </a:p>
          <a:p>
            <a:r>
              <a:rPr lang="en-US" sz="2400" dirty="0"/>
              <a:t>These do not always agree</a:t>
            </a:r>
          </a:p>
          <a:p>
            <a:r>
              <a:rPr lang="en-US" sz="2400" dirty="0"/>
              <a:t>And they do not always end up being site differentiated when you do get a good configuration</a:t>
            </a:r>
          </a:p>
        </p:txBody>
      </p:sp>
      <p:sp>
        <p:nvSpPr>
          <p:cNvPr id="5" name="Text Placeholder 4">
            <a:extLst>
              <a:ext uri="{FF2B5EF4-FFF2-40B4-BE49-F238E27FC236}">
                <a16:creationId xmlns:a16="http://schemas.microsoft.com/office/drawing/2014/main" id="{BE2ED067-EB1B-AA10-CE06-0DCC06D28E23}"/>
              </a:ext>
            </a:extLst>
          </p:cNvPr>
          <p:cNvSpPr>
            <a:spLocks noGrp="1"/>
          </p:cNvSpPr>
          <p:nvPr>
            <p:ph type="body" sz="half" idx="2"/>
          </p:nvPr>
        </p:nvSpPr>
        <p:spPr/>
        <p:txBody>
          <a:bodyPr>
            <a:normAutofit/>
          </a:bodyPr>
          <a:lstStyle/>
          <a:p>
            <a:pPr algn="ctr"/>
            <a:r>
              <a:rPr lang="en-US" sz="3600" dirty="0">
                <a:solidFill>
                  <a:schemeClr val="accent6"/>
                </a:solidFill>
              </a:rPr>
              <a:t>What constitutes a project?</a:t>
            </a:r>
          </a:p>
        </p:txBody>
      </p:sp>
      <p:sp>
        <p:nvSpPr>
          <p:cNvPr id="4" name="Footer Placeholder 3">
            <a:extLst>
              <a:ext uri="{FF2B5EF4-FFF2-40B4-BE49-F238E27FC236}">
                <a16:creationId xmlns:a16="http://schemas.microsoft.com/office/drawing/2014/main" id="{086AF3D1-831C-408E-F2B3-270E5E7C6B39}"/>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69748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309EF-76B2-FB27-F7AF-8EDE50151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FD3A2-84B2-54E7-A81C-61DEA0FC0301}"/>
              </a:ext>
            </a:extLst>
          </p:cNvPr>
          <p:cNvSpPr>
            <a:spLocks noGrp="1"/>
          </p:cNvSpPr>
          <p:nvPr>
            <p:ph type="title"/>
          </p:nvPr>
        </p:nvSpPr>
        <p:spPr/>
        <p:txBody>
          <a:bodyPr/>
          <a:lstStyle/>
          <a:p>
            <a:r>
              <a:rPr lang="en-US" dirty="0">
                <a:solidFill>
                  <a:schemeClr val="accent6"/>
                </a:solidFill>
              </a:rPr>
              <a:t>Forming a Project</a:t>
            </a:r>
          </a:p>
        </p:txBody>
      </p:sp>
      <p:sp>
        <p:nvSpPr>
          <p:cNvPr id="3" name="Content Placeholder 2">
            <a:extLst>
              <a:ext uri="{FF2B5EF4-FFF2-40B4-BE49-F238E27FC236}">
                <a16:creationId xmlns:a16="http://schemas.microsoft.com/office/drawing/2014/main" id="{73642D3C-6190-6C9A-6249-232BC374E27D}"/>
              </a:ext>
            </a:extLst>
          </p:cNvPr>
          <p:cNvSpPr>
            <a:spLocks noGrp="1"/>
          </p:cNvSpPr>
          <p:nvPr>
            <p:ph idx="1"/>
          </p:nvPr>
        </p:nvSpPr>
        <p:spPr>
          <a:xfrm>
            <a:off x="0" y="1871330"/>
            <a:ext cx="11155680" cy="4953580"/>
          </a:xfrm>
        </p:spPr>
        <p:txBody>
          <a:bodyPr>
            <a:normAutofit fontScale="92500"/>
          </a:bodyPr>
          <a:lstStyle/>
          <a:p>
            <a:endParaRPr lang="en-US" sz="2400" dirty="0"/>
          </a:p>
          <a:p>
            <a:pPr lvl="2">
              <a:buFont typeface="Wingdings" panose="05000000000000000000" pitchFamily="2" charset="2"/>
              <a:buChar char="ü"/>
            </a:pPr>
            <a:r>
              <a:rPr lang="en-US" sz="2400" dirty="0">
                <a:solidFill>
                  <a:schemeClr val="accent4"/>
                </a:solidFill>
              </a:rPr>
              <a:t>Bid a project that makes sense to the marketplace to get a clean, best price bid</a:t>
            </a:r>
          </a:p>
          <a:p>
            <a:pPr marL="1271400" lvl="7" indent="0">
              <a:buNone/>
            </a:pPr>
            <a:r>
              <a:rPr lang="en-US" sz="2400" dirty="0"/>
              <a:t>	Does it combine appropriate trades?</a:t>
            </a:r>
          </a:p>
          <a:p>
            <a:pPr marL="1271400" lvl="7" indent="0">
              <a:buNone/>
            </a:pPr>
            <a:r>
              <a:rPr lang="en-US" sz="2400" dirty="0"/>
              <a:t>	Are the plans drawn to comply with the bid?</a:t>
            </a:r>
          </a:p>
          <a:p>
            <a:pPr marL="1271400" lvl="7" indent="0">
              <a:buNone/>
            </a:pPr>
            <a:r>
              <a:rPr lang="en-US" sz="2400" dirty="0"/>
              <a:t>	Will any systems be complete so that they can be tested?</a:t>
            </a:r>
          </a:p>
          <a:p>
            <a:pPr marL="1271400" lvl="7" indent="0">
              <a:buNone/>
            </a:pPr>
            <a:r>
              <a:rPr lang="en-US" sz="2400" dirty="0"/>
              <a:t>	Would contractors find this project attractive?</a:t>
            </a:r>
          </a:p>
          <a:p>
            <a:pPr marL="1271400" lvl="7" indent="0">
              <a:buNone/>
            </a:pPr>
            <a:endParaRPr lang="en-US" sz="2400" dirty="0"/>
          </a:p>
          <a:p>
            <a:pPr lvl="2">
              <a:buFont typeface="Wingdings" panose="05000000000000000000" pitchFamily="2" charset="2"/>
              <a:buChar char="ü"/>
            </a:pPr>
            <a:r>
              <a:rPr lang="en-US" sz="2400" dirty="0">
                <a:solidFill>
                  <a:schemeClr val="accent4"/>
                </a:solidFill>
              </a:rPr>
              <a:t>Hit the right bid pool to get the best level of contractor for your project</a:t>
            </a:r>
          </a:p>
          <a:p>
            <a:pPr marL="1271400" lvl="7" indent="0">
              <a:buNone/>
            </a:pPr>
            <a:r>
              <a:rPr lang="en-US" sz="2400" dirty="0"/>
              <a:t>	Does it have enough work (or value) to attract the right bidders?</a:t>
            </a:r>
          </a:p>
          <a:p>
            <a:pPr marL="1271400" lvl="7" indent="0">
              <a:buNone/>
            </a:pPr>
            <a:r>
              <a:rPr lang="en-US" sz="2400" dirty="0"/>
              <a:t>	Should we combine several projects to hit a better value market?</a:t>
            </a:r>
          </a:p>
          <a:p>
            <a:pPr marL="1271400" lvl="7" indent="0">
              <a:buNone/>
            </a:pPr>
            <a:endParaRPr lang="en-US" sz="2400" dirty="0"/>
          </a:p>
          <a:p>
            <a:pPr marL="1271400" lvl="7" indent="0">
              <a:buNone/>
            </a:pPr>
            <a:r>
              <a:rPr lang="en-US" sz="2400" dirty="0"/>
              <a:t>	</a:t>
            </a:r>
          </a:p>
          <a:p>
            <a:endParaRPr lang="en-US" sz="2400" dirty="0"/>
          </a:p>
        </p:txBody>
      </p:sp>
    </p:spTree>
    <p:extLst>
      <p:ext uri="{BB962C8B-B14F-4D97-AF65-F5344CB8AC3E}">
        <p14:creationId xmlns:p14="http://schemas.microsoft.com/office/powerpoint/2010/main" val="108496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8E3EB-C486-853C-F7F8-64336E92B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8D78F-B4C4-EC80-F9F8-94147CA453CE}"/>
              </a:ext>
            </a:extLst>
          </p:cNvPr>
          <p:cNvSpPr>
            <a:spLocks noGrp="1"/>
          </p:cNvSpPr>
          <p:nvPr>
            <p:ph type="title"/>
          </p:nvPr>
        </p:nvSpPr>
        <p:spPr/>
        <p:txBody>
          <a:bodyPr/>
          <a:lstStyle/>
          <a:p>
            <a:r>
              <a:rPr lang="en-US" dirty="0">
                <a:solidFill>
                  <a:schemeClr val="accent6"/>
                </a:solidFill>
              </a:rPr>
              <a:t>Forming a Project</a:t>
            </a:r>
          </a:p>
        </p:txBody>
      </p:sp>
      <p:sp>
        <p:nvSpPr>
          <p:cNvPr id="3" name="Content Placeholder 2">
            <a:extLst>
              <a:ext uri="{FF2B5EF4-FFF2-40B4-BE49-F238E27FC236}">
                <a16:creationId xmlns:a16="http://schemas.microsoft.com/office/drawing/2014/main" id="{75242987-972D-7B31-2F8E-E1858F602DD4}"/>
              </a:ext>
            </a:extLst>
          </p:cNvPr>
          <p:cNvSpPr>
            <a:spLocks noGrp="1"/>
          </p:cNvSpPr>
          <p:nvPr>
            <p:ph idx="1"/>
          </p:nvPr>
        </p:nvSpPr>
        <p:spPr>
          <a:xfrm>
            <a:off x="0" y="1871330"/>
            <a:ext cx="11155680" cy="4451498"/>
          </a:xfrm>
        </p:spPr>
        <p:txBody>
          <a:bodyPr>
            <a:normAutofit fontScale="85000" lnSpcReduction="20000"/>
          </a:bodyPr>
          <a:lstStyle/>
          <a:p>
            <a:endParaRPr lang="en-US" sz="2400" dirty="0"/>
          </a:p>
          <a:p>
            <a:pPr lvl="2">
              <a:buFont typeface="Wingdings" panose="05000000000000000000" pitchFamily="2" charset="2"/>
              <a:buChar char="ü"/>
            </a:pPr>
            <a:r>
              <a:rPr lang="en-US" sz="2600" dirty="0">
                <a:solidFill>
                  <a:schemeClr val="accent4"/>
                </a:solidFill>
              </a:rPr>
              <a:t>Conform to requirements of funding to get a clean audit and not risk funding or reputation</a:t>
            </a:r>
          </a:p>
          <a:p>
            <a:pPr marL="1271400" lvl="7" indent="0">
              <a:buNone/>
            </a:pPr>
            <a:r>
              <a:rPr lang="en-US" sz="2600" dirty="0"/>
              <a:t>	</a:t>
            </a:r>
          </a:p>
          <a:p>
            <a:pPr marL="1271400" lvl="7" indent="0">
              <a:buNone/>
            </a:pPr>
            <a:r>
              <a:rPr lang="en-US" sz="2600" dirty="0"/>
              <a:t>	For F25 Developer Fees </a:t>
            </a:r>
          </a:p>
          <a:p>
            <a:pPr marL="1271400" lvl="7" indent="0">
              <a:buNone/>
            </a:pPr>
            <a:r>
              <a:rPr lang="en-US" sz="2600" dirty="0"/>
              <a:t>		Does it have a nexus to growth?</a:t>
            </a:r>
          </a:p>
          <a:p>
            <a:pPr marL="1271400" lvl="7" indent="0">
              <a:buNone/>
            </a:pPr>
            <a:r>
              <a:rPr lang="en-US" sz="2600" dirty="0"/>
              <a:t>	For F21 Bond Funds</a:t>
            </a:r>
          </a:p>
          <a:p>
            <a:pPr marL="1271400" lvl="7" indent="0">
              <a:buNone/>
            </a:pPr>
            <a:r>
              <a:rPr lang="en-US" sz="2600" dirty="0"/>
              <a:t>		Does it meet the objectives in the bond language?</a:t>
            </a:r>
          </a:p>
          <a:p>
            <a:pPr marL="1271400" lvl="7" indent="0">
              <a:buNone/>
            </a:pPr>
            <a:r>
              <a:rPr lang="en-US" sz="2600" dirty="0"/>
              <a:t>	For F35 State Funds</a:t>
            </a:r>
          </a:p>
          <a:p>
            <a:pPr marL="1271400" lvl="7" indent="0">
              <a:buNone/>
            </a:pPr>
            <a:r>
              <a:rPr lang="en-US" sz="2600" dirty="0"/>
              <a:t>		Does it include </a:t>
            </a:r>
            <a:r>
              <a:rPr lang="en-US" sz="2600" b="1" u="sng" dirty="0"/>
              <a:t>only the state funded project ?!</a:t>
            </a:r>
          </a:p>
          <a:p>
            <a:pPr marL="1271400" lvl="7" indent="0">
              <a:buNone/>
            </a:pPr>
            <a:endParaRPr lang="en-US" sz="2600" dirty="0"/>
          </a:p>
          <a:p>
            <a:pPr marL="1271400" lvl="7" indent="0">
              <a:buNone/>
            </a:pPr>
            <a:r>
              <a:rPr lang="en-US" sz="2600" dirty="0"/>
              <a:t>And for mixed funding each nexus must be met appropriately</a:t>
            </a:r>
          </a:p>
          <a:p>
            <a:pPr marL="1271400" lvl="7" indent="0">
              <a:buNone/>
            </a:pPr>
            <a:r>
              <a:rPr lang="en-US" sz="2400" dirty="0"/>
              <a:t>	</a:t>
            </a:r>
          </a:p>
          <a:p>
            <a:endParaRPr lang="en-US" sz="2400" dirty="0"/>
          </a:p>
        </p:txBody>
      </p:sp>
      <p:sp>
        <p:nvSpPr>
          <p:cNvPr id="4" name="Footer Placeholder 3">
            <a:extLst>
              <a:ext uri="{FF2B5EF4-FFF2-40B4-BE49-F238E27FC236}">
                <a16:creationId xmlns:a16="http://schemas.microsoft.com/office/drawing/2014/main" id="{5F7DBE8A-F6B6-DCBD-07E5-56693A20D7B2}"/>
              </a:ext>
            </a:extLst>
          </p:cNvPr>
          <p:cNvSpPr>
            <a:spLocks noGrp="1"/>
          </p:cNvSpPr>
          <p:nvPr>
            <p:ph type="ftr" sz="quarter" idx="11"/>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2017 CASBO Annual Conference &amp; California School Business Expo</a:t>
            </a:r>
          </a:p>
        </p:txBody>
      </p:sp>
    </p:spTree>
    <p:extLst>
      <p:ext uri="{BB962C8B-B14F-4D97-AF65-F5344CB8AC3E}">
        <p14:creationId xmlns:p14="http://schemas.microsoft.com/office/powerpoint/2010/main" val="73815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FE8E798-B965-4E60-9291-76DD9D574810}"/>
              </a:ext>
            </a:extLst>
          </p:cNvPr>
          <p:cNvSpPr>
            <a:spLocks noGrp="1"/>
          </p:cNvSpPr>
          <p:nvPr>
            <p:ph idx="1"/>
          </p:nvPr>
        </p:nvSpPr>
        <p:spPr>
          <a:xfrm>
            <a:off x="624113" y="1407885"/>
            <a:ext cx="3773716" cy="1515695"/>
          </a:xfrm>
          <a:ln>
            <a:noFill/>
          </a:ln>
        </p:spPr>
        <p:txBody>
          <a:bodyPr>
            <a:normAutofit fontScale="85000" lnSpcReduction="10000"/>
          </a:bodyPr>
          <a:lstStyle/>
          <a:p>
            <a:pPr algn="ctr"/>
            <a:r>
              <a:rPr lang="en-US" sz="4400" dirty="0"/>
              <a:t>WHAT IS A “PROJECT” ?</a:t>
            </a:r>
          </a:p>
        </p:txBody>
      </p:sp>
      <p:sp>
        <p:nvSpPr>
          <p:cNvPr id="3" name="Text Placeholder 2">
            <a:extLst>
              <a:ext uri="{FF2B5EF4-FFF2-40B4-BE49-F238E27FC236}">
                <a16:creationId xmlns:a16="http://schemas.microsoft.com/office/drawing/2014/main" id="{2A5FC169-EA8B-4DC0-9770-334303648687}"/>
              </a:ext>
            </a:extLst>
          </p:cNvPr>
          <p:cNvSpPr>
            <a:spLocks noGrp="1"/>
          </p:cNvSpPr>
          <p:nvPr>
            <p:ph type="body" sz="quarter" idx="10"/>
          </p:nvPr>
        </p:nvSpPr>
        <p:spPr>
          <a:xfrm>
            <a:off x="5722776" y="858934"/>
            <a:ext cx="6344816" cy="5500915"/>
          </a:xfrm>
        </p:spPr>
        <p:txBody>
          <a:bodyPr>
            <a:normAutofit fontScale="92500" lnSpcReduction="10000"/>
          </a:bodyPr>
          <a:lstStyle/>
          <a:p>
            <a:pPr marL="0" indent="0">
              <a:lnSpc>
                <a:spcPct val="100000"/>
              </a:lnSpc>
            </a:pPr>
            <a:r>
              <a:rPr lang="en-US" altLang="en-US" b="1" dirty="0">
                <a:solidFill>
                  <a:schemeClr val="tx1"/>
                </a:solidFill>
              </a:rPr>
              <a:t>You need to have whole project costs in your GL</a:t>
            </a:r>
          </a:p>
          <a:p>
            <a:pPr marL="0" indent="0">
              <a:lnSpc>
                <a:spcPct val="100000"/>
              </a:lnSpc>
            </a:pPr>
            <a:endParaRPr lang="en-US" altLang="en-US" sz="800" b="1" dirty="0">
              <a:solidFill>
                <a:schemeClr val="tx1"/>
              </a:solidFill>
            </a:endParaRPr>
          </a:p>
          <a:p>
            <a:pPr marL="0" indent="0">
              <a:lnSpc>
                <a:spcPct val="100000"/>
              </a:lnSpc>
            </a:pPr>
            <a:r>
              <a:rPr lang="en-US" altLang="en-US" b="1" dirty="0">
                <a:solidFill>
                  <a:schemeClr val="tx1"/>
                </a:solidFill>
              </a:rPr>
              <a:t>But you also need to be able to build your SAB50-06 DLOPE to not include expenditures that will not be allowed for state funding</a:t>
            </a:r>
          </a:p>
          <a:p>
            <a:pPr marL="0" lvl="1" indent="0">
              <a:lnSpc>
                <a:spcPct val="100000"/>
              </a:lnSpc>
            </a:pPr>
            <a:r>
              <a:rPr lang="en-US" altLang="en-US" sz="1800" dirty="0"/>
              <a:t>Therefore, do not use the entire record from the GL to fill out the DLOPE</a:t>
            </a:r>
          </a:p>
          <a:p>
            <a:pPr marL="0" lvl="1" indent="0">
              <a:lnSpc>
                <a:spcPct val="100000"/>
              </a:lnSpc>
            </a:pPr>
            <a:endParaRPr lang="en-US" altLang="en-US" sz="800" dirty="0"/>
          </a:p>
          <a:p>
            <a:pPr marL="0" indent="0">
              <a:lnSpc>
                <a:spcPct val="100000"/>
              </a:lnSpc>
            </a:pPr>
            <a:r>
              <a:rPr lang="en-US" altLang="en-US" b="1" dirty="0">
                <a:solidFill>
                  <a:schemeClr val="tx1"/>
                </a:solidFill>
              </a:rPr>
              <a:t>The scope of the audit is what is on the DLOPE, if you are in the regular program </a:t>
            </a:r>
          </a:p>
          <a:p>
            <a:pPr marL="682625" indent="-334963">
              <a:lnSpc>
                <a:spcPct val="100000"/>
              </a:lnSpc>
              <a:buFont typeface="Wingdings" panose="05000000000000000000" pitchFamily="2" charset="2"/>
              <a:buChar char="§"/>
            </a:pPr>
            <a:r>
              <a:rPr lang="en-US" altLang="en-US" dirty="0">
                <a:solidFill>
                  <a:schemeClr val="tx1"/>
                </a:solidFill>
              </a:rPr>
              <a:t>Fill in all your land costs, those adjust up/down based on actual</a:t>
            </a:r>
          </a:p>
          <a:p>
            <a:pPr marL="682625" indent="-334963">
              <a:lnSpc>
                <a:spcPct val="100000"/>
              </a:lnSpc>
              <a:buFont typeface="Wingdings" panose="05000000000000000000" pitchFamily="2" charset="2"/>
              <a:buChar char="§"/>
            </a:pPr>
            <a:r>
              <a:rPr lang="en-US" altLang="en-US" dirty="0">
                <a:solidFill>
                  <a:schemeClr val="tx1"/>
                </a:solidFill>
              </a:rPr>
              <a:t>Then start with Architect, Contractor, and Inspector</a:t>
            </a:r>
          </a:p>
          <a:p>
            <a:pPr marL="682625" indent="-334963">
              <a:lnSpc>
                <a:spcPct val="100000"/>
              </a:lnSpc>
              <a:buFont typeface="Wingdings" panose="05000000000000000000" pitchFamily="2" charset="2"/>
              <a:buChar char="§"/>
            </a:pPr>
            <a:r>
              <a:rPr lang="en-US" altLang="en-US" dirty="0">
                <a:solidFill>
                  <a:schemeClr val="tx1"/>
                </a:solidFill>
              </a:rPr>
              <a:t>Those are not controversial and will probably cover your </a:t>
            </a:r>
            <a:r>
              <a:rPr lang="en-US" altLang="en-US" b="1" dirty="0" err="1">
                <a:solidFill>
                  <a:schemeClr val="tx1"/>
                </a:solidFill>
              </a:rPr>
              <a:t>Grant+Match+Interest+Applied</a:t>
            </a:r>
            <a:r>
              <a:rPr lang="en-US" altLang="en-US" b="1" dirty="0">
                <a:solidFill>
                  <a:schemeClr val="tx1"/>
                </a:solidFill>
              </a:rPr>
              <a:t> Savings</a:t>
            </a:r>
            <a:r>
              <a:rPr lang="en-US" altLang="en-US" dirty="0">
                <a:solidFill>
                  <a:schemeClr val="tx1"/>
                </a:solidFill>
              </a:rPr>
              <a:t> in the regular program thus minimizing more controversial uses of the funds</a:t>
            </a:r>
          </a:p>
          <a:p>
            <a:pPr marL="0" indent="0">
              <a:lnSpc>
                <a:spcPct val="100000"/>
              </a:lnSpc>
            </a:pPr>
            <a:endParaRPr lang="en-US" altLang="en-US" sz="800" dirty="0">
              <a:solidFill>
                <a:schemeClr val="tx1"/>
              </a:solidFill>
            </a:endParaRPr>
          </a:p>
          <a:p>
            <a:pPr marL="0">
              <a:lnSpc>
                <a:spcPct val="100000"/>
              </a:lnSpc>
            </a:pPr>
            <a:r>
              <a:rPr lang="en-US" altLang="en-US" b="1" dirty="0">
                <a:solidFill>
                  <a:schemeClr val="tx1"/>
                </a:solidFill>
              </a:rPr>
              <a:t>Financial Hardship, CTE, or Charter must include everything</a:t>
            </a:r>
          </a:p>
        </p:txBody>
      </p:sp>
      <p:sp>
        <p:nvSpPr>
          <p:cNvPr id="4" name="Text Placeholder 3">
            <a:extLst>
              <a:ext uri="{FF2B5EF4-FFF2-40B4-BE49-F238E27FC236}">
                <a16:creationId xmlns:a16="http://schemas.microsoft.com/office/drawing/2014/main" id="{D528D383-8168-4E86-B69F-F47AAEA7605D}"/>
              </a:ext>
            </a:extLst>
          </p:cNvPr>
          <p:cNvSpPr>
            <a:spLocks noGrp="1"/>
          </p:cNvSpPr>
          <p:nvPr>
            <p:ph type="body" sz="quarter" idx="11"/>
          </p:nvPr>
        </p:nvSpPr>
        <p:spPr>
          <a:xfrm>
            <a:off x="624113" y="3149483"/>
            <a:ext cx="3773716" cy="2087112"/>
          </a:xfrm>
        </p:spPr>
        <p:txBody>
          <a:bodyPr>
            <a:noAutofit/>
          </a:bodyPr>
          <a:lstStyle/>
          <a:p>
            <a:pPr marL="0" indent="0" algn="ctr">
              <a:lnSpc>
                <a:spcPct val="100000"/>
              </a:lnSpc>
              <a:buFont typeface="Arial" panose="020B0604020202020204" pitchFamily="34" charset="0"/>
              <a:buNone/>
            </a:pPr>
            <a:r>
              <a:rPr lang="en-US" altLang="en-US" sz="2400" b="1" dirty="0">
                <a:solidFill>
                  <a:schemeClr val="accent4"/>
                </a:solidFill>
              </a:rPr>
              <a:t>How do we track project costs not allowable by the Grant Agreement, but allowable from other funding sources?</a:t>
            </a:r>
          </a:p>
        </p:txBody>
      </p:sp>
    </p:spTree>
    <p:extLst>
      <p:ext uri="{BB962C8B-B14F-4D97-AF65-F5344CB8AC3E}">
        <p14:creationId xmlns:p14="http://schemas.microsoft.com/office/powerpoint/2010/main" val="10367965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11D4A66-3466-41D7-92A5-786DE7881A2B}"/>
              </a:ext>
            </a:extLst>
          </p:cNvPr>
          <p:cNvSpPr>
            <a:spLocks noGrp="1" noChangeArrowheads="1"/>
          </p:cNvSpPr>
          <p:nvPr>
            <p:ph type="title"/>
          </p:nvPr>
        </p:nvSpPr>
        <p:spPr>
          <a:xfrm>
            <a:off x="255539" y="1596572"/>
            <a:ext cx="3344004" cy="2308678"/>
          </a:xfrm>
        </p:spPr>
        <p:txBody>
          <a:bodyPr anchor="ctr">
            <a:normAutofit/>
          </a:bodyPr>
          <a:lstStyle/>
          <a:p>
            <a:pPr algn="ctr"/>
            <a:r>
              <a:rPr lang="en-US" altLang="en-US" dirty="0">
                <a:solidFill>
                  <a:schemeClr val="accent6"/>
                </a:solidFill>
              </a:rPr>
              <a:t>WHAT IS A “PROJECT” ?</a:t>
            </a:r>
          </a:p>
        </p:txBody>
      </p:sp>
      <p:sp>
        <p:nvSpPr>
          <p:cNvPr id="23555" name="Rectangle 3">
            <a:extLst>
              <a:ext uri="{FF2B5EF4-FFF2-40B4-BE49-F238E27FC236}">
                <a16:creationId xmlns:a16="http://schemas.microsoft.com/office/drawing/2014/main" id="{06D38FF9-5D58-43C2-85F2-2F127F87071B}"/>
              </a:ext>
            </a:extLst>
          </p:cNvPr>
          <p:cNvSpPr>
            <a:spLocks noGrp="1" noChangeArrowheads="1"/>
          </p:cNvSpPr>
          <p:nvPr>
            <p:ph sz="quarter" idx="4"/>
          </p:nvPr>
        </p:nvSpPr>
        <p:spPr>
          <a:xfrm>
            <a:off x="4436532" y="584719"/>
            <a:ext cx="7281203" cy="5154070"/>
          </a:xfrm>
        </p:spPr>
        <p:txBody>
          <a:bodyPr>
            <a:normAutofit fontScale="85000" lnSpcReduction="20000"/>
          </a:bodyPr>
          <a:lstStyle/>
          <a:p>
            <a:pPr marL="1371600" indent="-1371600">
              <a:buFont typeface="Arial" panose="020B0604020202020204" pitchFamily="34" charset="0"/>
              <a:buNone/>
            </a:pPr>
            <a:r>
              <a:rPr lang="en-US" altLang="en-US" sz="2000" b="1" i="1" dirty="0">
                <a:solidFill>
                  <a:schemeClr val="accent4"/>
                </a:solidFill>
              </a:rPr>
              <a:t>Two rules of thumb…</a:t>
            </a:r>
          </a:p>
          <a:p>
            <a:pPr marL="1371600" indent="-1371600">
              <a:buFont typeface="Arial" panose="020B0604020202020204" pitchFamily="34" charset="0"/>
              <a:buNone/>
            </a:pPr>
            <a:r>
              <a:rPr lang="en-US" altLang="en-US" sz="2000" b="1" i="1" dirty="0">
                <a:solidFill>
                  <a:schemeClr val="accent4"/>
                </a:solidFill>
              </a:rPr>
              <a:t>Number 1</a:t>
            </a:r>
            <a:r>
              <a:rPr lang="en-US" altLang="en-US" sz="2000" b="0" i="1" dirty="0">
                <a:solidFill>
                  <a:schemeClr val="accent4"/>
                </a:solidFill>
              </a:rPr>
              <a:t>.</a:t>
            </a:r>
            <a:r>
              <a:rPr lang="en-US" altLang="en-US" sz="2000" b="0" dirty="0">
                <a:solidFill>
                  <a:schemeClr val="accent4"/>
                </a:solidFill>
              </a:rPr>
              <a:t>  </a:t>
            </a:r>
            <a:r>
              <a:rPr lang="en-US" altLang="en-US" sz="2000" b="0" dirty="0"/>
              <a:t>If it must be a unique project at audit — let it stand alone</a:t>
            </a:r>
          </a:p>
          <a:p>
            <a:pPr marL="533400" indent="-533400">
              <a:buFont typeface="Arial" panose="020B0604020202020204" pitchFamily="34" charset="0"/>
              <a:buNone/>
            </a:pPr>
            <a:r>
              <a:rPr lang="en-US" altLang="en-US" sz="2000" b="1" i="1" dirty="0">
                <a:solidFill>
                  <a:schemeClr val="accent4"/>
                </a:solidFill>
              </a:rPr>
              <a:t>Number 2</a:t>
            </a:r>
            <a:r>
              <a:rPr lang="en-US" altLang="en-US" sz="2000" b="0" i="1" dirty="0">
                <a:solidFill>
                  <a:schemeClr val="accent4"/>
                </a:solidFill>
              </a:rPr>
              <a:t>.</a:t>
            </a:r>
            <a:r>
              <a:rPr lang="en-US" altLang="en-US" sz="2000" b="0" dirty="0">
                <a:solidFill>
                  <a:schemeClr val="accent4"/>
                </a:solidFill>
              </a:rPr>
              <a:t>  </a:t>
            </a:r>
            <a:r>
              <a:rPr lang="en-US" altLang="en-US" sz="2000" b="0" dirty="0"/>
              <a:t>If you bid it together, call that a project</a:t>
            </a:r>
          </a:p>
          <a:p>
            <a:pPr marL="533400" indent="-533400">
              <a:buFont typeface="Arial" panose="020B0604020202020204" pitchFamily="34" charset="0"/>
              <a:buNone/>
            </a:pPr>
            <a:endParaRPr lang="en-US" altLang="en-US" sz="2000" b="1" dirty="0"/>
          </a:p>
          <a:p>
            <a:pPr marL="533400" indent="-533400">
              <a:buFont typeface="Arial" panose="020B0604020202020204" pitchFamily="34" charset="0"/>
              <a:buNone/>
            </a:pPr>
            <a:r>
              <a:rPr lang="en-US" altLang="en-US" sz="2000" b="1" dirty="0"/>
              <a:t>If there are multiple sites in the bid, how do you track by site?</a:t>
            </a:r>
          </a:p>
          <a:p>
            <a:pPr marL="533400" indent="-533400">
              <a:buFont typeface="Arial" panose="020B0604020202020204" pitchFamily="34" charset="0"/>
              <a:buNone/>
            </a:pPr>
            <a:r>
              <a:rPr lang="en-US" altLang="en-US" sz="2000" dirty="0"/>
              <a:t>	</a:t>
            </a:r>
            <a:r>
              <a:rPr lang="en-US" altLang="en-US" sz="2000" b="0" dirty="0"/>
              <a:t>Differentiated bids matched with back up billing</a:t>
            </a:r>
          </a:p>
          <a:p>
            <a:pPr marL="533400" indent="-533400">
              <a:buFont typeface="Arial" panose="020B0604020202020204" pitchFamily="34" charset="0"/>
              <a:buNone/>
            </a:pPr>
            <a:r>
              <a:rPr lang="en-US" altLang="en-US" sz="2000" b="0" dirty="0"/>
              <a:t>	Square Footage Allocation</a:t>
            </a:r>
          </a:p>
          <a:p>
            <a:pPr marL="533400" indent="-533400">
              <a:buFont typeface="Arial" panose="020B0604020202020204" pitchFamily="34" charset="0"/>
              <a:buNone/>
            </a:pPr>
            <a:r>
              <a:rPr lang="en-US" altLang="en-US" sz="2000" b="0" dirty="0"/>
              <a:t>	By other agreed basis (cost estimate or other data)</a:t>
            </a:r>
          </a:p>
          <a:p>
            <a:pPr marL="533400" indent="-533400">
              <a:buFont typeface="Arial" panose="020B0604020202020204" pitchFamily="34" charset="0"/>
              <a:buNone/>
            </a:pPr>
            <a:r>
              <a:rPr lang="en-US" altLang="en-US" sz="2000" b="0" dirty="0"/>
              <a:t>	</a:t>
            </a:r>
            <a:r>
              <a:rPr lang="en-US" altLang="en-US" sz="2000" dirty="0">
                <a:solidFill>
                  <a:schemeClr val="accent4"/>
                </a:solidFill>
              </a:rPr>
              <a:t>Document your methodology to file in the Project Record!</a:t>
            </a:r>
            <a:endParaRPr lang="en-US" altLang="en-US" sz="2000" b="0" dirty="0">
              <a:solidFill>
                <a:schemeClr val="accent4"/>
              </a:solidFill>
            </a:endParaRPr>
          </a:p>
          <a:p>
            <a:pPr marL="533400" indent="-533400">
              <a:buNone/>
            </a:pPr>
            <a:endParaRPr lang="en-US" altLang="en-US" sz="2000" b="1" dirty="0"/>
          </a:p>
          <a:p>
            <a:pPr marL="533400" indent="-533400">
              <a:buNone/>
            </a:pPr>
            <a:r>
              <a:rPr lang="en-US" altLang="en-US" sz="2000" b="1" dirty="0"/>
              <a:t>Allocate by transfer at least annually - </a:t>
            </a:r>
            <a:r>
              <a:rPr lang="en-US" altLang="en-US" sz="2000" b="1" dirty="0">
                <a:solidFill>
                  <a:schemeClr val="accent4"/>
                </a:solidFill>
              </a:rPr>
              <a:t>before EOY!</a:t>
            </a:r>
            <a:endParaRPr lang="en-US" altLang="en-US" sz="2000" dirty="0">
              <a:solidFill>
                <a:schemeClr val="accent4"/>
              </a:solidFill>
            </a:endParaRPr>
          </a:p>
        </p:txBody>
      </p:sp>
      <p:sp>
        <p:nvSpPr>
          <p:cNvPr id="72" name="Slide Number Placeholder 3">
            <a:extLst>
              <a:ext uri="{FF2B5EF4-FFF2-40B4-BE49-F238E27FC236}">
                <a16:creationId xmlns:a16="http://schemas.microsoft.com/office/drawing/2014/main" id="{2D3E1B43-EFCB-441E-86C3-3ED2CE2296A6}"/>
              </a:ext>
            </a:extLst>
          </p:cNvPr>
          <p:cNvSpPr>
            <a:spLocks noGrp="1"/>
          </p:cNvSpPr>
          <p:nvPr>
            <p:ph type="sldNum" sz="quarter" idx="4294967295"/>
          </p:nvPr>
        </p:nvSpPr>
        <p:spPr>
          <a:xfrm>
            <a:off x="8365020" y="6424611"/>
            <a:ext cx="2534728" cy="365125"/>
          </a:xfrm>
          <a:prstGeom prst="rect">
            <a:avLst/>
          </a:prstGeom>
        </p:spPr>
        <p:txBody>
          <a:bodyPr/>
          <a:lstStyle/>
          <a:p>
            <a:pPr defTabSz="457200">
              <a:spcAft>
                <a:spcPts val="600"/>
              </a:spcAft>
            </a:pPr>
            <a:fld id="{4FAB73BC-B049-4115-A692-8D63A059BFB8}" type="slidenum">
              <a:rPr lang="en-US" smtClean="0"/>
              <a:pPr defTabSz="457200">
                <a:spcAft>
                  <a:spcPts val="600"/>
                </a:spcAft>
              </a:pPr>
              <a:t>8</a:t>
            </a:fld>
            <a:endParaRPr lang="en-US">
              <a:solidFill>
                <a:schemeClr val="bg1"/>
              </a:solidFill>
            </a:endParaRPr>
          </a:p>
        </p:txBody>
      </p:sp>
      <p:pic>
        <p:nvPicPr>
          <p:cNvPr id="3" name="Picture 2">
            <a:extLst>
              <a:ext uri="{FF2B5EF4-FFF2-40B4-BE49-F238E27FC236}">
                <a16:creationId xmlns:a16="http://schemas.microsoft.com/office/drawing/2014/main" id="{80F7226B-A929-A2F4-7DCB-B8B2FD62C5EB}"/>
              </a:ext>
            </a:extLst>
          </p:cNvPr>
          <p:cNvPicPr>
            <a:picLocks noChangeAspect="1"/>
          </p:cNvPicPr>
          <p:nvPr/>
        </p:nvPicPr>
        <p:blipFill>
          <a:blip r:embed="rId3"/>
          <a:stretch>
            <a:fillRect/>
          </a:stretch>
        </p:blipFill>
        <p:spPr>
          <a:xfrm>
            <a:off x="0" y="6372650"/>
            <a:ext cx="12192000" cy="485350"/>
          </a:xfrm>
          <a:prstGeom prst="rect">
            <a:avLst/>
          </a:prstGeom>
        </p:spPr>
      </p:pic>
    </p:spTree>
    <p:extLst>
      <p:ext uri="{BB962C8B-B14F-4D97-AF65-F5344CB8AC3E}">
        <p14:creationId xmlns:p14="http://schemas.microsoft.com/office/powerpoint/2010/main" val="20010977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11D4A66-3466-41D7-92A5-786DE7881A2B}"/>
              </a:ext>
            </a:extLst>
          </p:cNvPr>
          <p:cNvSpPr>
            <a:spLocks noGrp="1" noChangeArrowheads="1"/>
          </p:cNvSpPr>
          <p:nvPr>
            <p:ph type="title"/>
          </p:nvPr>
        </p:nvSpPr>
        <p:spPr>
          <a:xfrm>
            <a:off x="8229600" y="2031999"/>
            <a:ext cx="3549842" cy="2293258"/>
          </a:xfrm>
        </p:spPr>
        <p:txBody>
          <a:bodyPr anchor="ctr">
            <a:normAutofit/>
          </a:bodyPr>
          <a:lstStyle/>
          <a:p>
            <a:pPr algn="ctr"/>
            <a:r>
              <a:rPr lang="en-US" altLang="en-US" sz="4800" dirty="0">
                <a:solidFill>
                  <a:schemeClr val="bg1"/>
                </a:solidFill>
              </a:rPr>
              <a:t>WHAT IS A “PROJECT” ?</a:t>
            </a:r>
          </a:p>
        </p:txBody>
      </p:sp>
      <p:sp>
        <p:nvSpPr>
          <p:cNvPr id="23555" name="Rectangle 3">
            <a:extLst>
              <a:ext uri="{FF2B5EF4-FFF2-40B4-BE49-F238E27FC236}">
                <a16:creationId xmlns:a16="http://schemas.microsoft.com/office/drawing/2014/main" id="{06D38FF9-5D58-43C2-85F2-2F127F87071B}"/>
              </a:ext>
            </a:extLst>
          </p:cNvPr>
          <p:cNvSpPr>
            <a:spLocks noGrp="1" noChangeArrowheads="1"/>
          </p:cNvSpPr>
          <p:nvPr>
            <p:ph idx="1"/>
          </p:nvPr>
        </p:nvSpPr>
        <p:spPr>
          <a:xfrm>
            <a:off x="532692" y="822759"/>
            <a:ext cx="6707799" cy="5507950"/>
          </a:xfrm>
        </p:spPr>
        <p:txBody>
          <a:bodyPr>
            <a:normAutofit fontScale="92500"/>
          </a:bodyPr>
          <a:lstStyle/>
          <a:p>
            <a:pPr marL="0" indent="0" algn="ctr">
              <a:lnSpc>
                <a:spcPct val="120000"/>
              </a:lnSpc>
              <a:buFont typeface="Arial" panose="020B0604020202020204" pitchFamily="34" charset="0"/>
              <a:buNone/>
            </a:pPr>
            <a:r>
              <a:rPr lang="en-US" altLang="en-US" sz="2800" dirty="0">
                <a:solidFill>
                  <a:schemeClr val="accent4"/>
                </a:solidFill>
              </a:rPr>
              <a:t>How do we track project costs not allowable by the Grant Agreement, </a:t>
            </a:r>
          </a:p>
          <a:p>
            <a:pPr marL="0" indent="0" algn="ctr">
              <a:lnSpc>
                <a:spcPct val="120000"/>
              </a:lnSpc>
              <a:buFont typeface="Arial" panose="020B0604020202020204" pitchFamily="34" charset="0"/>
              <a:buNone/>
            </a:pPr>
            <a:r>
              <a:rPr lang="en-US" altLang="en-US" sz="2800" dirty="0">
                <a:solidFill>
                  <a:schemeClr val="accent4"/>
                </a:solidFill>
              </a:rPr>
              <a:t>but allowable from other funding sources ?</a:t>
            </a:r>
            <a:r>
              <a:rPr lang="en-US" altLang="en-US" sz="1600" b="0" dirty="0"/>
              <a:t>	</a:t>
            </a:r>
          </a:p>
          <a:p>
            <a:pPr marL="533400" indent="-533400">
              <a:buFont typeface="Arial" panose="020B0604020202020204" pitchFamily="34" charset="0"/>
              <a:buNone/>
            </a:pPr>
            <a:endParaRPr lang="en-US" altLang="en-US" sz="900" b="0" dirty="0"/>
          </a:p>
          <a:p>
            <a:pPr marL="533400" indent="-533400" algn="ctr">
              <a:buFont typeface="Arial" panose="020B0604020202020204" pitchFamily="34" charset="0"/>
              <a:buNone/>
            </a:pPr>
            <a:r>
              <a:rPr lang="en-US" altLang="en-US" sz="2800" dirty="0"/>
              <a:t>GAAP still applies</a:t>
            </a:r>
          </a:p>
          <a:p>
            <a:pPr marL="533400" indent="-533400" algn="ctr">
              <a:buFont typeface="Arial" panose="020B0604020202020204" pitchFamily="34" charset="0"/>
              <a:buNone/>
            </a:pPr>
            <a:endParaRPr lang="en-US" altLang="en-US" sz="900" b="0" dirty="0"/>
          </a:p>
          <a:p>
            <a:pPr marL="0" indent="0" algn="ctr">
              <a:buFont typeface="Arial" panose="020B0604020202020204" pitchFamily="34" charset="0"/>
              <a:buNone/>
            </a:pPr>
            <a:r>
              <a:rPr lang="en-US" altLang="en-US" sz="2400" b="0" dirty="0"/>
              <a:t>If expenditures are allowable in your other funding sources, they are still allowable project expenditures – you just may not fund them from</a:t>
            </a:r>
          </a:p>
          <a:p>
            <a:pPr marL="533400" indent="-533400" algn="ctr">
              <a:buFont typeface="Arial" panose="020B0604020202020204" pitchFamily="34" charset="0"/>
              <a:buNone/>
            </a:pPr>
            <a:r>
              <a:rPr lang="en-US" altLang="en-US" sz="2400" b="1" dirty="0">
                <a:solidFill>
                  <a:schemeClr val="accent4"/>
                </a:solidFill>
              </a:rPr>
              <a:t>SFP Grant + Match + Interest + Applied Savings</a:t>
            </a:r>
          </a:p>
        </p:txBody>
      </p:sp>
    </p:spTree>
    <p:extLst>
      <p:ext uri="{BB962C8B-B14F-4D97-AF65-F5344CB8AC3E}">
        <p14:creationId xmlns:p14="http://schemas.microsoft.com/office/powerpoint/2010/main" val="2016046331"/>
      </p:ext>
    </p:extLst>
  </p:cSld>
  <p:clrMapOvr>
    <a:masterClrMapping/>
  </p:clrMapOvr>
  <p:transition/>
</p:sld>
</file>

<file path=ppt/theme/theme1.xml><?xml version="1.0" encoding="utf-8"?>
<a:theme xmlns:a="http://schemas.openxmlformats.org/drawingml/2006/main" name="Office Theme">
  <a:themeElements>
    <a:clrScheme name="CASBO Con 24">
      <a:dk1>
        <a:srgbClr val="1B1C1D"/>
      </a:dk1>
      <a:lt1>
        <a:srgbClr val="FFFFFF"/>
      </a:lt1>
      <a:dk2>
        <a:srgbClr val="C5B9D9"/>
      </a:dk2>
      <a:lt2>
        <a:srgbClr val="F2F2F2"/>
      </a:lt2>
      <a:accent1>
        <a:srgbClr val="C5B9D9"/>
      </a:accent1>
      <a:accent2>
        <a:srgbClr val="FFFFFF"/>
      </a:accent2>
      <a:accent3>
        <a:srgbClr val="B189BD"/>
      </a:accent3>
      <a:accent4>
        <a:srgbClr val="7769AE"/>
      </a:accent4>
      <a:accent5>
        <a:srgbClr val="B189BD"/>
      </a:accent5>
      <a:accent6>
        <a:srgbClr val="841F82"/>
      </a:accent6>
      <a:hlink>
        <a:srgbClr val="522E90"/>
      </a:hlink>
      <a:folHlink>
        <a:srgbClr val="7769AE"/>
      </a:folHlink>
    </a:clrScheme>
    <a:fontScheme name="CASBO AC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AC31EE2BFCF9429269FF9FA83294AA" ma:contentTypeVersion="18" ma:contentTypeDescription="Create a new document." ma:contentTypeScope="" ma:versionID="742316aaa29b5d81657edec843365c6a">
  <xsd:schema xmlns:xsd="http://www.w3.org/2001/XMLSchema" xmlns:xs="http://www.w3.org/2001/XMLSchema" xmlns:p="http://schemas.microsoft.com/office/2006/metadata/properties" xmlns:ns3="b17b8421-bd72-40ab-a691-c0e0a1b3acac" xmlns:ns4="8d18b48d-01d8-4646-8aa6-60a0f9bed543" targetNamespace="http://schemas.microsoft.com/office/2006/metadata/properties" ma:root="true" ma:fieldsID="83ef42adf4d23b06db18edab8ad345c3" ns3:_="" ns4:_="">
    <xsd:import namespace="b17b8421-bd72-40ab-a691-c0e0a1b3acac"/>
    <xsd:import namespace="8d18b48d-01d8-4646-8aa6-60a0f9bed54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7b8421-bd72-40ab-a691-c0e0a1b3aca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18b48d-01d8-4646-8aa6-60a0f9bed54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d18b48d-01d8-4646-8aa6-60a0f9bed543" xsi:nil="true"/>
  </documentManagement>
</p:properties>
</file>

<file path=customXml/itemProps1.xml><?xml version="1.0" encoding="utf-8"?>
<ds:datastoreItem xmlns:ds="http://schemas.openxmlformats.org/officeDocument/2006/customXml" ds:itemID="{F8E2740E-23CB-44EF-8A16-46D1DE35CADB}">
  <ds:schemaRefs>
    <ds:schemaRef ds:uri="http://schemas.microsoft.com/sharepoint/v3/contenttype/forms"/>
  </ds:schemaRefs>
</ds:datastoreItem>
</file>

<file path=customXml/itemProps2.xml><?xml version="1.0" encoding="utf-8"?>
<ds:datastoreItem xmlns:ds="http://schemas.openxmlformats.org/officeDocument/2006/customXml" ds:itemID="{38F18FF4-CE88-4536-92FA-9E52DA637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7b8421-bd72-40ab-a691-c0e0a1b3acac"/>
    <ds:schemaRef ds:uri="8d18b48d-01d8-4646-8aa6-60a0f9bed5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543959-CBD0-416F-84D6-894D2DE75DB7}">
  <ds:schemaRefs>
    <ds:schemaRef ds:uri="http://schemas.microsoft.com/office/2006/documentManagement/types"/>
    <ds:schemaRef ds:uri="b17b8421-bd72-40ab-a691-c0e0a1b3acac"/>
    <ds:schemaRef ds:uri="http://www.w3.org/XML/1998/namespace"/>
    <ds:schemaRef ds:uri="8d18b48d-01d8-4646-8aa6-60a0f9bed543"/>
    <ds:schemaRef ds:uri="http://purl.org/dc/terms/"/>
    <ds:schemaRef ds:uri="http://purl.org/dc/elements/1.1/"/>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10213</TotalTime>
  <Words>5969</Words>
  <Application>Microsoft Office PowerPoint</Application>
  <PresentationFormat>Widescreen</PresentationFormat>
  <Paragraphs>512</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Symbol</vt:lpstr>
      <vt:lpstr>Wingdings</vt:lpstr>
      <vt:lpstr>Office Theme</vt:lpstr>
      <vt:lpstr>Facilities Accounting Basics</vt:lpstr>
      <vt:lpstr>ORGANIZE THE CODING</vt:lpstr>
      <vt:lpstr>STRATEGIES</vt:lpstr>
      <vt:lpstr>To answer the site code question, we must first answer:</vt:lpstr>
      <vt:lpstr>Forming a Project</vt:lpstr>
      <vt:lpstr>Forming a Project</vt:lpstr>
      <vt:lpstr>PowerPoint Presentation</vt:lpstr>
      <vt:lpstr>WHAT IS A “PROJECT” ?</vt:lpstr>
      <vt:lpstr>WHAT IS A “PROJECT” ?</vt:lpstr>
      <vt:lpstr>PowerPoint Presentation</vt:lpstr>
      <vt:lpstr>SAMPLE CATEGORIES</vt:lpstr>
      <vt:lpstr>CATEGORIES:  SITE ACQUISITION  AND APPROVAL (A)  </vt:lpstr>
      <vt:lpstr>Changes to the Detailed Listing (DLOPE)</vt:lpstr>
      <vt:lpstr>CATEGORIES:  EMINENT DOMAIN ACQUISITIONS – PART OF SITE ACQUSITION (A)</vt:lpstr>
      <vt:lpstr>COMMUNICATING THE CONSTRUCTION BUDGET NUMBER</vt:lpstr>
      <vt:lpstr>CATEGORIES: CONSTRUCTION (C) </vt:lpstr>
      <vt:lpstr>CATEGORIES: PLANNING (B) </vt:lpstr>
      <vt:lpstr>PowerPoint Presentation</vt:lpstr>
      <vt:lpstr>CATEGORIES: MEDIA, FIXTURES,  FURNITURE &amp; EQUIPMENT (F) </vt:lpstr>
      <vt:lpstr>CATEGORIES: CONTINGENCY (G) Construction Contingency Project Contingency Program Contingency  </vt:lpstr>
      <vt:lpstr>Contingencies</vt:lpstr>
      <vt:lpstr>MANAGING BUDGET DEVELOPMENT</vt:lpstr>
      <vt:lpstr>THE TRIANGLE EFFECT</vt:lpstr>
      <vt:lpstr>THE UPSIDE DOWN BUDGET</vt:lpstr>
      <vt:lpstr>MORE STRATEGIES</vt:lpstr>
      <vt:lpstr>Maintain a Great Contact List!</vt:lpstr>
      <vt:lpstr>Facilities Accounting –Basics and Facilities Accounting – Advanced  are available from…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Brenna Hamilton</dc:creator>
  <cp:lastModifiedBy>Cesar Mondragon</cp:lastModifiedBy>
  <cp:revision>99</cp:revision>
  <dcterms:created xsi:type="dcterms:W3CDTF">2024-01-30T16:17:30Z</dcterms:created>
  <dcterms:modified xsi:type="dcterms:W3CDTF">2024-04-05T18:26:43Z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0x01010049AC31EE2BFCF9429269FF9FA83294AA</vt:lpwstr>
  </property>
</Properties>
</file>