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handoutMasterIdLst>
    <p:handoutMasterId r:id="rId38"/>
  </p:handoutMasterIdLst>
  <p:sldIdLst>
    <p:sldId id="256" r:id="rId3"/>
    <p:sldId id="290" r:id="rId4"/>
    <p:sldId id="291" r:id="rId5"/>
    <p:sldId id="360" r:id="rId6"/>
    <p:sldId id="264" r:id="rId7"/>
    <p:sldId id="266" r:id="rId8"/>
    <p:sldId id="265" r:id="rId9"/>
    <p:sldId id="260" r:id="rId10"/>
    <p:sldId id="259" r:id="rId11"/>
    <p:sldId id="261" r:id="rId12"/>
    <p:sldId id="262" r:id="rId13"/>
    <p:sldId id="289" r:id="rId14"/>
    <p:sldId id="267" r:id="rId15"/>
    <p:sldId id="361" r:id="rId16"/>
    <p:sldId id="276" r:id="rId17"/>
    <p:sldId id="365" r:id="rId18"/>
    <p:sldId id="363" r:id="rId19"/>
    <p:sldId id="364" r:id="rId20"/>
    <p:sldId id="294" r:id="rId21"/>
    <p:sldId id="358" r:id="rId22"/>
    <p:sldId id="362" r:id="rId23"/>
    <p:sldId id="272" r:id="rId24"/>
    <p:sldId id="366" r:id="rId25"/>
    <p:sldId id="369" r:id="rId26"/>
    <p:sldId id="368" r:id="rId27"/>
    <p:sldId id="370" r:id="rId28"/>
    <p:sldId id="367" r:id="rId29"/>
    <p:sldId id="340" r:id="rId30"/>
    <p:sldId id="373" r:id="rId31"/>
    <p:sldId id="374" r:id="rId32"/>
    <p:sldId id="377" r:id="rId33"/>
    <p:sldId id="376" r:id="rId34"/>
    <p:sldId id="292" r:id="rId35"/>
    <p:sldId id="275" r:id="rId36"/>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9D5"/>
    <a:srgbClr val="006600"/>
    <a:srgbClr val="003300"/>
    <a:srgbClr val="F56E41"/>
    <a:srgbClr val="FFFF99"/>
    <a:srgbClr val="14EC85"/>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09" autoAdjust="0"/>
    <p:restoredTop sz="59167" autoAdjust="0"/>
  </p:normalViewPr>
  <p:slideViewPr>
    <p:cSldViewPr>
      <p:cViewPr varScale="1">
        <p:scale>
          <a:sx n="100" d="100"/>
          <a:sy n="100" d="100"/>
        </p:scale>
        <p:origin x="2511" y="23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70" y="-120"/>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ttie E. Boggs" userId="dbe4cf98-fa09-446d-8992-eb1efff7d9da" providerId="ADAL" clId="{E10C3031-DF5C-4546-A566-0CA6CA4BE50C}"/>
    <pc:docChg chg="custSel modSld sldOrd">
      <pc:chgData name="Lettie E. Boggs" userId="dbe4cf98-fa09-446d-8992-eb1efff7d9da" providerId="ADAL" clId="{E10C3031-DF5C-4546-A566-0CA6CA4BE50C}" dt="2024-10-02T23:36:06.950" v="2059" actId="6549"/>
      <pc:docMkLst>
        <pc:docMk/>
      </pc:docMkLst>
      <pc:sldChg chg="modNotesTx">
        <pc:chgData name="Lettie E. Boggs" userId="dbe4cf98-fa09-446d-8992-eb1efff7d9da" providerId="ADAL" clId="{E10C3031-DF5C-4546-A566-0CA6CA4BE50C}" dt="2024-10-02T23:10:03.217" v="0" actId="6549"/>
        <pc:sldMkLst>
          <pc:docMk/>
          <pc:sldMk cId="3597931663" sldId="256"/>
        </pc:sldMkLst>
      </pc:sldChg>
      <pc:sldChg chg="modNotesTx">
        <pc:chgData name="Lettie E. Boggs" userId="dbe4cf98-fa09-446d-8992-eb1efff7d9da" providerId="ADAL" clId="{E10C3031-DF5C-4546-A566-0CA6CA4BE50C}" dt="2024-10-02T23:13:06.546" v="228" actId="20577"/>
        <pc:sldMkLst>
          <pc:docMk/>
          <pc:sldMk cId="2522179184" sldId="265"/>
        </pc:sldMkLst>
      </pc:sldChg>
      <pc:sldChg chg="modNotesTx">
        <pc:chgData name="Lettie E. Boggs" userId="dbe4cf98-fa09-446d-8992-eb1efff7d9da" providerId="ADAL" clId="{E10C3031-DF5C-4546-A566-0CA6CA4BE50C}" dt="2024-10-02T23:10:46.632" v="4" actId="20577"/>
        <pc:sldMkLst>
          <pc:docMk/>
          <pc:sldMk cId="972352340" sldId="266"/>
        </pc:sldMkLst>
      </pc:sldChg>
      <pc:sldChg chg="modNotesTx">
        <pc:chgData name="Lettie E. Boggs" userId="dbe4cf98-fa09-446d-8992-eb1efff7d9da" providerId="ADAL" clId="{E10C3031-DF5C-4546-A566-0CA6CA4BE50C}" dt="2024-10-02T23:21:33.491" v="524" actId="20577"/>
        <pc:sldMkLst>
          <pc:docMk/>
          <pc:sldMk cId="3274888839" sldId="267"/>
        </pc:sldMkLst>
      </pc:sldChg>
      <pc:sldChg chg="ord modNotesTx">
        <pc:chgData name="Lettie E. Boggs" userId="dbe4cf98-fa09-446d-8992-eb1efff7d9da" providerId="ADAL" clId="{E10C3031-DF5C-4546-A566-0CA6CA4BE50C}" dt="2024-10-02T23:30:02.590" v="1243" actId="20577"/>
        <pc:sldMkLst>
          <pc:docMk/>
          <pc:sldMk cId="2997768322" sldId="272"/>
        </pc:sldMkLst>
      </pc:sldChg>
      <pc:sldChg chg="modNotesTx">
        <pc:chgData name="Lettie E. Boggs" userId="dbe4cf98-fa09-446d-8992-eb1efff7d9da" providerId="ADAL" clId="{E10C3031-DF5C-4546-A566-0CA6CA4BE50C}" dt="2024-10-02T23:23:47.946" v="544" actId="6549"/>
        <pc:sldMkLst>
          <pc:docMk/>
          <pc:sldMk cId="1036796519" sldId="276"/>
        </pc:sldMkLst>
      </pc:sldChg>
      <pc:sldChg chg="modNotesTx">
        <pc:chgData name="Lettie E. Boggs" userId="dbe4cf98-fa09-446d-8992-eb1efff7d9da" providerId="ADAL" clId="{E10C3031-DF5C-4546-A566-0CA6CA4BE50C}" dt="2024-10-02T23:25:34.061" v="706" actId="20577"/>
        <pc:sldMkLst>
          <pc:docMk/>
          <pc:sldMk cId="3891835574" sldId="294"/>
        </pc:sldMkLst>
      </pc:sldChg>
      <pc:sldChg chg="modNotesTx">
        <pc:chgData name="Lettie E. Boggs" userId="dbe4cf98-fa09-446d-8992-eb1efff7d9da" providerId="ADAL" clId="{E10C3031-DF5C-4546-A566-0CA6CA4BE50C}" dt="2024-10-02T23:35:47.109" v="2055" actId="6549"/>
        <pc:sldMkLst>
          <pc:docMk/>
          <pc:sldMk cId="0" sldId="340"/>
        </pc:sldMkLst>
      </pc:sldChg>
      <pc:sldChg chg="modNotesTx">
        <pc:chgData name="Lettie E. Boggs" userId="dbe4cf98-fa09-446d-8992-eb1efff7d9da" providerId="ADAL" clId="{E10C3031-DF5C-4546-A566-0CA6CA4BE50C}" dt="2024-10-02T23:11:43.578" v="91" actId="20577"/>
        <pc:sldMkLst>
          <pc:docMk/>
          <pc:sldMk cId="3279134887" sldId="360"/>
        </pc:sldMkLst>
      </pc:sldChg>
      <pc:sldChg chg="modNotesTx">
        <pc:chgData name="Lettie E. Boggs" userId="dbe4cf98-fa09-446d-8992-eb1efff7d9da" providerId="ADAL" clId="{E10C3031-DF5C-4546-A566-0CA6CA4BE50C}" dt="2024-10-02T23:24:06.185" v="546" actId="6549"/>
        <pc:sldMkLst>
          <pc:docMk/>
          <pc:sldMk cId="871568253" sldId="363"/>
        </pc:sldMkLst>
      </pc:sldChg>
      <pc:sldChg chg="modNotesTx">
        <pc:chgData name="Lettie E. Boggs" userId="dbe4cf98-fa09-446d-8992-eb1efff7d9da" providerId="ADAL" clId="{E10C3031-DF5C-4546-A566-0CA6CA4BE50C}" dt="2024-10-02T23:24:15.166" v="547" actId="6549"/>
        <pc:sldMkLst>
          <pc:docMk/>
          <pc:sldMk cId="2974347151" sldId="364"/>
        </pc:sldMkLst>
      </pc:sldChg>
      <pc:sldChg chg="modNotesTx">
        <pc:chgData name="Lettie E. Boggs" userId="dbe4cf98-fa09-446d-8992-eb1efff7d9da" providerId="ADAL" clId="{E10C3031-DF5C-4546-A566-0CA6CA4BE50C}" dt="2024-10-02T23:24:00.697" v="545" actId="6549"/>
        <pc:sldMkLst>
          <pc:docMk/>
          <pc:sldMk cId="1005896279" sldId="365"/>
        </pc:sldMkLst>
      </pc:sldChg>
      <pc:sldChg chg="modNotesTx">
        <pc:chgData name="Lettie E. Boggs" userId="dbe4cf98-fa09-446d-8992-eb1efff7d9da" providerId="ADAL" clId="{E10C3031-DF5C-4546-A566-0CA6CA4BE50C}" dt="2024-10-02T23:30:32.993" v="1244" actId="6549"/>
        <pc:sldMkLst>
          <pc:docMk/>
          <pc:sldMk cId="2715431700" sldId="366"/>
        </pc:sldMkLst>
      </pc:sldChg>
      <pc:sldChg chg="modNotesTx">
        <pc:chgData name="Lettie E. Boggs" userId="dbe4cf98-fa09-446d-8992-eb1efff7d9da" providerId="ADAL" clId="{E10C3031-DF5C-4546-A566-0CA6CA4BE50C}" dt="2024-10-02T23:35:34.589" v="2054" actId="20577"/>
        <pc:sldMkLst>
          <pc:docMk/>
          <pc:sldMk cId="2188147426" sldId="367"/>
        </pc:sldMkLst>
      </pc:sldChg>
      <pc:sldChg chg="modNotesTx">
        <pc:chgData name="Lettie E. Boggs" userId="dbe4cf98-fa09-446d-8992-eb1efff7d9da" providerId="ADAL" clId="{E10C3031-DF5C-4546-A566-0CA6CA4BE50C}" dt="2024-10-02T23:34:13.409" v="1839" actId="20577"/>
        <pc:sldMkLst>
          <pc:docMk/>
          <pc:sldMk cId="284809228" sldId="368"/>
        </pc:sldMkLst>
      </pc:sldChg>
      <pc:sldChg chg="modNotesTx">
        <pc:chgData name="Lettie E. Boggs" userId="dbe4cf98-fa09-446d-8992-eb1efff7d9da" providerId="ADAL" clId="{E10C3031-DF5C-4546-A566-0CA6CA4BE50C}" dt="2024-10-02T23:30:48.924" v="1245" actId="6549"/>
        <pc:sldMkLst>
          <pc:docMk/>
          <pc:sldMk cId="95388458" sldId="369"/>
        </pc:sldMkLst>
      </pc:sldChg>
      <pc:sldChg chg="modNotesTx">
        <pc:chgData name="Lettie E. Boggs" userId="dbe4cf98-fa09-446d-8992-eb1efff7d9da" providerId="ADAL" clId="{E10C3031-DF5C-4546-A566-0CA6CA4BE50C}" dt="2024-10-02T23:34:32.718" v="1865" actId="5793"/>
        <pc:sldMkLst>
          <pc:docMk/>
          <pc:sldMk cId="2159546992" sldId="370"/>
        </pc:sldMkLst>
      </pc:sldChg>
      <pc:sldChg chg="modNotesTx">
        <pc:chgData name="Lettie E. Boggs" userId="dbe4cf98-fa09-446d-8992-eb1efff7d9da" providerId="ADAL" clId="{E10C3031-DF5C-4546-A566-0CA6CA4BE50C}" dt="2024-10-02T23:35:51.439" v="2056" actId="6549"/>
        <pc:sldMkLst>
          <pc:docMk/>
          <pc:sldMk cId="956819508" sldId="373"/>
        </pc:sldMkLst>
      </pc:sldChg>
      <pc:sldChg chg="modNotesTx">
        <pc:chgData name="Lettie E. Boggs" userId="dbe4cf98-fa09-446d-8992-eb1efff7d9da" providerId="ADAL" clId="{E10C3031-DF5C-4546-A566-0CA6CA4BE50C}" dt="2024-10-02T23:35:54.820" v="2057" actId="6549"/>
        <pc:sldMkLst>
          <pc:docMk/>
          <pc:sldMk cId="17143859" sldId="374"/>
        </pc:sldMkLst>
      </pc:sldChg>
      <pc:sldChg chg="modNotesTx">
        <pc:chgData name="Lettie E. Boggs" userId="dbe4cf98-fa09-446d-8992-eb1efff7d9da" providerId="ADAL" clId="{E10C3031-DF5C-4546-A566-0CA6CA4BE50C}" dt="2024-10-02T23:36:06.950" v="2059" actId="6549"/>
        <pc:sldMkLst>
          <pc:docMk/>
          <pc:sldMk cId="2774765429" sldId="376"/>
        </pc:sldMkLst>
      </pc:sldChg>
      <pc:sldChg chg="modNotesTx">
        <pc:chgData name="Lettie E. Boggs" userId="dbe4cf98-fa09-446d-8992-eb1efff7d9da" providerId="ADAL" clId="{E10C3031-DF5C-4546-A566-0CA6CA4BE50C}" dt="2024-10-02T23:36:03.017" v="2058" actId="6549"/>
        <pc:sldMkLst>
          <pc:docMk/>
          <pc:sldMk cId="479137553" sldId="377"/>
        </pc:sldMkLst>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4960620" y="9071338"/>
            <a:ext cx="2125980" cy="312420"/>
          </a:xfrm>
          <a:prstGeom prst="rect">
            <a:avLst/>
          </a:prstGeom>
        </p:spPr>
        <p:txBody>
          <a:bodyPr vert="horz" lIns="94046" tIns="47023" rIns="94046" bIns="47023" rtlCol="0"/>
          <a:lstStyle>
            <a:lvl1pPr algn="r">
              <a:defRPr sz="1200"/>
            </a:lvl1pPr>
          </a:lstStyle>
          <a:p>
            <a:r>
              <a:rPr lang="en-US" dirty="0">
                <a:latin typeface="Arial" pitchFamily="34" charset="0"/>
                <a:cs typeface="Arial" pitchFamily="34" charset="0"/>
              </a:rPr>
              <a:t>March 9, 2018</a:t>
            </a:r>
          </a:p>
        </p:txBody>
      </p:sp>
      <p:sp>
        <p:nvSpPr>
          <p:cNvPr id="4" name="Footer Placeholder 3"/>
          <p:cNvSpPr>
            <a:spLocks noGrp="1"/>
          </p:cNvSpPr>
          <p:nvPr>
            <p:ph type="ftr" sz="quarter" idx="2"/>
          </p:nvPr>
        </p:nvSpPr>
        <p:spPr>
          <a:xfrm>
            <a:off x="0" y="8902343"/>
            <a:ext cx="1811020" cy="468630"/>
          </a:xfrm>
          <a:prstGeom prst="rect">
            <a:avLst/>
          </a:prstGeom>
        </p:spPr>
        <p:txBody>
          <a:bodyPr vert="horz" lIns="94046" tIns="47023" rIns="94046" bIns="47023" rtlCol="0" anchor="b"/>
          <a:lstStyle>
            <a:lvl1pPr algn="l">
              <a:defRPr sz="1200"/>
            </a:lvl1pPr>
          </a:lstStyle>
          <a:p>
            <a:r>
              <a:rPr lang="en-US" dirty="0">
                <a:latin typeface="Arial" pitchFamily="34" charset="0"/>
                <a:cs typeface="Arial" pitchFamily="34" charset="0"/>
              </a:rPr>
              <a:t>Type of Event goes here. Ex: CASH ONT Workshop</a:t>
            </a:r>
          </a:p>
        </p:txBody>
      </p:sp>
      <p:sp>
        <p:nvSpPr>
          <p:cNvPr id="5" name="Slide Number Placeholder 4"/>
          <p:cNvSpPr>
            <a:spLocks noGrp="1"/>
          </p:cNvSpPr>
          <p:nvPr>
            <p:ph type="sldNum" sz="quarter" idx="3"/>
          </p:nvPr>
        </p:nvSpPr>
        <p:spPr>
          <a:xfrm>
            <a:off x="3228340" y="8903970"/>
            <a:ext cx="629920" cy="468630"/>
          </a:xfrm>
          <a:prstGeom prst="rect">
            <a:avLst/>
          </a:prstGeom>
        </p:spPr>
        <p:txBody>
          <a:bodyPr vert="horz" lIns="94046" tIns="47023" rIns="94046" bIns="47023" rtlCol="0" anchor="b"/>
          <a:lstStyle>
            <a:lvl1pPr algn="r">
              <a:defRPr sz="1200"/>
            </a:lvl1pPr>
          </a:lstStyle>
          <a:p>
            <a:pPr algn="ctr"/>
            <a:fld id="{BD76545D-FBF7-4417-803E-C9BD9C26FBAC}" type="slidenum">
              <a:rPr lang="en-US" smtClean="0"/>
              <a:pPr algn="ctr"/>
              <a:t>‹#›</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8420" y="44631"/>
            <a:ext cx="1889760" cy="665972"/>
          </a:xfrm>
          <a:prstGeom prst="rect">
            <a:avLst/>
          </a:prstGeom>
        </p:spPr>
      </p:pic>
    </p:spTree>
    <p:extLst>
      <p:ext uri="{BB962C8B-B14F-4D97-AF65-F5344CB8AC3E}">
        <p14:creationId xmlns:p14="http://schemas.microsoft.com/office/powerpoint/2010/main" val="308345630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dirty="0"/>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r>
              <a:rPr lang="en-US" dirty="0"/>
              <a:t>March 9, 2018</a:t>
            </a:r>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dirty="0"/>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r>
              <a:rPr lang="en-US" dirty="0"/>
              <a:t>Type of Event goes here. Ex: CASH ONT Workshop</a:t>
            </a:r>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0E6D9F65-3F4C-4D8B-919D-8A3F8DC5E753}" type="slidenum">
              <a:rPr lang="en-US" smtClean="0"/>
              <a:t>‹#›</a:t>
            </a:fld>
            <a:endParaRPr lang="en-US" dirty="0"/>
          </a:p>
        </p:txBody>
      </p:sp>
    </p:spTree>
    <p:extLst>
      <p:ext uri="{BB962C8B-B14F-4D97-AF65-F5344CB8AC3E}">
        <p14:creationId xmlns:p14="http://schemas.microsoft.com/office/powerpoint/2010/main" val="1802484486"/>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6D9F65-3F4C-4D8B-919D-8A3F8DC5E753}" type="slidenum">
              <a:rPr lang="en-US" smtClean="0"/>
              <a:t>1</a:t>
            </a:fld>
            <a:endParaRPr lang="en-US" dirty="0"/>
          </a:p>
        </p:txBody>
      </p:sp>
      <p:sp>
        <p:nvSpPr>
          <p:cNvPr id="5" name="Footer Placeholder 4"/>
          <p:cNvSpPr>
            <a:spLocks noGrp="1"/>
          </p:cNvSpPr>
          <p:nvPr>
            <p:ph type="ftr" sz="quarter" idx="11"/>
          </p:nvPr>
        </p:nvSpPr>
        <p:spPr/>
        <p:txBody>
          <a:bodyPr/>
          <a:lstStyle/>
          <a:p>
            <a:r>
              <a:rPr lang="en-US" dirty="0"/>
              <a:t>Type of Event goes here. Ex: CASH ONT Workshop</a:t>
            </a:r>
          </a:p>
        </p:txBody>
      </p:sp>
      <p:sp>
        <p:nvSpPr>
          <p:cNvPr id="6" name="Date Placeholder 5"/>
          <p:cNvSpPr>
            <a:spLocks noGrp="1"/>
          </p:cNvSpPr>
          <p:nvPr>
            <p:ph type="dt" idx="12"/>
          </p:nvPr>
        </p:nvSpPr>
        <p:spPr/>
        <p:txBody>
          <a:bodyPr/>
          <a:lstStyle/>
          <a:p>
            <a:r>
              <a:rPr lang="en-US" dirty="0"/>
              <a:t>March 9, 2018</a:t>
            </a:r>
          </a:p>
        </p:txBody>
      </p:sp>
    </p:spTree>
    <p:extLst>
      <p:ext uri="{BB962C8B-B14F-4D97-AF65-F5344CB8AC3E}">
        <p14:creationId xmlns:p14="http://schemas.microsoft.com/office/powerpoint/2010/main" val="3943062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March 9, 2018</a:t>
            </a:r>
            <a:endParaRPr lang="en-US" dirty="0"/>
          </a:p>
        </p:txBody>
      </p:sp>
      <p:sp>
        <p:nvSpPr>
          <p:cNvPr id="5" name="Footer Placeholder 4"/>
          <p:cNvSpPr>
            <a:spLocks noGrp="1"/>
          </p:cNvSpPr>
          <p:nvPr>
            <p:ph type="ftr" sz="quarter" idx="4"/>
          </p:nvPr>
        </p:nvSpPr>
        <p:spPr/>
        <p:txBody>
          <a:bodyPr/>
          <a:lstStyle/>
          <a:p>
            <a:r>
              <a:rPr lang="en-US"/>
              <a:t>Type of Event goes here. Ex: CASH ONT Workshop</a:t>
            </a:r>
            <a:endParaRPr lang="en-US" dirty="0"/>
          </a:p>
        </p:txBody>
      </p:sp>
      <p:sp>
        <p:nvSpPr>
          <p:cNvPr id="6" name="Slide Number Placeholder 5"/>
          <p:cNvSpPr>
            <a:spLocks noGrp="1"/>
          </p:cNvSpPr>
          <p:nvPr>
            <p:ph type="sldNum" sz="quarter" idx="5"/>
          </p:nvPr>
        </p:nvSpPr>
        <p:spPr/>
        <p:txBody>
          <a:bodyPr/>
          <a:lstStyle/>
          <a:p>
            <a:fld id="{0E6D9F65-3F4C-4D8B-919D-8A3F8DC5E753}" type="slidenum">
              <a:rPr lang="en-US" smtClean="0"/>
              <a:t>12</a:t>
            </a:fld>
            <a:endParaRPr lang="en-US" dirty="0"/>
          </a:p>
        </p:txBody>
      </p:sp>
    </p:spTree>
    <p:extLst>
      <p:ext uri="{BB962C8B-B14F-4D97-AF65-F5344CB8AC3E}">
        <p14:creationId xmlns:p14="http://schemas.microsoft.com/office/powerpoint/2010/main" val="2423704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7DF24FAA-5B4F-4326-80DF-822812CFBD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9865" indent="-299948">
              <a:defRPr>
                <a:solidFill>
                  <a:schemeClr val="tx1"/>
                </a:solidFill>
                <a:latin typeface="Calibri" panose="020F0502020204030204" pitchFamily="34" charset="0"/>
              </a:defRPr>
            </a:lvl2pPr>
            <a:lvl3pPr marL="1199793" indent="-239958">
              <a:defRPr>
                <a:solidFill>
                  <a:schemeClr val="tx1"/>
                </a:solidFill>
                <a:latin typeface="Calibri" panose="020F0502020204030204" pitchFamily="34" charset="0"/>
              </a:defRPr>
            </a:lvl3pPr>
            <a:lvl4pPr marL="1679709" indent="-239958">
              <a:defRPr>
                <a:solidFill>
                  <a:schemeClr val="tx1"/>
                </a:solidFill>
                <a:latin typeface="Calibri" panose="020F0502020204030204" pitchFamily="34" charset="0"/>
              </a:defRPr>
            </a:lvl4pPr>
            <a:lvl5pPr marL="2159626" indent="-239958">
              <a:defRPr>
                <a:solidFill>
                  <a:schemeClr val="tx1"/>
                </a:solidFill>
                <a:latin typeface="Calibri" panose="020F0502020204030204" pitchFamily="34" charset="0"/>
              </a:defRPr>
            </a:lvl5pPr>
            <a:lvl6pPr marL="2639543" indent="-239958" eaLnBrk="0" fontAlgn="base" hangingPunct="0">
              <a:spcBef>
                <a:spcPct val="0"/>
              </a:spcBef>
              <a:spcAft>
                <a:spcPct val="0"/>
              </a:spcAft>
              <a:defRPr>
                <a:solidFill>
                  <a:schemeClr val="tx1"/>
                </a:solidFill>
                <a:latin typeface="Calibri" panose="020F0502020204030204" pitchFamily="34" charset="0"/>
              </a:defRPr>
            </a:lvl6pPr>
            <a:lvl7pPr marL="3119460" indent="-239958" eaLnBrk="0" fontAlgn="base" hangingPunct="0">
              <a:spcBef>
                <a:spcPct val="0"/>
              </a:spcBef>
              <a:spcAft>
                <a:spcPct val="0"/>
              </a:spcAft>
              <a:defRPr>
                <a:solidFill>
                  <a:schemeClr val="tx1"/>
                </a:solidFill>
                <a:latin typeface="Calibri" panose="020F0502020204030204" pitchFamily="34" charset="0"/>
              </a:defRPr>
            </a:lvl7pPr>
            <a:lvl8pPr marL="3599377" indent="-239958" eaLnBrk="0" fontAlgn="base" hangingPunct="0">
              <a:spcBef>
                <a:spcPct val="0"/>
              </a:spcBef>
              <a:spcAft>
                <a:spcPct val="0"/>
              </a:spcAft>
              <a:defRPr>
                <a:solidFill>
                  <a:schemeClr val="tx1"/>
                </a:solidFill>
                <a:latin typeface="Calibri" panose="020F0502020204030204" pitchFamily="34" charset="0"/>
              </a:defRPr>
            </a:lvl8pPr>
            <a:lvl9pPr marL="4079294" indent="-239958" eaLnBrk="0" fontAlgn="base" hangingPunct="0">
              <a:spcBef>
                <a:spcPct val="0"/>
              </a:spcBef>
              <a:spcAft>
                <a:spcPct val="0"/>
              </a:spcAft>
              <a:defRPr>
                <a:solidFill>
                  <a:schemeClr val="tx1"/>
                </a:solidFill>
                <a:latin typeface="Calibri" panose="020F0502020204030204" pitchFamily="34" charset="0"/>
              </a:defRPr>
            </a:lvl9pPr>
          </a:lstStyle>
          <a:p>
            <a:fld id="{4295F689-2E32-4950-89F4-6A1C01364861}" type="slidenum">
              <a:rPr lang="en-US" altLang="en-US" smtClean="0"/>
              <a:pPr/>
              <a:t>13</a:t>
            </a:fld>
            <a:endParaRPr lang="en-US" altLang="en-US"/>
          </a:p>
        </p:txBody>
      </p:sp>
      <p:sp>
        <p:nvSpPr>
          <p:cNvPr id="22531" name="Rectangle 2">
            <a:extLst>
              <a:ext uri="{FF2B5EF4-FFF2-40B4-BE49-F238E27FC236}">
                <a16:creationId xmlns:a16="http://schemas.microsoft.com/office/drawing/2014/main" id="{E809C3B4-5627-4006-BF84-35E230E2E4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a:extLst>
              <a:ext uri="{FF2B5EF4-FFF2-40B4-BE49-F238E27FC236}">
                <a16:creationId xmlns:a16="http://schemas.microsoft.com/office/drawing/2014/main" id="{8EC3B56F-9DFB-4D70-92A4-38469CF306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Good accounting practice always begins with the end in mind.  Understand the reporting requirements so that each project can be tracked in the manner in which it will need to be reported.  For Office of Public School Construction projects, the reporting document is the SAB 50-06 Detailed Listing of Expenditures.  </a:t>
            </a:r>
          </a:p>
          <a:p>
            <a:endParaRPr lang="en-US" altLang="en-US" dirty="0"/>
          </a:p>
          <a:p>
            <a:r>
              <a:rPr lang="en-US" altLang="en-US" dirty="0"/>
              <a:t>Because the Object Code component of SACS tells us what we spent the money on – and the OPSC audit is based on what we spent the money on, it makes sense to align the object codes with the reporting requirements of OPSC.  This provides documentation in the fiscal system that will support reconciliation with the audit documentation.  Check to see that you have a unique object code for each of the DLOPE columns.</a:t>
            </a:r>
          </a:p>
          <a:p>
            <a:endParaRPr lang="en-US" altLang="en-US" dirty="0"/>
          </a:p>
          <a:p>
            <a:r>
              <a:rPr lang="en-US" altLang="en-US" dirty="0"/>
              <a:t>It is also important to structure the coding to minimize the amount of reconfiguring that must be done to incoming invoices when they are being prepared for payment.  The more differentiation that is required, the more labor too.</a:t>
            </a:r>
          </a:p>
          <a:p>
            <a:endParaRPr lang="en-US" altLang="en-US" dirty="0"/>
          </a:p>
          <a:p>
            <a:endParaRPr lang="en-US" altLang="en-US" dirty="0"/>
          </a:p>
          <a:p>
            <a:r>
              <a:rPr lang="en-US" altLang="en-US" dirty="0"/>
              <a:t>For info on the DLOPE, go to </a:t>
            </a:r>
            <a:r>
              <a:rPr lang="en-US" dirty="0"/>
              <a:t>https://www.dgs.ca.gov/ and search for DLOPE.  Open the Detailed Listing of Expenditures to get the Instructions which show what will go in each object code.  (as of 240925</a:t>
            </a:r>
            <a:r>
              <a:rPr lang="en-US" altLang="en-US" dirty="0"/>
              <a:t>) </a:t>
            </a:r>
          </a:p>
        </p:txBody>
      </p:sp>
    </p:spTree>
    <p:extLst>
      <p:ext uri="{BB962C8B-B14F-4D97-AF65-F5344CB8AC3E}">
        <p14:creationId xmlns:p14="http://schemas.microsoft.com/office/powerpoint/2010/main" val="2465192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C915B10-FCBE-4E8D-A110-9B70F2F93F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9865" indent="-299948">
              <a:defRPr>
                <a:solidFill>
                  <a:schemeClr val="tx1"/>
                </a:solidFill>
                <a:latin typeface="Calibri" panose="020F0502020204030204" pitchFamily="34" charset="0"/>
              </a:defRPr>
            </a:lvl2pPr>
            <a:lvl3pPr marL="1199793" indent="-239958">
              <a:defRPr>
                <a:solidFill>
                  <a:schemeClr val="tx1"/>
                </a:solidFill>
                <a:latin typeface="Calibri" panose="020F0502020204030204" pitchFamily="34" charset="0"/>
              </a:defRPr>
            </a:lvl3pPr>
            <a:lvl4pPr marL="1679709" indent="-239958">
              <a:defRPr>
                <a:solidFill>
                  <a:schemeClr val="tx1"/>
                </a:solidFill>
                <a:latin typeface="Calibri" panose="020F0502020204030204" pitchFamily="34" charset="0"/>
              </a:defRPr>
            </a:lvl4pPr>
            <a:lvl5pPr marL="2159626" indent="-239958">
              <a:defRPr>
                <a:solidFill>
                  <a:schemeClr val="tx1"/>
                </a:solidFill>
                <a:latin typeface="Calibri" panose="020F0502020204030204" pitchFamily="34" charset="0"/>
              </a:defRPr>
            </a:lvl5pPr>
            <a:lvl6pPr marL="2639543" indent="-239958" eaLnBrk="0" fontAlgn="base" hangingPunct="0">
              <a:spcBef>
                <a:spcPct val="0"/>
              </a:spcBef>
              <a:spcAft>
                <a:spcPct val="0"/>
              </a:spcAft>
              <a:defRPr>
                <a:solidFill>
                  <a:schemeClr val="tx1"/>
                </a:solidFill>
                <a:latin typeface="Calibri" panose="020F0502020204030204" pitchFamily="34" charset="0"/>
              </a:defRPr>
            </a:lvl6pPr>
            <a:lvl7pPr marL="3119460" indent="-239958" eaLnBrk="0" fontAlgn="base" hangingPunct="0">
              <a:spcBef>
                <a:spcPct val="0"/>
              </a:spcBef>
              <a:spcAft>
                <a:spcPct val="0"/>
              </a:spcAft>
              <a:defRPr>
                <a:solidFill>
                  <a:schemeClr val="tx1"/>
                </a:solidFill>
                <a:latin typeface="Calibri" panose="020F0502020204030204" pitchFamily="34" charset="0"/>
              </a:defRPr>
            </a:lvl7pPr>
            <a:lvl8pPr marL="3599377" indent="-239958" eaLnBrk="0" fontAlgn="base" hangingPunct="0">
              <a:spcBef>
                <a:spcPct val="0"/>
              </a:spcBef>
              <a:spcAft>
                <a:spcPct val="0"/>
              </a:spcAft>
              <a:defRPr>
                <a:solidFill>
                  <a:schemeClr val="tx1"/>
                </a:solidFill>
                <a:latin typeface="Calibri" panose="020F0502020204030204" pitchFamily="34" charset="0"/>
              </a:defRPr>
            </a:lvl8pPr>
            <a:lvl9pPr marL="4079294" indent="-239958" eaLnBrk="0" fontAlgn="base" hangingPunct="0">
              <a:spcBef>
                <a:spcPct val="0"/>
              </a:spcBef>
              <a:spcAft>
                <a:spcPct val="0"/>
              </a:spcAft>
              <a:defRPr>
                <a:solidFill>
                  <a:schemeClr val="tx1"/>
                </a:solidFill>
                <a:latin typeface="Calibri" panose="020F0502020204030204" pitchFamily="34" charset="0"/>
              </a:defRPr>
            </a:lvl9pPr>
          </a:lstStyle>
          <a:p>
            <a:fld id="{D0A693A2-2086-4752-A14B-0BC3875758C4}" type="slidenum">
              <a:rPr lang="en-US" altLang="en-US" smtClean="0"/>
              <a:pPr/>
              <a:t>15</a:t>
            </a:fld>
            <a:endParaRPr lang="en-US" altLang="en-US"/>
          </a:p>
        </p:txBody>
      </p:sp>
      <p:sp>
        <p:nvSpPr>
          <p:cNvPr id="24579" name="Rectangle 2">
            <a:extLst>
              <a:ext uri="{FF2B5EF4-FFF2-40B4-BE49-F238E27FC236}">
                <a16:creationId xmlns:a16="http://schemas.microsoft.com/office/drawing/2014/main" id="{D8650EBE-5BC0-4E99-B552-CE9EA8FD61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a:extLst>
              <a:ext uri="{FF2B5EF4-FFF2-40B4-BE49-F238E27FC236}">
                <a16:creationId xmlns:a16="http://schemas.microsoft.com/office/drawing/2014/main" id="{0B1691E8-FD55-4C4D-B044-0C0781A4FD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r>
              <a:rPr lang="en-US" altLang="en-US" dirty="0"/>
              <a:t>The Office of Public School Construction is now requiring a Grant Agreement as a condition for fund release in the School Facilities Program. (For more info on the Agreement go to </a:t>
            </a:r>
            <a:r>
              <a:rPr lang="en-US" dirty="0"/>
              <a:t>https://www.dgs.ca.gov/ and search for Grant Agreements. (as of 240925</a:t>
            </a:r>
            <a:r>
              <a:rPr lang="en-US" altLang="en-US" dirty="0"/>
              <a:t>)  Funding provided from the SFP can only be spent on allowable expenditures as defined by the Agreement.</a:t>
            </a:r>
          </a:p>
          <a:p>
            <a:endParaRPr lang="en-US" altLang="en-US" dirty="0"/>
          </a:p>
          <a:p>
            <a:r>
              <a:rPr lang="en-US" altLang="en-US" dirty="0">
                <a:solidFill>
                  <a:srgbClr val="2A1D1B"/>
                </a:solidFill>
              </a:rPr>
              <a:t>Under the new Audit Guidance approved in June 2018, closing was separated from audit and the audit requirements changed.  Be sure that each Detailed Listing of Project Expenditures (DLOPE) submitted to OPSC only includes the expenditures allowed by the Agreement.  To find out if an item is allowed or not, districts may submit a letter with justification for the expenditure to OPSC for a determination of eligibility called an Advisory Letter.  Each letter is only applicable to the item within that project, a separate letter will need to be sent for each item in each project.  </a:t>
            </a:r>
          </a:p>
        </p:txBody>
      </p:sp>
    </p:spTree>
    <p:extLst>
      <p:ext uri="{BB962C8B-B14F-4D97-AF65-F5344CB8AC3E}">
        <p14:creationId xmlns:p14="http://schemas.microsoft.com/office/powerpoint/2010/main" val="3607135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C915B10-FCBE-4E8D-A110-9B70F2F93F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9865" indent="-299948">
              <a:defRPr>
                <a:solidFill>
                  <a:schemeClr val="tx1"/>
                </a:solidFill>
                <a:latin typeface="Calibri" panose="020F0502020204030204" pitchFamily="34" charset="0"/>
              </a:defRPr>
            </a:lvl2pPr>
            <a:lvl3pPr marL="1199793" indent="-239958">
              <a:defRPr>
                <a:solidFill>
                  <a:schemeClr val="tx1"/>
                </a:solidFill>
                <a:latin typeface="Calibri" panose="020F0502020204030204" pitchFamily="34" charset="0"/>
              </a:defRPr>
            </a:lvl3pPr>
            <a:lvl4pPr marL="1679709" indent="-239958">
              <a:defRPr>
                <a:solidFill>
                  <a:schemeClr val="tx1"/>
                </a:solidFill>
                <a:latin typeface="Calibri" panose="020F0502020204030204" pitchFamily="34" charset="0"/>
              </a:defRPr>
            </a:lvl4pPr>
            <a:lvl5pPr marL="2159626" indent="-239958">
              <a:defRPr>
                <a:solidFill>
                  <a:schemeClr val="tx1"/>
                </a:solidFill>
                <a:latin typeface="Calibri" panose="020F0502020204030204" pitchFamily="34" charset="0"/>
              </a:defRPr>
            </a:lvl5pPr>
            <a:lvl6pPr marL="2639543" indent="-239958" eaLnBrk="0" fontAlgn="base" hangingPunct="0">
              <a:spcBef>
                <a:spcPct val="0"/>
              </a:spcBef>
              <a:spcAft>
                <a:spcPct val="0"/>
              </a:spcAft>
              <a:defRPr>
                <a:solidFill>
                  <a:schemeClr val="tx1"/>
                </a:solidFill>
                <a:latin typeface="Calibri" panose="020F0502020204030204" pitchFamily="34" charset="0"/>
              </a:defRPr>
            </a:lvl6pPr>
            <a:lvl7pPr marL="3119460" indent="-239958" eaLnBrk="0" fontAlgn="base" hangingPunct="0">
              <a:spcBef>
                <a:spcPct val="0"/>
              </a:spcBef>
              <a:spcAft>
                <a:spcPct val="0"/>
              </a:spcAft>
              <a:defRPr>
                <a:solidFill>
                  <a:schemeClr val="tx1"/>
                </a:solidFill>
                <a:latin typeface="Calibri" panose="020F0502020204030204" pitchFamily="34" charset="0"/>
              </a:defRPr>
            </a:lvl7pPr>
            <a:lvl8pPr marL="3599377" indent="-239958" eaLnBrk="0" fontAlgn="base" hangingPunct="0">
              <a:spcBef>
                <a:spcPct val="0"/>
              </a:spcBef>
              <a:spcAft>
                <a:spcPct val="0"/>
              </a:spcAft>
              <a:defRPr>
                <a:solidFill>
                  <a:schemeClr val="tx1"/>
                </a:solidFill>
                <a:latin typeface="Calibri" panose="020F0502020204030204" pitchFamily="34" charset="0"/>
              </a:defRPr>
            </a:lvl8pPr>
            <a:lvl9pPr marL="4079294" indent="-239958" eaLnBrk="0" fontAlgn="base" hangingPunct="0">
              <a:spcBef>
                <a:spcPct val="0"/>
              </a:spcBef>
              <a:spcAft>
                <a:spcPct val="0"/>
              </a:spcAft>
              <a:defRPr>
                <a:solidFill>
                  <a:schemeClr val="tx1"/>
                </a:solidFill>
                <a:latin typeface="Calibri" panose="020F0502020204030204" pitchFamily="34" charset="0"/>
              </a:defRPr>
            </a:lvl9pPr>
          </a:lstStyle>
          <a:p>
            <a:fld id="{D0A693A2-2086-4752-A14B-0BC3875758C4}" type="slidenum">
              <a:rPr lang="en-US" altLang="en-US" smtClean="0"/>
              <a:pPr/>
              <a:t>16</a:t>
            </a:fld>
            <a:endParaRPr lang="en-US" altLang="en-US"/>
          </a:p>
        </p:txBody>
      </p:sp>
      <p:sp>
        <p:nvSpPr>
          <p:cNvPr id="24579" name="Rectangle 2">
            <a:extLst>
              <a:ext uri="{FF2B5EF4-FFF2-40B4-BE49-F238E27FC236}">
                <a16:creationId xmlns:a16="http://schemas.microsoft.com/office/drawing/2014/main" id="{D8650EBE-5BC0-4E99-B552-CE9EA8FD61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a:extLst>
              <a:ext uri="{FF2B5EF4-FFF2-40B4-BE49-F238E27FC236}">
                <a16:creationId xmlns:a16="http://schemas.microsoft.com/office/drawing/2014/main" id="{0B1691E8-FD55-4C4D-B044-0C0781A4FD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068790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C915B10-FCBE-4E8D-A110-9B70F2F93F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9865" indent="-299948">
              <a:defRPr>
                <a:solidFill>
                  <a:schemeClr val="tx1"/>
                </a:solidFill>
                <a:latin typeface="Calibri" panose="020F0502020204030204" pitchFamily="34" charset="0"/>
              </a:defRPr>
            </a:lvl2pPr>
            <a:lvl3pPr marL="1199793" indent="-239958">
              <a:defRPr>
                <a:solidFill>
                  <a:schemeClr val="tx1"/>
                </a:solidFill>
                <a:latin typeface="Calibri" panose="020F0502020204030204" pitchFamily="34" charset="0"/>
              </a:defRPr>
            </a:lvl3pPr>
            <a:lvl4pPr marL="1679709" indent="-239958">
              <a:defRPr>
                <a:solidFill>
                  <a:schemeClr val="tx1"/>
                </a:solidFill>
                <a:latin typeface="Calibri" panose="020F0502020204030204" pitchFamily="34" charset="0"/>
              </a:defRPr>
            </a:lvl4pPr>
            <a:lvl5pPr marL="2159626" indent="-239958">
              <a:defRPr>
                <a:solidFill>
                  <a:schemeClr val="tx1"/>
                </a:solidFill>
                <a:latin typeface="Calibri" panose="020F0502020204030204" pitchFamily="34" charset="0"/>
              </a:defRPr>
            </a:lvl5pPr>
            <a:lvl6pPr marL="2639543" indent="-239958" eaLnBrk="0" fontAlgn="base" hangingPunct="0">
              <a:spcBef>
                <a:spcPct val="0"/>
              </a:spcBef>
              <a:spcAft>
                <a:spcPct val="0"/>
              </a:spcAft>
              <a:defRPr>
                <a:solidFill>
                  <a:schemeClr val="tx1"/>
                </a:solidFill>
                <a:latin typeface="Calibri" panose="020F0502020204030204" pitchFamily="34" charset="0"/>
              </a:defRPr>
            </a:lvl6pPr>
            <a:lvl7pPr marL="3119460" indent="-239958" eaLnBrk="0" fontAlgn="base" hangingPunct="0">
              <a:spcBef>
                <a:spcPct val="0"/>
              </a:spcBef>
              <a:spcAft>
                <a:spcPct val="0"/>
              </a:spcAft>
              <a:defRPr>
                <a:solidFill>
                  <a:schemeClr val="tx1"/>
                </a:solidFill>
                <a:latin typeface="Calibri" panose="020F0502020204030204" pitchFamily="34" charset="0"/>
              </a:defRPr>
            </a:lvl7pPr>
            <a:lvl8pPr marL="3599377" indent="-239958" eaLnBrk="0" fontAlgn="base" hangingPunct="0">
              <a:spcBef>
                <a:spcPct val="0"/>
              </a:spcBef>
              <a:spcAft>
                <a:spcPct val="0"/>
              </a:spcAft>
              <a:defRPr>
                <a:solidFill>
                  <a:schemeClr val="tx1"/>
                </a:solidFill>
                <a:latin typeface="Calibri" panose="020F0502020204030204" pitchFamily="34" charset="0"/>
              </a:defRPr>
            </a:lvl8pPr>
            <a:lvl9pPr marL="4079294" indent="-239958" eaLnBrk="0" fontAlgn="base" hangingPunct="0">
              <a:spcBef>
                <a:spcPct val="0"/>
              </a:spcBef>
              <a:spcAft>
                <a:spcPct val="0"/>
              </a:spcAft>
              <a:defRPr>
                <a:solidFill>
                  <a:schemeClr val="tx1"/>
                </a:solidFill>
                <a:latin typeface="Calibri" panose="020F0502020204030204" pitchFamily="34" charset="0"/>
              </a:defRPr>
            </a:lvl9pPr>
          </a:lstStyle>
          <a:p>
            <a:fld id="{D0A693A2-2086-4752-A14B-0BC3875758C4}" type="slidenum">
              <a:rPr lang="en-US" altLang="en-US" smtClean="0"/>
              <a:pPr/>
              <a:t>17</a:t>
            </a:fld>
            <a:endParaRPr lang="en-US" altLang="en-US"/>
          </a:p>
        </p:txBody>
      </p:sp>
      <p:sp>
        <p:nvSpPr>
          <p:cNvPr id="24579" name="Rectangle 2">
            <a:extLst>
              <a:ext uri="{FF2B5EF4-FFF2-40B4-BE49-F238E27FC236}">
                <a16:creationId xmlns:a16="http://schemas.microsoft.com/office/drawing/2014/main" id="{D8650EBE-5BC0-4E99-B552-CE9EA8FD61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a:extLst>
              <a:ext uri="{FF2B5EF4-FFF2-40B4-BE49-F238E27FC236}">
                <a16:creationId xmlns:a16="http://schemas.microsoft.com/office/drawing/2014/main" id="{0B1691E8-FD55-4C4D-B044-0C0781A4FD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3832100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C915B10-FCBE-4E8D-A110-9B70F2F93F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9865" indent="-299948">
              <a:defRPr>
                <a:solidFill>
                  <a:schemeClr val="tx1"/>
                </a:solidFill>
                <a:latin typeface="Calibri" panose="020F0502020204030204" pitchFamily="34" charset="0"/>
              </a:defRPr>
            </a:lvl2pPr>
            <a:lvl3pPr marL="1199793" indent="-239958">
              <a:defRPr>
                <a:solidFill>
                  <a:schemeClr val="tx1"/>
                </a:solidFill>
                <a:latin typeface="Calibri" panose="020F0502020204030204" pitchFamily="34" charset="0"/>
              </a:defRPr>
            </a:lvl3pPr>
            <a:lvl4pPr marL="1679709" indent="-239958">
              <a:defRPr>
                <a:solidFill>
                  <a:schemeClr val="tx1"/>
                </a:solidFill>
                <a:latin typeface="Calibri" panose="020F0502020204030204" pitchFamily="34" charset="0"/>
              </a:defRPr>
            </a:lvl4pPr>
            <a:lvl5pPr marL="2159626" indent="-239958">
              <a:defRPr>
                <a:solidFill>
                  <a:schemeClr val="tx1"/>
                </a:solidFill>
                <a:latin typeface="Calibri" panose="020F0502020204030204" pitchFamily="34" charset="0"/>
              </a:defRPr>
            </a:lvl5pPr>
            <a:lvl6pPr marL="2639543" indent="-239958" eaLnBrk="0" fontAlgn="base" hangingPunct="0">
              <a:spcBef>
                <a:spcPct val="0"/>
              </a:spcBef>
              <a:spcAft>
                <a:spcPct val="0"/>
              </a:spcAft>
              <a:defRPr>
                <a:solidFill>
                  <a:schemeClr val="tx1"/>
                </a:solidFill>
                <a:latin typeface="Calibri" panose="020F0502020204030204" pitchFamily="34" charset="0"/>
              </a:defRPr>
            </a:lvl6pPr>
            <a:lvl7pPr marL="3119460" indent="-239958" eaLnBrk="0" fontAlgn="base" hangingPunct="0">
              <a:spcBef>
                <a:spcPct val="0"/>
              </a:spcBef>
              <a:spcAft>
                <a:spcPct val="0"/>
              </a:spcAft>
              <a:defRPr>
                <a:solidFill>
                  <a:schemeClr val="tx1"/>
                </a:solidFill>
                <a:latin typeface="Calibri" panose="020F0502020204030204" pitchFamily="34" charset="0"/>
              </a:defRPr>
            </a:lvl7pPr>
            <a:lvl8pPr marL="3599377" indent="-239958" eaLnBrk="0" fontAlgn="base" hangingPunct="0">
              <a:spcBef>
                <a:spcPct val="0"/>
              </a:spcBef>
              <a:spcAft>
                <a:spcPct val="0"/>
              </a:spcAft>
              <a:defRPr>
                <a:solidFill>
                  <a:schemeClr val="tx1"/>
                </a:solidFill>
                <a:latin typeface="Calibri" panose="020F0502020204030204" pitchFamily="34" charset="0"/>
              </a:defRPr>
            </a:lvl8pPr>
            <a:lvl9pPr marL="4079294" indent="-239958" eaLnBrk="0" fontAlgn="base" hangingPunct="0">
              <a:spcBef>
                <a:spcPct val="0"/>
              </a:spcBef>
              <a:spcAft>
                <a:spcPct val="0"/>
              </a:spcAft>
              <a:defRPr>
                <a:solidFill>
                  <a:schemeClr val="tx1"/>
                </a:solidFill>
                <a:latin typeface="Calibri" panose="020F0502020204030204" pitchFamily="34" charset="0"/>
              </a:defRPr>
            </a:lvl9pPr>
          </a:lstStyle>
          <a:p>
            <a:fld id="{D0A693A2-2086-4752-A14B-0BC3875758C4}" type="slidenum">
              <a:rPr lang="en-US" altLang="en-US" smtClean="0"/>
              <a:pPr/>
              <a:t>18</a:t>
            </a:fld>
            <a:endParaRPr lang="en-US" altLang="en-US"/>
          </a:p>
        </p:txBody>
      </p:sp>
      <p:sp>
        <p:nvSpPr>
          <p:cNvPr id="24579" name="Rectangle 2">
            <a:extLst>
              <a:ext uri="{FF2B5EF4-FFF2-40B4-BE49-F238E27FC236}">
                <a16:creationId xmlns:a16="http://schemas.microsoft.com/office/drawing/2014/main" id="{D8650EBE-5BC0-4E99-B552-CE9EA8FD61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a:extLst>
              <a:ext uri="{FF2B5EF4-FFF2-40B4-BE49-F238E27FC236}">
                <a16:creationId xmlns:a16="http://schemas.microsoft.com/office/drawing/2014/main" id="{0B1691E8-FD55-4C4D-B044-0C0781A4FD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1764518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list is for manually keeping the items in a binder.</a:t>
            </a:r>
          </a:p>
          <a:p>
            <a:endParaRPr lang="en-US" dirty="0"/>
          </a:p>
          <a:p>
            <a:r>
              <a:rPr lang="en-US" dirty="0"/>
              <a:t>See link with this PPT to access a free excel spreadsheet and instructions for digital process.</a:t>
            </a:r>
          </a:p>
        </p:txBody>
      </p:sp>
      <p:sp>
        <p:nvSpPr>
          <p:cNvPr id="4" name="Date Placeholder 3"/>
          <p:cNvSpPr>
            <a:spLocks noGrp="1"/>
          </p:cNvSpPr>
          <p:nvPr>
            <p:ph type="dt" idx="1"/>
          </p:nvPr>
        </p:nvSpPr>
        <p:spPr/>
        <p:txBody>
          <a:bodyPr/>
          <a:lstStyle/>
          <a:p>
            <a:r>
              <a:rPr lang="en-US"/>
              <a:t>March 9, 2018</a:t>
            </a:r>
            <a:endParaRPr lang="en-US" dirty="0"/>
          </a:p>
        </p:txBody>
      </p:sp>
      <p:sp>
        <p:nvSpPr>
          <p:cNvPr id="5" name="Footer Placeholder 4"/>
          <p:cNvSpPr>
            <a:spLocks noGrp="1"/>
          </p:cNvSpPr>
          <p:nvPr>
            <p:ph type="ftr" sz="quarter" idx="4"/>
          </p:nvPr>
        </p:nvSpPr>
        <p:spPr/>
        <p:txBody>
          <a:bodyPr/>
          <a:lstStyle/>
          <a:p>
            <a:r>
              <a:rPr lang="en-US"/>
              <a:t>Type of Event goes here. Ex: CASH ONT Workshop</a:t>
            </a:r>
            <a:endParaRPr lang="en-US" dirty="0"/>
          </a:p>
        </p:txBody>
      </p:sp>
      <p:sp>
        <p:nvSpPr>
          <p:cNvPr id="6" name="Slide Number Placeholder 5"/>
          <p:cNvSpPr>
            <a:spLocks noGrp="1"/>
          </p:cNvSpPr>
          <p:nvPr>
            <p:ph type="sldNum" sz="quarter" idx="5"/>
          </p:nvPr>
        </p:nvSpPr>
        <p:spPr/>
        <p:txBody>
          <a:bodyPr/>
          <a:lstStyle/>
          <a:p>
            <a:fld id="{0E6D9F65-3F4C-4D8B-919D-8A3F8DC5E753}" type="slidenum">
              <a:rPr lang="en-US" smtClean="0"/>
              <a:t>19</a:t>
            </a:fld>
            <a:endParaRPr lang="en-US" dirty="0"/>
          </a:p>
        </p:txBody>
      </p:sp>
    </p:spTree>
    <p:extLst>
      <p:ext uri="{BB962C8B-B14F-4D97-AF65-F5344CB8AC3E}">
        <p14:creationId xmlns:p14="http://schemas.microsoft.com/office/powerpoint/2010/main" val="3491172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24046651-D062-4CC1-93A6-A25610B7BC9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9865" indent="-299948">
              <a:defRPr>
                <a:solidFill>
                  <a:schemeClr val="tx1"/>
                </a:solidFill>
                <a:latin typeface="Calibri" panose="020F0502020204030204" pitchFamily="34" charset="0"/>
              </a:defRPr>
            </a:lvl2pPr>
            <a:lvl3pPr marL="1199793" indent="-239958">
              <a:defRPr>
                <a:solidFill>
                  <a:schemeClr val="tx1"/>
                </a:solidFill>
                <a:latin typeface="Calibri" panose="020F0502020204030204" pitchFamily="34" charset="0"/>
              </a:defRPr>
            </a:lvl3pPr>
            <a:lvl4pPr marL="1679709" indent="-239958">
              <a:defRPr>
                <a:solidFill>
                  <a:schemeClr val="tx1"/>
                </a:solidFill>
                <a:latin typeface="Calibri" panose="020F0502020204030204" pitchFamily="34" charset="0"/>
              </a:defRPr>
            </a:lvl4pPr>
            <a:lvl5pPr marL="2159626" indent="-239958">
              <a:defRPr>
                <a:solidFill>
                  <a:schemeClr val="tx1"/>
                </a:solidFill>
                <a:latin typeface="Calibri" panose="020F0502020204030204" pitchFamily="34" charset="0"/>
              </a:defRPr>
            </a:lvl5pPr>
            <a:lvl6pPr marL="2639543" indent="-239958" eaLnBrk="0" fontAlgn="base" hangingPunct="0">
              <a:spcBef>
                <a:spcPct val="0"/>
              </a:spcBef>
              <a:spcAft>
                <a:spcPct val="0"/>
              </a:spcAft>
              <a:defRPr>
                <a:solidFill>
                  <a:schemeClr val="tx1"/>
                </a:solidFill>
                <a:latin typeface="Calibri" panose="020F0502020204030204" pitchFamily="34" charset="0"/>
              </a:defRPr>
            </a:lvl6pPr>
            <a:lvl7pPr marL="3119460" indent="-239958" eaLnBrk="0" fontAlgn="base" hangingPunct="0">
              <a:spcBef>
                <a:spcPct val="0"/>
              </a:spcBef>
              <a:spcAft>
                <a:spcPct val="0"/>
              </a:spcAft>
              <a:defRPr>
                <a:solidFill>
                  <a:schemeClr val="tx1"/>
                </a:solidFill>
                <a:latin typeface="Calibri" panose="020F0502020204030204" pitchFamily="34" charset="0"/>
              </a:defRPr>
            </a:lvl7pPr>
            <a:lvl8pPr marL="3599377" indent="-239958" eaLnBrk="0" fontAlgn="base" hangingPunct="0">
              <a:spcBef>
                <a:spcPct val="0"/>
              </a:spcBef>
              <a:spcAft>
                <a:spcPct val="0"/>
              </a:spcAft>
              <a:defRPr>
                <a:solidFill>
                  <a:schemeClr val="tx1"/>
                </a:solidFill>
                <a:latin typeface="Calibri" panose="020F0502020204030204" pitchFamily="34" charset="0"/>
              </a:defRPr>
            </a:lvl8pPr>
            <a:lvl9pPr marL="4079294" indent="-239958" eaLnBrk="0" fontAlgn="base" hangingPunct="0">
              <a:spcBef>
                <a:spcPct val="0"/>
              </a:spcBef>
              <a:spcAft>
                <a:spcPct val="0"/>
              </a:spcAft>
              <a:defRPr>
                <a:solidFill>
                  <a:schemeClr val="tx1"/>
                </a:solidFill>
                <a:latin typeface="Calibri" panose="020F0502020204030204" pitchFamily="34" charset="0"/>
              </a:defRPr>
            </a:lvl9pPr>
          </a:lstStyle>
          <a:p>
            <a:fld id="{F11B6A5F-67E6-46E7-BCEF-1D14FA412EDA}" type="slidenum">
              <a:rPr lang="en-US" altLang="en-US" smtClean="0"/>
              <a:pPr/>
              <a:t>22</a:t>
            </a:fld>
            <a:endParaRPr lang="en-US" altLang="en-US"/>
          </a:p>
        </p:txBody>
      </p:sp>
      <p:sp>
        <p:nvSpPr>
          <p:cNvPr id="47107" name="Rectangle 2">
            <a:extLst>
              <a:ext uri="{FF2B5EF4-FFF2-40B4-BE49-F238E27FC236}">
                <a16:creationId xmlns:a16="http://schemas.microsoft.com/office/drawing/2014/main" id="{3AEFA148-9DAA-4F78-8622-EE70698D5C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a:extLst>
              <a:ext uri="{FF2B5EF4-FFF2-40B4-BE49-F238E27FC236}">
                <a16:creationId xmlns:a16="http://schemas.microsoft.com/office/drawing/2014/main" id="{CCCF37DC-82F3-41D8-95AD-25B5296397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t>Now for the Budget Process…</a:t>
            </a:r>
          </a:p>
          <a:p>
            <a:endParaRPr lang="en-US" altLang="en-US" sz="1000" dirty="0"/>
          </a:p>
          <a:p>
            <a:r>
              <a:rPr lang="en-US" altLang="en-US" sz="1000" dirty="0"/>
              <a:t>Initially you know the Project Budget Total Amount.  You put 70% in Construction, 20% in Arch/Planning, and hold the remaining 10% as Contingency.</a:t>
            </a:r>
          </a:p>
          <a:p>
            <a:endParaRPr lang="en-US" altLang="en-US" sz="1000" dirty="0"/>
          </a:p>
          <a:p>
            <a:r>
              <a:rPr lang="en-US" altLang="en-US" sz="1000" dirty="0"/>
              <a:t>If you initially know the Construction Estimate, put that in Construction.  Add to it another 20% for Arch/Planning and 10% Contingency to arrive at the Project Budget.  The Construction Budget and the Project Budget are not the same thing!!!</a:t>
            </a:r>
          </a:p>
          <a:p>
            <a:endParaRPr lang="en-US" altLang="en-US" sz="1000" dirty="0"/>
          </a:p>
          <a:p>
            <a:r>
              <a:rPr lang="en-US" altLang="en-US" sz="1000" dirty="0"/>
              <a:t>Land always stands on its own as an addition to the above amounts.</a:t>
            </a:r>
          </a:p>
          <a:p>
            <a:endParaRPr lang="en-US" altLang="en-US" sz="1000" dirty="0"/>
          </a:p>
          <a:p>
            <a:r>
              <a:rPr lang="en-US" altLang="en-US" sz="1000" dirty="0"/>
              <a:t>As more information becomes available the budget can be made more specific.  The more that is known, the more exact the budget can become.  As each budget component is completed, transfer any remaining funds on the budget worksheet to another phase or to contingency so that you are working with the maximum funds available as you plan and work the project.</a:t>
            </a:r>
          </a:p>
          <a:p>
            <a:endParaRPr lang="en-US" altLang="en-US" sz="1000" dirty="0"/>
          </a:p>
          <a:p>
            <a:r>
              <a:rPr lang="en-US" altLang="en-US" sz="1000" dirty="0"/>
              <a:t>Once an architect is on board and begins to have specific project design information, then architect estimates can be provided.  If those estimates are provided in the SAB 506 A&amp;B format, then they will be in the same categories as the district budget and can be used to refine the budget.  If the district’s and the architect’s numbers are significantly different, there needs to be a conversation about why.  Make sure both documents are including the same items in each category.</a:t>
            </a:r>
          </a:p>
          <a:p>
            <a:endParaRPr lang="en-US" altLang="en-US" sz="1000" dirty="0"/>
          </a:p>
          <a:p>
            <a:r>
              <a:rPr lang="en-US" altLang="en-US" sz="1000" dirty="0"/>
              <a:t>Once construction begins, then the schedule of values and other information will be provided by your Construction Manager or General Contractor.  The information can be used to keep the budget up to date and to monitor change orders and to pace the use of contingency.</a:t>
            </a:r>
          </a:p>
          <a:p>
            <a:endParaRPr lang="en-US" altLang="en-US" sz="1000" dirty="0"/>
          </a:p>
          <a:p>
            <a:r>
              <a:rPr lang="en-US" altLang="en-US" sz="1000" dirty="0"/>
              <a:t>So, the district doesn’t have to fill in all the categories on their own! Other professionals come along side to assist in providing increasingly specific budget numbers.  But the district is primarily responsible for the first broad brush budget.</a:t>
            </a:r>
          </a:p>
        </p:txBody>
      </p:sp>
    </p:spTree>
    <p:extLst>
      <p:ext uri="{BB962C8B-B14F-4D97-AF65-F5344CB8AC3E}">
        <p14:creationId xmlns:p14="http://schemas.microsoft.com/office/powerpoint/2010/main" val="770434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24046651-D062-4CC1-93A6-A25610B7BC9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9865" indent="-299948">
              <a:defRPr>
                <a:solidFill>
                  <a:schemeClr val="tx1"/>
                </a:solidFill>
                <a:latin typeface="Calibri" panose="020F0502020204030204" pitchFamily="34" charset="0"/>
              </a:defRPr>
            </a:lvl2pPr>
            <a:lvl3pPr marL="1199793" indent="-239958">
              <a:defRPr>
                <a:solidFill>
                  <a:schemeClr val="tx1"/>
                </a:solidFill>
                <a:latin typeface="Calibri" panose="020F0502020204030204" pitchFamily="34" charset="0"/>
              </a:defRPr>
            </a:lvl3pPr>
            <a:lvl4pPr marL="1679709" indent="-239958">
              <a:defRPr>
                <a:solidFill>
                  <a:schemeClr val="tx1"/>
                </a:solidFill>
                <a:latin typeface="Calibri" panose="020F0502020204030204" pitchFamily="34" charset="0"/>
              </a:defRPr>
            </a:lvl4pPr>
            <a:lvl5pPr marL="2159626" indent="-239958">
              <a:defRPr>
                <a:solidFill>
                  <a:schemeClr val="tx1"/>
                </a:solidFill>
                <a:latin typeface="Calibri" panose="020F0502020204030204" pitchFamily="34" charset="0"/>
              </a:defRPr>
            </a:lvl5pPr>
            <a:lvl6pPr marL="2639543" indent="-239958" eaLnBrk="0" fontAlgn="base" hangingPunct="0">
              <a:spcBef>
                <a:spcPct val="0"/>
              </a:spcBef>
              <a:spcAft>
                <a:spcPct val="0"/>
              </a:spcAft>
              <a:defRPr>
                <a:solidFill>
                  <a:schemeClr val="tx1"/>
                </a:solidFill>
                <a:latin typeface="Calibri" panose="020F0502020204030204" pitchFamily="34" charset="0"/>
              </a:defRPr>
            </a:lvl6pPr>
            <a:lvl7pPr marL="3119460" indent="-239958" eaLnBrk="0" fontAlgn="base" hangingPunct="0">
              <a:spcBef>
                <a:spcPct val="0"/>
              </a:spcBef>
              <a:spcAft>
                <a:spcPct val="0"/>
              </a:spcAft>
              <a:defRPr>
                <a:solidFill>
                  <a:schemeClr val="tx1"/>
                </a:solidFill>
                <a:latin typeface="Calibri" panose="020F0502020204030204" pitchFamily="34" charset="0"/>
              </a:defRPr>
            </a:lvl7pPr>
            <a:lvl8pPr marL="3599377" indent="-239958" eaLnBrk="0" fontAlgn="base" hangingPunct="0">
              <a:spcBef>
                <a:spcPct val="0"/>
              </a:spcBef>
              <a:spcAft>
                <a:spcPct val="0"/>
              </a:spcAft>
              <a:defRPr>
                <a:solidFill>
                  <a:schemeClr val="tx1"/>
                </a:solidFill>
                <a:latin typeface="Calibri" panose="020F0502020204030204" pitchFamily="34" charset="0"/>
              </a:defRPr>
            </a:lvl8pPr>
            <a:lvl9pPr marL="4079294" indent="-239958" eaLnBrk="0" fontAlgn="base" hangingPunct="0">
              <a:spcBef>
                <a:spcPct val="0"/>
              </a:spcBef>
              <a:spcAft>
                <a:spcPct val="0"/>
              </a:spcAft>
              <a:defRPr>
                <a:solidFill>
                  <a:schemeClr val="tx1"/>
                </a:solidFill>
                <a:latin typeface="Calibri" panose="020F0502020204030204" pitchFamily="34" charset="0"/>
              </a:defRPr>
            </a:lvl9pPr>
          </a:lstStyle>
          <a:p>
            <a:fld id="{F11B6A5F-67E6-46E7-BCEF-1D14FA412EDA}" type="slidenum">
              <a:rPr lang="en-US" altLang="en-US" smtClean="0"/>
              <a:pPr/>
              <a:t>23</a:t>
            </a:fld>
            <a:endParaRPr lang="en-US" altLang="en-US"/>
          </a:p>
        </p:txBody>
      </p:sp>
      <p:sp>
        <p:nvSpPr>
          <p:cNvPr id="47107" name="Rectangle 2">
            <a:extLst>
              <a:ext uri="{FF2B5EF4-FFF2-40B4-BE49-F238E27FC236}">
                <a16:creationId xmlns:a16="http://schemas.microsoft.com/office/drawing/2014/main" id="{3AEFA148-9DAA-4F78-8622-EE70698D5C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a:extLst>
              <a:ext uri="{FF2B5EF4-FFF2-40B4-BE49-F238E27FC236}">
                <a16:creationId xmlns:a16="http://schemas.microsoft.com/office/drawing/2014/main" id="{CCCF37DC-82F3-41D8-95AD-25B5296397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t>Now you have the big picture budget.  You can begin to make the case for your bond, or to start site selection.  But the budgeting process is not yet complete.  As more information becomes available that budget can be made more specific.  The more that is known, the more exact the budget can become.  As each budget component is completed, transfer any remaining funds on the budget worksheet to another phase or to contingency so that you are working with the maximum funds available as you plan and work the project.</a:t>
            </a:r>
          </a:p>
          <a:p>
            <a:endParaRPr lang="en-US" altLang="en-US" sz="1000" dirty="0"/>
          </a:p>
          <a:p>
            <a:r>
              <a:rPr lang="en-US" altLang="en-US" sz="1000" dirty="0"/>
              <a:t>Once an architect is on board and begins to have specific project design information, then architect estimates can be provided.  If those estimates are provided in the SAB 506 A&amp;B format, then they will be in the same categories as the district budget and can be used to refine the budget.  If the district’s and the architect’s numbers are significantly different, there needs to be a conversation about why.  Make sure both documents are including the same items in each category.</a:t>
            </a:r>
          </a:p>
          <a:p>
            <a:endParaRPr lang="en-US" altLang="en-US" sz="1000" dirty="0"/>
          </a:p>
          <a:p>
            <a:r>
              <a:rPr lang="en-US" altLang="en-US" sz="1000" dirty="0"/>
              <a:t>Once construction begins, then the schedule of values and other information will be provided by your Construction Manager or General Contractor.  The information can be used to keep the budget up to date and to monitor change orders and to pace the use of contingency.</a:t>
            </a:r>
          </a:p>
          <a:p>
            <a:endParaRPr lang="en-US" altLang="en-US" sz="1000" dirty="0"/>
          </a:p>
          <a:p>
            <a:r>
              <a:rPr lang="en-US" altLang="en-US" sz="1000" dirty="0"/>
              <a:t>So, the district doesn’t have to fill in all the categories on their own! Other professionals come along side to assist in providing increasingly specific budget numbers.  But the district is primarily responsible for the first broad brush budget.</a:t>
            </a:r>
          </a:p>
          <a:p>
            <a:endParaRPr lang="en-US" altLang="en-US" sz="1000" dirty="0"/>
          </a:p>
          <a:p>
            <a:endParaRPr lang="en-US" altLang="en-US" sz="1000" dirty="0"/>
          </a:p>
        </p:txBody>
      </p:sp>
    </p:spTree>
    <p:extLst>
      <p:ext uri="{BB962C8B-B14F-4D97-AF65-F5344CB8AC3E}">
        <p14:creationId xmlns:p14="http://schemas.microsoft.com/office/powerpoint/2010/main" val="3097601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24046651-D062-4CC1-93A6-A25610B7BC9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9865" indent="-299948">
              <a:defRPr>
                <a:solidFill>
                  <a:schemeClr val="tx1"/>
                </a:solidFill>
                <a:latin typeface="Calibri" panose="020F0502020204030204" pitchFamily="34" charset="0"/>
              </a:defRPr>
            </a:lvl2pPr>
            <a:lvl3pPr marL="1199793" indent="-239958">
              <a:defRPr>
                <a:solidFill>
                  <a:schemeClr val="tx1"/>
                </a:solidFill>
                <a:latin typeface="Calibri" panose="020F0502020204030204" pitchFamily="34" charset="0"/>
              </a:defRPr>
            </a:lvl3pPr>
            <a:lvl4pPr marL="1679709" indent="-239958">
              <a:defRPr>
                <a:solidFill>
                  <a:schemeClr val="tx1"/>
                </a:solidFill>
                <a:latin typeface="Calibri" panose="020F0502020204030204" pitchFamily="34" charset="0"/>
              </a:defRPr>
            </a:lvl4pPr>
            <a:lvl5pPr marL="2159626" indent="-239958">
              <a:defRPr>
                <a:solidFill>
                  <a:schemeClr val="tx1"/>
                </a:solidFill>
                <a:latin typeface="Calibri" panose="020F0502020204030204" pitchFamily="34" charset="0"/>
              </a:defRPr>
            </a:lvl5pPr>
            <a:lvl6pPr marL="2639543" indent="-239958" eaLnBrk="0" fontAlgn="base" hangingPunct="0">
              <a:spcBef>
                <a:spcPct val="0"/>
              </a:spcBef>
              <a:spcAft>
                <a:spcPct val="0"/>
              </a:spcAft>
              <a:defRPr>
                <a:solidFill>
                  <a:schemeClr val="tx1"/>
                </a:solidFill>
                <a:latin typeface="Calibri" panose="020F0502020204030204" pitchFamily="34" charset="0"/>
              </a:defRPr>
            </a:lvl6pPr>
            <a:lvl7pPr marL="3119460" indent="-239958" eaLnBrk="0" fontAlgn="base" hangingPunct="0">
              <a:spcBef>
                <a:spcPct val="0"/>
              </a:spcBef>
              <a:spcAft>
                <a:spcPct val="0"/>
              </a:spcAft>
              <a:defRPr>
                <a:solidFill>
                  <a:schemeClr val="tx1"/>
                </a:solidFill>
                <a:latin typeface="Calibri" panose="020F0502020204030204" pitchFamily="34" charset="0"/>
              </a:defRPr>
            </a:lvl7pPr>
            <a:lvl8pPr marL="3599377" indent="-239958" eaLnBrk="0" fontAlgn="base" hangingPunct="0">
              <a:spcBef>
                <a:spcPct val="0"/>
              </a:spcBef>
              <a:spcAft>
                <a:spcPct val="0"/>
              </a:spcAft>
              <a:defRPr>
                <a:solidFill>
                  <a:schemeClr val="tx1"/>
                </a:solidFill>
                <a:latin typeface="Calibri" panose="020F0502020204030204" pitchFamily="34" charset="0"/>
              </a:defRPr>
            </a:lvl8pPr>
            <a:lvl9pPr marL="4079294" indent="-239958" eaLnBrk="0" fontAlgn="base" hangingPunct="0">
              <a:spcBef>
                <a:spcPct val="0"/>
              </a:spcBef>
              <a:spcAft>
                <a:spcPct val="0"/>
              </a:spcAft>
              <a:defRPr>
                <a:solidFill>
                  <a:schemeClr val="tx1"/>
                </a:solidFill>
                <a:latin typeface="Calibri" panose="020F0502020204030204" pitchFamily="34" charset="0"/>
              </a:defRPr>
            </a:lvl9pPr>
          </a:lstStyle>
          <a:p>
            <a:fld id="{F11B6A5F-67E6-46E7-BCEF-1D14FA412EDA}" type="slidenum">
              <a:rPr lang="en-US" altLang="en-US" smtClean="0"/>
              <a:pPr/>
              <a:t>24</a:t>
            </a:fld>
            <a:endParaRPr lang="en-US" altLang="en-US"/>
          </a:p>
        </p:txBody>
      </p:sp>
      <p:sp>
        <p:nvSpPr>
          <p:cNvPr id="47107" name="Rectangle 2">
            <a:extLst>
              <a:ext uri="{FF2B5EF4-FFF2-40B4-BE49-F238E27FC236}">
                <a16:creationId xmlns:a16="http://schemas.microsoft.com/office/drawing/2014/main" id="{3AEFA148-9DAA-4F78-8622-EE70698D5C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a:extLst>
              <a:ext uri="{FF2B5EF4-FFF2-40B4-BE49-F238E27FC236}">
                <a16:creationId xmlns:a16="http://schemas.microsoft.com/office/drawing/2014/main" id="{CCCF37DC-82F3-41D8-95AD-25B5296397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t>Now you have the big picture budget.  You can begin to make the case for your bond, or to start site selection.  But the budgeting process is not yet complete.  As more information becomes available that budget can be made more specific.  The more that is known, the more exact the budget can become.  As each budget component is completed, transfer any remaining funds on the budget worksheet to another phase or to contingency so that you are working with the maximum funds available as you plan and work the project.</a:t>
            </a:r>
          </a:p>
          <a:p>
            <a:endParaRPr lang="en-US" altLang="en-US" sz="1000" dirty="0"/>
          </a:p>
          <a:p>
            <a:r>
              <a:rPr lang="en-US" altLang="en-US" sz="1000" dirty="0"/>
              <a:t>Once an architect is on board and begins to have specific project design information, then architect estimates can be provided.  If those estimates are provided in the SAB 506 A&amp;B format, then they will be in the same categories as the district budget and can be used to refine the budget.  If the district’s and the architect’s numbers are significantly different, there needs to be a conversation about why.  Make sure both documents are including the same items in each category.</a:t>
            </a:r>
          </a:p>
          <a:p>
            <a:endParaRPr lang="en-US" altLang="en-US" sz="1000" dirty="0"/>
          </a:p>
          <a:p>
            <a:r>
              <a:rPr lang="en-US" altLang="en-US" sz="1000" dirty="0"/>
              <a:t>Once construction begins, then the schedule of values and other information will be provided by your Construction Manager or General Contractor.  The information can be used to keep the budget up to date and to monitor change orders and to pace the use of contingency.</a:t>
            </a:r>
          </a:p>
          <a:p>
            <a:endParaRPr lang="en-US" altLang="en-US" sz="1000" dirty="0"/>
          </a:p>
          <a:p>
            <a:r>
              <a:rPr lang="en-US" altLang="en-US" sz="1000" dirty="0"/>
              <a:t>So, the district doesn’t have to fill in all the categories on their own! Other professionals come along side to assist in providing increasingly specific budget numbers.  But the district is primarily responsible for the first broad brush budget.</a:t>
            </a:r>
          </a:p>
          <a:p>
            <a:endParaRPr lang="en-US" altLang="en-US" sz="1000" dirty="0"/>
          </a:p>
          <a:p>
            <a:endParaRPr lang="en-US" altLang="en-US" sz="1000" dirty="0"/>
          </a:p>
        </p:txBody>
      </p:sp>
    </p:spTree>
    <p:extLst>
      <p:ext uri="{BB962C8B-B14F-4D97-AF65-F5344CB8AC3E}">
        <p14:creationId xmlns:p14="http://schemas.microsoft.com/office/powerpoint/2010/main" val="3374375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be able to read your coding string like you would read a sentence.</a:t>
            </a:r>
          </a:p>
        </p:txBody>
      </p:sp>
      <p:sp>
        <p:nvSpPr>
          <p:cNvPr id="4" name="Date Placeholder 3"/>
          <p:cNvSpPr>
            <a:spLocks noGrp="1"/>
          </p:cNvSpPr>
          <p:nvPr>
            <p:ph type="dt" idx="1"/>
          </p:nvPr>
        </p:nvSpPr>
        <p:spPr/>
        <p:txBody>
          <a:bodyPr/>
          <a:lstStyle/>
          <a:p>
            <a:r>
              <a:rPr lang="en-US"/>
              <a:t>March 9, 2018</a:t>
            </a:r>
            <a:endParaRPr lang="en-US" dirty="0"/>
          </a:p>
        </p:txBody>
      </p:sp>
      <p:sp>
        <p:nvSpPr>
          <p:cNvPr id="5" name="Footer Placeholder 4"/>
          <p:cNvSpPr>
            <a:spLocks noGrp="1"/>
          </p:cNvSpPr>
          <p:nvPr>
            <p:ph type="ftr" sz="quarter" idx="4"/>
          </p:nvPr>
        </p:nvSpPr>
        <p:spPr/>
        <p:txBody>
          <a:bodyPr/>
          <a:lstStyle/>
          <a:p>
            <a:r>
              <a:rPr lang="en-US"/>
              <a:t>Type of Event goes here. Ex: CASH ONT Workshop</a:t>
            </a:r>
            <a:endParaRPr lang="en-US" dirty="0"/>
          </a:p>
        </p:txBody>
      </p:sp>
      <p:sp>
        <p:nvSpPr>
          <p:cNvPr id="6" name="Slide Number Placeholder 5"/>
          <p:cNvSpPr>
            <a:spLocks noGrp="1"/>
          </p:cNvSpPr>
          <p:nvPr>
            <p:ph type="sldNum" sz="quarter" idx="5"/>
          </p:nvPr>
        </p:nvSpPr>
        <p:spPr/>
        <p:txBody>
          <a:bodyPr/>
          <a:lstStyle/>
          <a:p>
            <a:fld id="{0E6D9F65-3F4C-4D8B-919D-8A3F8DC5E753}" type="slidenum">
              <a:rPr lang="en-US" smtClean="0"/>
              <a:t>4</a:t>
            </a:fld>
            <a:endParaRPr lang="en-US" dirty="0"/>
          </a:p>
        </p:txBody>
      </p:sp>
    </p:spTree>
    <p:extLst>
      <p:ext uri="{BB962C8B-B14F-4D97-AF65-F5344CB8AC3E}">
        <p14:creationId xmlns:p14="http://schemas.microsoft.com/office/powerpoint/2010/main" val="4008871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24046651-D062-4CC1-93A6-A25610B7BC9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9865" indent="-299948">
              <a:defRPr>
                <a:solidFill>
                  <a:schemeClr val="tx1"/>
                </a:solidFill>
                <a:latin typeface="Calibri" panose="020F0502020204030204" pitchFamily="34" charset="0"/>
              </a:defRPr>
            </a:lvl2pPr>
            <a:lvl3pPr marL="1199793" indent="-239958">
              <a:defRPr>
                <a:solidFill>
                  <a:schemeClr val="tx1"/>
                </a:solidFill>
                <a:latin typeface="Calibri" panose="020F0502020204030204" pitchFamily="34" charset="0"/>
              </a:defRPr>
            </a:lvl3pPr>
            <a:lvl4pPr marL="1679709" indent="-239958">
              <a:defRPr>
                <a:solidFill>
                  <a:schemeClr val="tx1"/>
                </a:solidFill>
                <a:latin typeface="Calibri" panose="020F0502020204030204" pitchFamily="34" charset="0"/>
              </a:defRPr>
            </a:lvl4pPr>
            <a:lvl5pPr marL="2159626" indent="-239958">
              <a:defRPr>
                <a:solidFill>
                  <a:schemeClr val="tx1"/>
                </a:solidFill>
                <a:latin typeface="Calibri" panose="020F0502020204030204" pitchFamily="34" charset="0"/>
              </a:defRPr>
            </a:lvl5pPr>
            <a:lvl6pPr marL="2639543" indent="-239958" eaLnBrk="0" fontAlgn="base" hangingPunct="0">
              <a:spcBef>
                <a:spcPct val="0"/>
              </a:spcBef>
              <a:spcAft>
                <a:spcPct val="0"/>
              </a:spcAft>
              <a:defRPr>
                <a:solidFill>
                  <a:schemeClr val="tx1"/>
                </a:solidFill>
                <a:latin typeface="Calibri" panose="020F0502020204030204" pitchFamily="34" charset="0"/>
              </a:defRPr>
            </a:lvl6pPr>
            <a:lvl7pPr marL="3119460" indent="-239958" eaLnBrk="0" fontAlgn="base" hangingPunct="0">
              <a:spcBef>
                <a:spcPct val="0"/>
              </a:spcBef>
              <a:spcAft>
                <a:spcPct val="0"/>
              </a:spcAft>
              <a:defRPr>
                <a:solidFill>
                  <a:schemeClr val="tx1"/>
                </a:solidFill>
                <a:latin typeface="Calibri" panose="020F0502020204030204" pitchFamily="34" charset="0"/>
              </a:defRPr>
            </a:lvl7pPr>
            <a:lvl8pPr marL="3599377" indent="-239958" eaLnBrk="0" fontAlgn="base" hangingPunct="0">
              <a:spcBef>
                <a:spcPct val="0"/>
              </a:spcBef>
              <a:spcAft>
                <a:spcPct val="0"/>
              </a:spcAft>
              <a:defRPr>
                <a:solidFill>
                  <a:schemeClr val="tx1"/>
                </a:solidFill>
                <a:latin typeface="Calibri" panose="020F0502020204030204" pitchFamily="34" charset="0"/>
              </a:defRPr>
            </a:lvl8pPr>
            <a:lvl9pPr marL="4079294" indent="-239958" eaLnBrk="0" fontAlgn="base" hangingPunct="0">
              <a:spcBef>
                <a:spcPct val="0"/>
              </a:spcBef>
              <a:spcAft>
                <a:spcPct val="0"/>
              </a:spcAft>
              <a:defRPr>
                <a:solidFill>
                  <a:schemeClr val="tx1"/>
                </a:solidFill>
                <a:latin typeface="Calibri" panose="020F0502020204030204" pitchFamily="34" charset="0"/>
              </a:defRPr>
            </a:lvl9pPr>
          </a:lstStyle>
          <a:p>
            <a:fld id="{F11B6A5F-67E6-46E7-BCEF-1D14FA412EDA}" type="slidenum">
              <a:rPr lang="en-US" altLang="en-US" smtClean="0"/>
              <a:pPr/>
              <a:t>25</a:t>
            </a:fld>
            <a:endParaRPr lang="en-US" altLang="en-US"/>
          </a:p>
        </p:txBody>
      </p:sp>
      <p:sp>
        <p:nvSpPr>
          <p:cNvPr id="47107" name="Rectangle 2">
            <a:extLst>
              <a:ext uri="{FF2B5EF4-FFF2-40B4-BE49-F238E27FC236}">
                <a16:creationId xmlns:a16="http://schemas.microsoft.com/office/drawing/2014/main" id="{3AEFA148-9DAA-4F78-8622-EE70698D5C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a:extLst>
              <a:ext uri="{FF2B5EF4-FFF2-40B4-BE49-F238E27FC236}">
                <a16:creationId xmlns:a16="http://schemas.microsoft.com/office/drawing/2014/main" id="{CCCF37DC-82F3-41D8-95AD-25B5296397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t>This is the most likely cause of any lack of reconciliation between what Fiscal thinks is happening and what Facilities sees as reality.</a:t>
            </a:r>
          </a:p>
          <a:p>
            <a:endParaRPr lang="en-US" altLang="en-US" sz="1000" dirty="0"/>
          </a:p>
          <a:p>
            <a:r>
              <a:rPr lang="en-US" altLang="en-US" sz="1000" dirty="0"/>
              <a:t>Facilities needs to know what type of consultant and it needs to capitalize those expenses, so each type of consultant goes in a specific 6XXX object code.</a:t>
            </a:r>
          </a:p>
          <a:p>
            <a:endParaRPr lang="en-US" altLang="en-US" sz="1000" dirty="0"/>
          </a:p>
          <a:p>
            <a:r>
              <a:rPr lang="en-US" altLang="en-US" sz="1000" dirty="0"/>
              <a:t>The 5XXX codes are for Operational Expenses and the money typically available to Facilities Projects cannot be spent on operations so use of 5XXX objects in Capital Funds will likely be a red flag for your auditor.</a:t>
            </a:r>
          </a:p>
        </p:txBody>
      </p:sp>
    </p:spTree>
    <p:extLst>
      <p:ext uri="{BB962C8B-B14F-4D97-AF65-F5344CB8AC3E}">
        <p14:creationId xmlns:p14="http://schemas.microsoft.com/office/powerpoint/2010/main" val="1878556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24046651-D062-4CC1-93A6-A25610B7BC9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9865" indent="-299948">
              <a:defRPr>
                <a:solidFill>
                  <a:schemeClr val="tx1"/>
                </a:solidFill>
                <a:latin typeface="Calibri" panose="020F0502020204030204" pitchFamily="34" charset="0"/>
              </a:defRPr>
            </a:lvl2pPr>
            <a:lvl3pPr marL="1199793" indent="-239958">
              <a:defRPr>
                <a:solidFill>
                  <a:schemeClr val="tx1"/>
                </a:solidFill>
                <a:latin typeface="Calibri" panose="020F0502020204030204" pitchFamily="34" charset="0"/>
              </a:defRPr>
            </a:lvl3pPr>
            <a:lvl4pPr marL="1679709" indent="-239958">
              <a:defRPr>
                <a:solidFill>
                  <a:schemeClr val="tx1"/>
                </a:solidFill>
                <a:latin typeface="Calibri" panose="020F0502020204030204" pitchFamily="34" charset="0"/>
              </a:defRPr>
            </a:lvl4pPr>
            <a:lvl5pPr marL="2159626" indent="-239958">
              <a:defRPr>
                <a:solidFill>
                  <a:schemeClr val="tx1"/>
                </a:solidFill>
                <a:latin typeface="Calibri" panose="020F0502020204030204" pitchFamily="34" charset="0"/>
              </a:defRPr>
            </a:lvl5pPr>
            <a:lvl6pPr marL="2639543" indent="-239958" eaLnBrk="0" fontAlgn="base" hangingPunct="0">
              <a:spcBef>
                <a:spcPct val="0"/>
              </a:spcBef>
              <a:spcAft>
                <a:spcPct val="0"/>
              </a:spcAft>
              <a:defRPr>
                <a:solidFill>
                  <a:schemeClr val="tx1"/>
                </a:solidFill>
                <a:latin typeface="Calibri" panose="020F0502020204030204" pitchFamily="34" charset="0"/>
              </a:defRPr>
            </a:lvl6pPr>
            <a:lvl7pPr marL="3119460" indent="-239958" eaLnBrk="0" fontAlgn="base" hangingPunct="0">
              <a:spcBef>
                <a:spcPct val="0"/>
              </a:spcBef>
              <a:spcAft>
                <a:spcPct val="0"/>
              </a:spcAft>
              <a:defRPr>
                <a:solidFill>
                  <a:schemeClr val="tx1"/>
                </a:solidFill>
                <a:latin typeface="Calibri" panose="020F0502020204030204" pitchFamily="34" charset="0"/>
              </a:defRPr>
            </a:lvl7pPr>
            <a:lvl8pPr marL="3599377" indent="-239958" eaLnBrk="0" fontAlgn="base" hangingPunct="0">
              <a:spcBef>
                <a:spcPct val="0"/>
              </a:spcBef>
              <a:spcAft>
                <a:spcPct val="0"/>
              </a:spcAft>
              <a:defRPr>
                <a:solidFill>
                  <a:schemeClr val="tx1"/>
                </a:solidFill>
                <a:latin typeface="Calibri" panose="020F0502020204030204" pitchFamily="34" charset="0"/>
              </a:defRPr>
            </a:lvl8pPr>
            <a:lvl9pPr marL="4079294" indent="-239958" eaLnBrk="0" fontAlgn="base" hangingPunct="0">
              <a:spcBef>
                <a:spcPct val="0"/>
              </a:spcBef>
              <a:spcAft>
                <a:spcPct val="0"/>
              </a:spcAft>
              <a:defRPr>
                <a:solidFill>
                  <a:schemeClr val="tx1"/>
                </a:solidFill>
                <a:latin typeface="Calibri" panose="020F0502020204030204" pitchFamily="34" charset="0"/>
              </a:defRPr>
            </a:lvl9pPr>
          </a:lstStyle>
          <a:p>
            <a:fld id="{F11B6A5F-67E6-46E7-BCEF-1D14FA412EDA}" type="slidenum">
              <a:rPr lang="en-US" altLang="en-US" smtClean="0"/>
              <a:pPr/>
              <a:t>26</a:t>
            </a:fld>
            <a:endParaRPr lang="en-US" altLang="en-US"/>
          </a:p>
        </p:txBody>
      </p:sp>
      <p:sp>
        <p:nvSpPr>
          <p:cNvPr id="47107" name="Rectangle 2">
            <a:extLst>
              <a:ext uri="{FF2B5EF4-FFF2-40B4-BE49-F238E27FC236}">
                <a16:creationId xmlns:a16="http://schemas.microsoft.com/office/drawing/2014/main" id="{3AEFA148-9DAA-4F78-8622-EE70698D5C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a:extLst>
              <a:ext uri="{FF2B5EF4-FFF2-40B4-BE49-F238E27FC236}">
                <a16:creationId xmlns:a16="http://schemas.microsoft.com/office/drawing/2014/main" id="{CCCF37DC-82F3-41D8-95AD-25B5296397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t>The human tendency…</a:t>
            </a:r>
          </a:p>
        </p:txBody>
      </p:sp>
    </p:spTree>
    <p:extLst>
      <p:ext uri="{BB962C8B-B14F-4D97-AF65-F5344CB8AC3E}">
        <p14:creationId xmlns:p14="http://schemas.microsoft.com/office/powerpoint/2010/main" val="2921509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24046651-D062-4CC1-93A6-A25610B7BC9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9865" indent="-299948">
              <a:defRPr>
                <a:solidFill>
                  <a:schemeClr val="tx1"/>
                </a:solidFill>
                <a:latin typeface="Calibri" panose="020F0502020204030204" pitchFamily="34" charset="0"/>
              </a:defRPr>
            </a:lvl2pPr>
            <a:lvl3pPr marL="1199793" indent="-239958">
              <a:defRPr>
                <a:solidFill>
                  <a:schemeClr val="tx1"/>
                </a:solidFill>
                <a:latin typeface="Calibri" panose="020F0502020204030204" pitchFamily="34" charset="0"/>
              </a:defRPr>
            </a:lvl3pPr>
            <a:lvl4pPr marL="1679709" indent="-239958">
              <a:defRPr>
                <a:solidFill>
                  <a:schemeClr val="tx1"/>
                </a:solidFill>
                <a:latin typeface="Calibri" panose="020F0502020204030204" pitchFamily="34" charset="0"/>
              </a:defRPr>
            </a:lvl4pPr>
            <a:lvl5pPr marL="2159626" indent="-239958">
              <a:defRPr>
                <a:solidFill>
                  <a:schemeClr val="tx1"/>
                </a:solidFill>
                <a:latin typeface="Calibri" panose="020F0502020204030204" pitchFamily="34" charset="0"/>
              </a:defRPr>
            </a:lvl5pPr>
            <a:lvl6pPr marL="2639543" indent="-239958" eaLnBrk="0" fontAlgn="base" hangingPunct="0">
              <a:spcBef>
                <a:spcPct val="0"/>
              </a:spcBef>
              <a:spcAft>
                <a:spcPct val="0"/>
              </a:spcAft>
              <a:defRPr>
                <a:solidFill>
                  <a:schemeClr val="tx1"/>
                </a:solidFill>
                <a:latin typeface="Calibri" panose="020F0502020204030204" pitchFamily="34" charset="0"/>
              </a:defRPr>
            </a:lvl6pPr>
            <a:lvl7pPr marL="3119460" indent="-239958" eaLnBrk="0" fontAlgn="base" hangingPunct="0">
              <a:spcBef>
                <a:spcPct val="0"/>
              </a:spcBef>
              <a:spcAft>
                <a:spcPct val="0"/>
              </a:spcAft>
              <a:defRPr>
                <a:solidFill>
                  <a:schemeClr val="tx1"/>
                </a:solidFill>
                <a:latin typeface="Calibri" panose="020F0502020204030204" pitchFamily="34" charset="0"/>
              </a:defRPr>
            </a:lvl7pPr>
            <a:lvl8pPr marL="3599377" indent="-239958" eaLnBrk="0" fontAlgn="base" hangingPunct="0">
              <a:spcBef>
                <a:spcPct val="0"/>
              </a:spcBef>
              <a:spcAft>
                <a:spcPct val="0"/>
              </a:spcAft>
              <a:defRPr>
                <a:solidFill>
                  <a:schemeClr val="tx1"/>
                </a:solidFill>
                <a:latin typeface="Calibri" panose="020F0502020204030204" pitchFamily="34" charset="0"/>
              </a:defRPr>
            </a:lvl8pPr>
            <a:lvl9pPr marL="4079294" indent="-239958" eaLnBrk="0" fontAlgn="base" hangingPunct="0">
              <a:spcBef>
                <a:spcPct val="0"/>
              </a:spcBef>
              <a:spcAft>
                <a:spcPct val="0"/>
              </a:spcAft>
              <a:defRPr>
                <a:solidFill>
                  <a:schemeClr val="tx1"/>
                </a:solidFill>
                <a:latin typeface="Calibri" panose="020F0502020204030204" pitchFamily="34" charset="0"/>
              </a:defRPr>
            </a:lvl9pPr>
          </a:lstStyle>
          <a:p>
            <a:fld id="{F11B6A5F-67E6-46E7-BCEF-1D14FA412EDA}" type="slidenum">
              <a:rPr lang="en-US" altLang="en-US" smtClean="0"/>
              <a:pPr/>
              <a:t>27</a:t>
            </a:fld>
            <a:endParaRPr lang="en-US" altLang="en-US"/>
          </a:p>
        </p:txBody>
      </p:sp>
      <p:sp>
        <p:nvSpPr>
          <p:cNvPr id="47107" name="Rectangle 2">
            <a:extLst>
              <a:ext uri="{FF2B5EF4-FFF2-40B4-BE49-F238E27FC236}">
                <a16:creationId xmlns:a16="http://schemas.microsoft.com/office/drawing/2014/main" id="{3AEFA148-9DAA-4F78-8622-EE70698D5C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a:extLst>
              <a:ext uri="{FF2B5EF4-FFF2-40B4-BE49-F238E27FC236}">
                <a16:creationId xmlns:a16="http://schemas.microsoft.com/office/drawing/2014/main" id="{CCCF37DC-82F3-41D8-95AD-25B5296397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t>These are connected.  If you constrain one, the others increase.  If you constrain more than one, something is going to blow out.</a:t>
            </a:r>
          </a:p>
        </p:txBody>
      </p:sp>
    </p:spTree>
    <p:extLst>
      <p:ext uri="{BB962C8B-B14F-4D97-AF65-F5344CB8AC3E}">
        <p14:creationId xmlns:p14="http://schemas.microsoft.com/office/powerpoint/2010/main" val="2856777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BF7B1B7A-D11B-23F2-9513-E6D1F874DF04}"/>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B47B6B99-5E10-A603-B4D6-8F233B46394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51204" name="Slide Number Placeholder 3">
            <a:extLst>
              <a:ext uri="{FF2B5EF4-FFF2-40B4-BE49-F238E27FC236}">
                <a16:creationId xmlns:a16="http://schemas.microsoft.com/office/drawing/2014/main" id="{B294A7D3-2A01-9399-0EDC-5A4B202F3CD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5175" indent="-293688">
              <a:defRPr>
                <a:solidFill>
                  <a:schemeClr val="tx1"/>
                </a:solidFill>
                <a:latin typeface="Calibri" panose="020F0502020204030204" pitchFamily="34" charset="0"/>
              </a:defRPr>
            </a:lvl2pPr>
            <a:lvl3pPr marL="1176338" indent="-234950">
              <a:defRPr>
                <a:solidFill>
                  <a:schemeClr val="tx1"/>
                </a:solidFill>
                <a:latin typeface="Calibri" panose="020F0502020204030204" pitchFamily="34" charset="0"/>
              </a:defRPr>
            </a:lvl3pPr>
            <a:lvl4pPr marL="1647825" indent="-234950">
              <a:defRPr>
                <a:solidFill>
                  <a:schemeClr val="tx1"/>
                </a:solidFill>
                <a:latin typeface="Calibri" panose="020F0502020204030204" pitchFamily="34" charset="0"/>
              </a:defRPr>
            </a:lvl4pPr>
            <a:lvl5pPr marL="2119313" indent="-234950">
              <a:defRPr>
                <a:solidFill>
                  <a:schemeClr val="tx1"/>
                </a:solidFill>
                <a:latin typeface="Calibri" panose="020F0502020204030204" pitchFamily="34" charset="0"/>
              </a:defRPr>
            </a:lvl5pPr>
            <a:lvl6pPr marL="2576513" indent="-234950" defTabSz="457200" eaLnBrk="0" fontAlgn="base" hangingPunct="0">
              <a:spcBef>
                <a:spcPct val="0"/>
              </a:spcBef>
              <a:spcAft>
                <a:spcPct val="0"/>
              </a:spcAft>
              <a:defRPr>
                <a:solidFill>
                  <a:schemeClr val="tx1"/>
                </a:solidFill>
                <a:latin typeface="Calibri" panose="020F0502020204030204" pitchFamily="34" charset="0"/>
              </a:defRPr>
            </a:lvl6pPr>
            <a:lvl7pPr marL="3033713" indent="-234950" defTabSz="457200" eaLnBrk="0" fontAlgn="base" hangingPunct="0">
              <a:spcBef>
                <a:spcPct val="0"/>
              </a:spcBef>
              <a:spcAft>
                <a:spcPct val="0"/>
              </a:spcAft>
              <a:defRPr>
                <a:solidFill>
                  <a:schemeClr val="tx1"/>
                </a:solidFill>
                <a:latin typeface="Calibri" panose="020F0502020204030204" pitchFamily="34" charset="0"/>
              </a:defRPr>
            </a:lvl7pPr>
            <a:lvl8pPr marL="3490913" indent="-234950" defTabSz="457200" eaLnBrk="0" fontAlgn="base" hangingPunct="0">
              <a:spcBef>
                <a:spcPct val="0"/>
              </a:spcBef>
              <a:spcAft>
                <a:spcPct val="0"/>
              </a:spcAft>
              <a:defRPr>
                <a:solidFill>
                  <a:schemeClr val="tx1"/>
                </a:solidFill>
                <a:latin typeface="Calibri" panose="020F0502020204030204" pitchFamily="34" charset="0"/>
              </a:defRPr>
            </a:lvl8pPr>
            <a:lvl9pPr marL="3948113" indent="-234950" defTabSz="457200" eaLnBrk="0" fontAlgn="base" hangingPunct="0">
              <a:spcBef>
                <a:spcPct val="0"/>
              </a:spcBef>
              <a:spcAft>
                <a:spcPct val="0"/>
              </a:spcAft>
              <a:defRPr>
                <a:solidFill>
                  <a:schemeClr val="tx1"/>
                </a:solidFill>
                <a:latin typeface="Calibri" panose="020F0502020204030204" pitchFamily="34" charset="0"/>
              </a:defRPr>
            </a:lvl9pPr>
          </a:lstStyle>
          <a:p>
            <a:fld id="{673E4611-3076-4080-AF9F-D2427A038744}" type="slidenum">
              <a:rPr lang="en-US" altLang="en-US" smtClean="0">
                <a:solidFill>
                  <a:srgbClr val="000000"/>
                </a:solidFill>
              </a:rPr>
              <a:pPr/>
              <a:t>28</a:t>
            </a:fld>
            <a:endParaRPr lang="en-US" altLang="en-US">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BF7B1B7A-D11B-23F2-9513-E6D1F874DF04}"/>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B47B6B99-5E10-A603-B4D6-8F233B46394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51204" name="Slide Number Placeholder 3">
            <a:extLst>
              <a:ext uri="{FF2B5EF4-FFF2-40B4-BE49-F238E27FC236}">
                <a16:creationId xmlns:a16="http://schemas.microsoft.com/office/drawing/2014/main" id="{B294A7D3-2A01-9399-0EDC-5A4B202F3CD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5175" indent="-293688">
              <a:defRPr>
                <a:solidFill>
                  <a:schemeClr val="tx1"/>
                </a:solidFill>
                <a:latin typeface="Calibri" panose="020F0502020204030204" pitchFamily="34" charset="0"/>
              </a:defRPr>
            </a:lvl2pPr>
            <a:lvl3pPr marL="1176338" indent="-234950">
              <a:defRPr>
                <a:solidFill>
                  <a:schemeClr val="tx1"/>
                </a:solidFill>
                <a:latin typeface="Calibri" panose="020F0502020204030204" pitchFamily="34" charset="0"/>
              </a:defRPr>
            </a:lvl3pPr>
            <a:lvl4pPr marL="1647825" indent="-234950">
              <a:defRPr>
                <a:solidFill>
                  <a:schemeClr val="tx1"/>
                </a:solidFill>
                <a:latin typeface="Calibri" panose="020F0502020204030204" pitchFamily="34" charset="0"/>
              </a:defRPr>
            </a:lvl4pPr>
            <a:lvl5pPr marL="2119313" indent="-234950">
              <a:defRPr>
                <a:solidFill>
                  <a:schemeClr val="tx1"/>
                </a:solidFill>
                <a:latin typeface="Calibri" panose="020F0502020204030204" pitchFamily="34" charset="0"/>
              </a:defRPr>
            </a:lvl5pPr>
            <a:lvl6pPr marL="2576513" indent="-234950" defTabSz="457200" eaLnBrk="0" fontAlgn="base" hangingPunct="0">
              <a:spcBef>
                <a:spcPct val="0"/>
              </a:spcBef>
              <a:spcAft>
                <a:spcPct val="0"/>
              </a:spcAft>
              <a:defRPr>
                <a:solidFill>
                  <a:schemeClr val="tx1"/>
                </a:solidFill>
                <a:latin typeface="Calibri" panose="020F0502020204030204" pitchFamily="34" charset="0"/>
              </a:defRPr>
            </a:lvl6pPr>
            <a:lvl7pPr marL="3033713" indent="-234950" defTabSz="457200" eaLnBrk="0" fontAlgn="base" hangingPunct="0">
              <a:spcBef>
                <a:spcPct val="0"/>
              </a:spcBef>
              <a:spcAft>
                <a:spcPct val="0"/>
              </a:spcAft>
              <a:defRPr>
                <a:solidFill>
                  <a:schemeClr val="tx1"/>
                </a:solidFill>
                <a:latin typeface="Calibri" panose="020F0502020204030204" pitchFamily="34" charset="0"/>
              </a:defRPr>
            </a:lvl7pPr>
            <a:lvl8pPr marL="3490913" indent="-234950" defTabSz="457200" eaLnBrk="0" fontAlgn="base" hangingPunct="0">
              <a:spcBef>
                <a:spcPct val="0"/>
              </a:spcBef>
              <a:spcAft>
                <a:spcPct val="0"/>
              </a:spcAft>
              <a:defRPr>
                <a:solidFill>
                  <a:schemeClr val="tx1"/>
                </a:solidFill>
                <a:latin typeface="Calibri" panose="020F0502020204030204" pitchFamily="34" charset="0"/>
              </a:defRPr>
            </a:lvl8pPr>
            <a:lvl9pPr marL="3948113" indent="-234950" defTabSz="457200" eaLnBrk="0" fontAlgn="base" hangingPunct="0">
              <a:spcBef>
                <a:spcPct val="0"/>
              </a:spcBef>
              <a:spcAft>
                <a:spcPct val="0"/>
              </a:spcAft>
              <a:defRPr>
                <a:solidFill>
                  <a:schemeClr val="tx1"/>
                </a:solidFill>
                <a:latin typeface="Calibri" panose="020F0502020204030204" pitchFamily="34" charset="0"/>
              </a:defRPr>
            </a:lvl9pPr>
          </a:lstStyle>
          <a:p>
            <a:fld id="{673E4611-3076-4080-AF9F-D2427A038744}" type="slidenum">
              <a:rPr lang="en-US" altLang="en-US" smtClean="0">
                <a:solidFill>
                  <a:srgbClr val="000000"/>
                </a:solidFill>
              </a:rPr>
              <a:pPr/>
              <a:t>29</a:t>
            </a:fld>
            <a:endParaRPr lang="en-US" altLang="en-US">
              <a:solidFill>
                <a:srgbClr val="000000"/>
              </a:solidFill>
            </a:endParaRPr>
          </a:p>
        </p:txBody>
      </p:sp>
    </p:spTree>
    <p:extLst>
      <p:ext uri="{BB962C8B-B14F-4D97-AF65-F5344CB8AC3E}">
        <p14:creationId xmlns:p14="http://schemas.microsoft.com/office/powerpoint/2010/main" val="3377143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BF7B1B7A-D11B-23F2-9513-E6D1F874DF04}"/>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B47B6B99-5E10-A603-B4D6-8F233B46394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51204" name="Slide Number Placeholder 3">
            <a:extLst>
              <a:ext uri="{FF2B5EF4-FFF2-40B4-BE49-F238E27FC236}">
                <a16:creationId xmlns:a16="http://schemas.microsoft.com/office/drawing/2014/main" id="{B294A7D3-2A01-9399-0EDC-5A4B202F3CD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5175" indent="-293688">
              <a:defRPr>
                <a:solidFill>
                  <a:schemeClr val="tx1"/>
                </a:solidFill>
                <a:latin typeface="Calibri" panose="020F0502020204030204" pitchFamily="34" charset="0"/>
              </a:defRPr>
            </a:lvl2pPr>
            <a:lvl3pPr marL="1176338" indent="-234950">
              <a:defRPr>
                <a:solidFill>
                  <a:schemeClr val="tx1"/>
                </a:solidFill>
                <a:latin typeface="Calibri" panose="020F0502020204030204" pitchFamily="34" charset="0"/>
              </a:defRPr>
            </a:lvl3pPr>
            <a:lvl4pPr marL="1647825" indent="-234950">
              <a:defRPr>
                <a:solidFill>
                  <a:schemeClr val="tx1"/>
                </a:solidFill>
                <a:latin typeface="Calibri" panose="020F0502020204030204" pitchFamily="34" charset="0"/>
              </a:defRPr>
            </a:lvl4pPr>
            <a:lvl5pPr marL="2119313" indent="-234950">
              <a:defRPr>
                <a:solidFill>
                  <a:schemeClr val="tx1"/>
                </a:solidFill>
                <a:latin typeface="Calibri" panose="020F0502020204030204" pitchFamily="34" charset="0"/>
              </a:defRPr>
            </a:lvl5pPr>
            <a:lvl6pPr marL="2576513" indent="-234950" defTabSz="457200" eaLnBrk="0" fontAlgn="base" hangingPunct="0">
              <a:spcBef>
                <a:spcPct val="0"/>
              </a:spcBef>
              <a:spcAft>
                <a:spcPct val="0"/>
              </a:spcAft>
              <a:defRPr>
                <a:solidFill>
                  <a:schemeClr val="tx1"/>
                </a:solidFill>
                <a:latin typeface="Calibri" panose="020F0502020204030204" pitchFamily="34" charset="0"/>
              </a:defRPr>
            </a:lvl6pPr>
            <a:lvl7pPr marL="3033713" indent="-234950" defTabSz="457200" eaLnBrk="0" fontAlgn="base" hangingPunct="0">
              <a:spcBef>
                <a:spcPct val="0"/>
              </a:spcBef>
              <a:spcAft>
                <a:spcPct val="0"/>
              </a:spcAft>
              <a:defRPr>
                <a:solidFill>
                  <a:schemeClr val="tx1"/>
                </a:solidFill>
                <a:latin typeface="Calibri" panose="020F0502020204030204" pitchFamily="34" charset="0"/>
              </a:defRPr>
            </a:lvl7pPr>
            <a:lvl8pPr marL="3490913" indent="-234950" defTabSz="457200" eaLnBrk="0" fontAlgn="base" hangingPunct="0">
              <a:spcBef>
                <a:spcPct val="0"/>
              </a:spcBef>
              <a:spcAft>
                <a:spcPct val="0"/>
              </a:spcAft>
              <a:defRPr>
                <a:solidFill>
                  <a:schemeClr val="tx1"/>
                </a:solidFill>
                <a:latin typeface="Calibri" panose="020F0502020204030204" pitchFamily="34" charset="0"/>
              </a:defRPr>
            </a:lvl8pPr>
            <a:lvl9pPr marL="3948113" indent="-234950" defTabSz="457200" eaLnBrk="0" fontAlgn="base" hangingPunct="0">
              <a:spcBef>
                <a:spcPct val="0"/>
              </a:spcBef>
              <a:spcAft>
                <a:spcPct val="0"/>
              </a:spcAft>
              <a:defRPr>
                <a:solidFill>
                  <a:schemeClr val="tx1"/>
                </a:solidFill>
                <a:latin typeface="Calibri" panose="020F0502020204030204" pitchFamily="34" charset="0"/>
              </a:defRPr>
            </a:lvl9pPr>
          </a:lstStyle>
          <a:p>
            <a:fld id="{673E4611-3076-4080-AF9F-D2427A038744}" type="slidenum">
              <a:rPr lang="en-US" altLang="en-US" smtClean="0">
                <a:solidFill>
                  <a:srgbClr val="000000"/>
                </a:solidFill>
              </a:rPr>
              <a:pPr/>
              <a:t>30</a:t>
            </a:fld>
            <a:endParaRPr lang="en-US" altLang="en-US">
              <a:solidFill>
                <a:srgbClr val="000000"/>
              </a:solidFill>
            </a:endParaRPr>
          </a:p>
        </p:txBody>
      </p:sp>
    </p:spTree>
    <p:extLst>
      <p:ext uri="{BB962C8B-B14F-4D97-AF65-F5344CB8AC3E}">
        <p14:creationId xmlns:p14="http://schemas.microsoft.com/office/powerpoint/2010/main" val="2445379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BF7B1B7A-D11B-23F2-9513-E6D1F874DF04}"/>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B47B6B99-5E10-A603-B4D6-8F233B46394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51204" name="Slide Number Placeholder 3">
            <a:extLst>
              <a:ext uri="{FF2B5EF4-FFF2-40B4-BE49-F238E27FC236}">
                <a16:creationId xmlns:a16="http://schemas.microsoft.com/office/drawing/2014/main" id="{B294A7D3-2A01-9399-0EDC-5A4B202F3CD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5175" indent="-293688">
              <a:defRPr>
                <a:solidFill>
                  <a:schemeClr val="tx1"/>
                </a:solidFill>
                <a:latin typeface="Calibri" panose="020F0502020204030204" pitchFamily="34" charset="0"/>
              </a:defRPr>
            </a:lvl2pPr>
            <a:lvl3pPr marL="1176338" indent="-234950">
              <a:defRPr>
                <a:solidFill>
                  <a:schemeClr val="tx1"/>
                </a:solidFill>
                <a:latin typeface="Calibri" panose="020F0502020204030204" pitchFamily="34" charset="0"/>
              </a:defRPr>
            </a:lvl3pPr>
            <a:lvl4pPr marL="1647825" indent="-234950">
              <a:defRPr>
                <a:solidFill>
                  <a:schemeClr val="tx1"/>
                </a:solidFill>
                <a:latin typeface="Calibri" panose="020F0502020204030204" pitchFamily="34" charset="0"/>
              </a:defRPr>
            </a:lvl4pPr>
            <a:lvl5pPr marL="2119313" indent="-234950">
              <a:defRPr>
                <a:solidFill>
                  <a:schemeClr val="tx1"/>
                </a:solidFill>
                <a:latin typeface="Calibri" panose="020F0502020204030204" pitchFamily="34" charset="0"/>
              </a:defRPr>
            </a:lvl5pPr>
            <a:lvl6pPr marL="2576513" indent="-234950" defTabSz="457200" eaLnBrk="0" fontAlgn="base" hangingPunct="0">
              <a:spcBef>
                <a:spcPct val="0"/>
              </a:spcBef>
              <a:spcAft>
                <a:spcPct val="0"/>
              </a:spcAft>
              <a:defRPr>
                <a:solidFill>
                  <a:schemeClr val="tx1"/>
                </a:solidFill>
                <a:latin typeface="Calibri" panose="020F0502020204030204" pitchFamily="34" charset="0"/>
              </a:defRPr>
            </a:lvl6pPr>
            <a:lvl7pPr marL="3033713" indent="-234950" defTabSz="457200" eaLnBrk="0" fontAlgn="base" hangingPunct="0">
              <a:spcBef>
                <a:spcPct val="0"/>
              </a:spcBef>
              <a:spcAft>
                <a:spcPct val="0"/>
              </a:spcAft>
              <a:defRPr>
                <a:solidFill>
                  <a:schemeClr val="tx1"/>
                </a:solidFill>
                <a:latin typeface="Calibri" panose="020F0502020204030204" pitchFamily="34" charset="0"/>
              </a:defRPr>
            </a:lvl7pPr>
            <a:lvl8pPr marL="3490913" indent="-234950" defTabSz="457200" eaLnBrk="0" fontAlgn="base" hangingPunct="0">
              <a:spcBef>
                <a:spcPct val="0"/>
              </a:spcBef>
              <a:spcAft>
                <a:spcPct val="0"/>
              </a:spcAft>
              <a:defRPr>
                <a:solidFill>
                  <a:schemeClr val="tx1"/>
                </a:solidFill>
                <a:latin typeface="Calibri" panose="020F0502020204030204" pitchFamily="34" charset="0"/>
              </a:defRPr>
            </a:lvl8pPr>
            <a:lvl9pPr marL="3948113" indent="-234950" defTabSz="457200" eaLnBrk="0" fontAlgn="base" hangingPunct="0">
              <a:spcBef>
                <a:spcPct val="0"/>
              </a:spcBef>
              <a:spcAft>
                <a:spcPct val="0"/>
              </a:spcAft>
              <a:defRPr>
                <a:solidFill>
                  <a:schemeClr val="tx1"/>
                </a:solidFill>
                <a:latin typeface="Calibri" panose="020F0502020204030204" pitchFamily="34" charset="0"/>
              </a:defRPr>
            </a:lvl9pPr>
          </a:lstStyle>
          <a:p>
            <a:fld id="{673E4611-3076-4080-AF9F-D2427A038744}" type="slidenum">
              <a:rPr lang="en-US" altLang="en-US" smtClean="0">
                <a:solidFill>
                  <a:srgbClr val="000000"/>
                </a:solidFill>
              </a:rPr>
              <a:pPr/>
              <a:t>31</a:t>
            </a:fld>
            <a:endParaRPr lang="en-US" altLang="en-US">
              <a:solidFill>
                <a:srgbClr val="000000"/>
              </a:solidFill>
            </a:endParaRPr>
          </a:p>
        </p:txBody>
      </p:sp>
    </p:spTree>
    <p:extLst>
      <p:ext uri="{BB962C8B-B14F-4D97-AF65-F5344CB8AC3E}">
        <p14:creationId xmlns:p14="http://schemas.microsoft.com/office/powerpoint/2010/main" val="461737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BF7B1B7A-D11B-23F2-9513-E6D1F874DF04}"/>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B47B6B99-5E10-A603-B4D6-8F233B46394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51204" name="Slide Number Placeholder 3">
            <a:extLst>
              <a:ext uri="{FF2B5EF4-FFF2-40B4-BE49-F238E27FC236}">
                <a16:creationId xmlns:a16="http://schemas.microsoft.com/office/drawing/2014/main" id="{B294A7D3-2A01-9399-0EDC-5A4B202F3CD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5175" indent="-293688">
              <a:defRPr>
                <a:solidFill>
                  <a:schemeClr val="tx1"/>
                </a:solidFill>
                <a:latin typeface="Calibri" panose="020F0502020204030204" pitchFamily="34" charset="0"/>
              </a:defRPr>
            </a:lvl2pPr>
            <a:lvl3pPr marL="1176338" indent="-234950">
              <a:defRPr>
                <a:solidFill>
                  <a:schemeClr val="tx1"/>
                </a:solidFill>
                <a:latin typeface="Calibri" panose="020F0502020204030204" pitchFamily="34" charset="0"/>
              </a:defRPr>
            </a:lvl3pPr>
            <a:lvl4pPr marL="1647825" indent="-234950">
              <a:defRPr>
                <a:solidFill>
                  <a:schemeClr val="tx1"/>
                </a:solidFill>
                <a:latin typeface="Calibri" panose="020F0502020204030204" pitchFamily="34" charset="0"/>
              </a:defRPr>
            </a:lvl4pPr>
            <a:lvl5pPr marL="2119313" indent="-234950">
              <a:defRPr>
                <a:solidFill>
                  <a:schemeClr val="tx1"/>
                </a:solidFill>
                <a:latin typeface="Calibri" panose="020F0502020204030204" pitchFamily="34" charset="0"/>
              </a:defRPr>
            </a:lvl5pPr>
            <a:lvl6pPr marL="2576513" indent="-234950" defTabSz="457200" eaLnBrk="0" fontAlgn="base" hangingPunct="0">
              <a:spcBef>
                <a:spcPct val="0"/>
              </a:spcBef>
              <a:spcAft>
                <a:spcPct val="0"/>
              </a:spcAft>
              <a:defRPr>
                <a:solidFill>
                  <a:schemeClr val="tx1"/>
                </a:solidFill>
                <a:latin typeface="Calibri" panose="020F0502020204030204" pitchFamily="34" charset="0"/>
              </a:defRPr>
            </a:lvl6pPr>
            <a:lvl7pPr marL="3033713" indent="-234950" defTabSz="457200" eaLnBrk="0" fontAlgn="base" hangingPunct="0">
              <a:spcBef>
                <a:spcPct val="0"/>
              </a:spcBef>
              <a:spcAft>
                <a:spcPct val="0"/>
              </a:spcAft>
              <a:defRPr>
                <a:solidFill>
                  <a:schemeClr val="tx1"/>
                </a:solidFill>
                <a:latin typeface="Calibri" panose="020F0502020204030204" pitchFamily="34" charset="0"/>
              </a:defRPr>
            </a:lvl7pPr>
            <a:lvl8pPr marL="3490913" indent="-234950" defTabSz="457200" eaLnBrk="0" fontAlgn="base" hangingPunct="0">
              <a:spcBef>
                <a:spcPct val="0"/>
              </a:spcBef>
              <a:spcAft>
                <a:spcPct val="0"/>
              </a:spcAft>
              <a:defRPr>
                <a:solidFill>
                  <a:schemeClr val="tx1"/>
                </a:solidFill>
                <a:latin typeface="Calibri" panose="020F0502020204030204" pitchFamily="34" charset="0"/>
              </a:defRPr>
            </a:lvl8pPr>
            <a:lvl9pPr marL="3948113" indent="-234950" defTabSz="457200" eaLnBrk="0" fontAlgn="base" hangingPunct="0">
              <a:spcBef>
                <a:spcPct val="0"/>
              </a:spcBef>
              <a:spcAft>
                <a:spcPct val="0"/>
              </a:spcAft>
              <a:defRPr>
                <a:solidFill>
                  <a:schemeClr val="tx1"/>
                </a:solidFill>
                <a:latin typeface="Calibri" panose="020F0502020204030204" pitchFamily="34" charset="0"/>
              </a:defRPr>
            </a:lvl9pPr>
          </a:lstStyle>
          <a:p>
            <a:fld id="{673E4611-3076-4080-AF9F-D2427A038744}" type="slidenum">
              <a:rPr lang="en-US" altLang="en-US" smtClean="0">
                <a:solidFill>
                  <a:srgbClr val="000000"/>
                </a:solidFill>
              </a:rPr>
              <a:pPr/>
              <a:t>32</a:t>
            </a:fld>
            <a:endParaRPr lang="en-US" altLang="en-US">
              <a:solidFill>
                <a:srgbClr val="000000"/>
              </a:solidFill>
            </a:endParaRPr>
          </a:p>
        </p:txBody>
      </p:sp>
    </p:spTree>
    <p:extLst>
      <p:ext uri="{BB962C8B-B14F-4D97-AF65-F5344CB8AC3E}">
        <p14:creationId xmlns:p14="http://schemas.microsoft.com/office/powerpoint/2010/main" val="2550214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E9C6D795-8B56-4765-9BE8-E11BBB4F8F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1A30EB22-39DE-4A98-98AF-E8CBA2D4DB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Should you need any assistance, or an explanation of these notes, please feel free to call and talk with me about it.  We are happy to help!</a:t>
            </a:r>
          </a:p>
        </p:txBody>
      </p:sp>
      <p:sp>
        <p:nvSpPr>
          <p:cNvPr id="53252" name="Slide Number Placeholder 3">
            <a:extLst>
              <a:ext uri="{FF2B5EF4-FFF2-40B4-BE49-F238E27FC236}">
                <a16:creationId xmlns:a16="http://schemas.microsoft.com/office/drawing/2014/main" id="{9720FB81-2E46-4CF7-8D0B-792D43A168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9865" indent="-299948">
              <a:defRPr>
                <a:solidFill>
                  <a:schemeClr val="tx1"/>
                </a:solidFill>
                <a:latin typeface="Calibri" panose="020F0502020204030204" pitchFamily="34" charset="0"/>
              </a:defRPr>
            </a:lvl2pPr>
            <a:lvl3pPr marL="1199793" indent="-239958">
              <a:defRPr>
                <a:solidFill>
                  <a:schemeClr val="tx1"/>
                </a:solidFill>
                <a:latin typeface="Calibri" panose="020F0502020204030204" pitchFamily="34" charset="0"/>
              </a:defRPr>
            </a:lvl3pPr>
            <a:lvl4pPr marL="1679709" indent="-239958">
              <a:defRPr>
                <a:solidFill>
                  <a:schemeClr val="tx1"/>
                </a:solidFill>
                <a:latin typeface="Calibri" panose="020F0502020204030204" pitchFamily="34" charset="0"/>
              </a:defRPr>
            </a:lvl4pPr>
            <a:lvl5pPr marL="2159626" indent="-239958">
              <a:defRPr>
                <a:solidFill>
                  <a:schemeClr val="tx1"/>
                </a:solidFill>
                <a:latin typeface="Calibri" panose="020F0502020204030204" pitchFamily="34" charset="0"/>
              </a:defRPr>
            </a:lvl5pPr>
            <a:lvl6pPr marL="2639543" indent="-239958" eaLnBrk="0" fontAlgn="base" hangingPunct="0">
              <a:spcBef>
                <a:spcPct val="0"/>
              </a:spcBef>
              <a:spcAft>
                <a:spcPct val="0"/>
              </a:spcAft>
              <a:defRPr>
                <a:solidFill>
                  <a:schemeClr val="tx1"/>
                </a:solidFill>
                <a:latin typeface="Calibri" panose="020F0502020204030204" pitchFamily="34" charset="0"/>
              </a:defRPr>
            </a:lvl6pPr>
            <a:lvl7pPr marL="3119460" indent="-239958" eaLnBrk="0" fontAlgn="base" hangingPunct="0">
              <a:spcBef>
                <a:spcPct val="0"/>
              </a:spcBef>
              <a:spcAft>
                <a:spcPct val="0"/>
              </a:spcAft>
              <a:defRPr>
                <a:solidFill>
                  <a:schemeClr val="tx1"/>
                </a:solidFill>
                <a:latin typeface="Calibri" panose="020F0502020204030204" pitchFamily="34" charset="0"/>
              </a:defRPr>
            </a:lvl7pPr>
            <a:lvl8pPr marL="3599377" indent="-239958" eaLnBrk="0" fontAlgn="base" hangingPunct="0">
              <a:spcBef>
                <a:spcPct val="0"/>
              </a:spcBef>
              <a:spcAft>
                <a:spcPct val="0"/>
              </a:spcAft>
              <a:defRPr>
                <a:solidFill>
                  <a:schemeClr val="tx1"/>
                </a:solidFill>
                <a:latin typeface="Calibri" panose="020F0502020204030204" pitchFamily="34" charset="0"/>
              </a:defRPr>
            </a:lvl8pPr>
            <a:lvl9pPr marL="4079294" indent="-239958" eaLnBrk="0" fontAlgn="base" hangingPunct="0">
              <a:spcBef>
                <a:spcPct val="0"/>
              </a:spcBef>
              <a:spcAft>
                <a:spcPct val="0"/>
              </a:spcAft>
              <a:defRPr>
                <a:solidFill>
                  <a:schemeClr val="tx1"/>
                </a:solidFill>
                <a:latin typeface="Calibri" panose="020F0502020204030204" pitchFamily="34" charset="0"/>
              </a:defRPr>
            </a:lvl9pPr>
          </a:lstStyle>
          <a:p>
            <a:fld id="{501024F4-728C-4E44-815F-74AB95254632}" type="slidenum">
              <a:rPr lang="en-US" altLang="en-US" smtClean="0"/>
              <a:pPr/>
              <a:t>34</a:t>
            </a:fld>
            <a:endParaRPr lang="en-US" altLang="en-US"/>
          </a:p>
        </p:txBody>
      </p:sp>
    </p:spTree>
    <p:extLst>
      <p:ext uri="{BB962C8B-B14F-4D97-AF65-F5344CB8AC3E}">
        <p14:creationId xmlns:p14="http://schemas.microsoft.com/office/powerpoint/2010/main" val="733268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0715EB-24F7-4A2F-9882-37390D07AB0A}" type="slidenum">
              <a:rPr lang="en-US" smtClean="0"/>
              <a:t>5</a:t>
            </a:fld>
            <a:endParaRPr lang="en-US"/>
          </a:p>
        </p:txBody>
      </p:sp>
    </p:spTree>
    <p:extLst>
      <p:ext uri="{BB962C8B-B14F-4D97-AF65-F5344CB8AC3E}">
        <p14:creationId xmlns:p14="http://schemas.microsoft.com/office/powerpoint/2010/main" val="2895192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4BCE855D-7CA7-4702-A619-EF0F31FE51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9865" indent="-299948">
              <a:defRPr>
                <a:solidFill>
                  <a:schemeClr val="tx1"/>
                </a:solidFill>
                <a:latin typeface="Calibri" panose="020F0502020204030204" pitchFamily="34" charset="0"/>
              </a:defRPr>
            </a:lvl2pPr>
            <a:lvl3pPr marL="1199793" indent="-239958">
              <a:defRPr>
                <a:solidFill>
                  <a:schemeClr val="tx1"/>
                </a:solidFill>
                <a:latin typeface="Calibri" panose="020F0502020204030204" pitchFamily="34" charset="0"/>
              </a:defRPr>
            </a:lvl3pPr>
            <a:lvl4pPr marL="1679709" indent="-239958">
              <a:defRPr>
                <a:solidFill>
                  <a:schemeClr val="tx1"/>
                </a:solidFill>
                <a:latin typeface="Calibri" panose="020F0502020204030204" pitchFamily="34" charset="0"/>
              </a:defRPr>
            </a:lvl4pPr>
            <a:lvl5pPr marL="2159626" indent="-239958">
              <a:defRPr>
                <a:solidFill>
                  <a:schemeClr val="tx1"/>
                </a:solidFill>
                <a:latin typeface="Calibri" panose="020F0502020204030204" pitchFamily="34" charset="0"/>
              </a:defRPr>
            </a:lvl5pPr>
            <a:lvl6pPr marL="2639543" indent="-239958" eaLnBrk="0" fontAlgn="base" hangingPunct="0">
              <a:spcBef>
                <a:spcPct val="0"/>
              </a:spcBef>
              <a:spcAft>
                <a:spcPct val="0"/>
              </a:spcAft>
              <a:defRPr>
                <a:solidFill>
                  <a:schemeClr val="tx1"/>
                </a:solidFill>
                <a:latin typeface="Calibri" panose="020F0502020204030204" pitchFamily="34" charset="0"/>
              </a:defRPr>
            </a:lvl6pPr>
            <a:lvl7pPr marL="3119460" indent="-239958" eaLnBrk="0" fontAlgn="base" hangingPunct="0">
              <a:spcBef>
                <a:spcPct val="0"/>
              </a:spcBef>
              <a:spcAft>
                <a:spcPct val="0"/>
              </a:spcAft>
              <a:defRPr>
                <a:solidFill>
                  <a:schemeClr val="tx1"/>
                </a:solidFill>
                <a:latin typeface="Calibri" panose="020F0502020204030204" pitchFamily="34" charset="0"/>
              </a:defRPr>
            </a:lvl7pPr>
            <a:lvl8pPr marL="3599377" indent="-239958" eaLnBrk="0" fontAlgn="base" hangingPunct="0">
              <a:spcBef>
                <a:spcPct val="0"/>
              </a:spcBef>
              <a:spcAft>
                <a:spcPct val="0"/>
              </a:spcAft>
              <a:defRPr>
                <a:solidFill>
                  <a:schemeClr val="tx1"/>
                </a:solidFill>
                <a:latin typeface="Calibri" panose="020F0502020204030204" pitchFamily="34" charset="0"/>
              </a:defRPr>
            </a:lvl8pPr>
            <a:lvl9pPr marL="4079294" indent="-239958" eaLnBrk="0" fontAlgn="base" hangingPunct="0">
              <a:spcBef>
                <a:spcPct val="0"/>
              </a:spcBef>
              <a:spcAft>
                <a:spcPct val="0"/>
              </a:spcAft>
              <a:defRPr>
                <a:solidFill>
                  <a:schemeClr val="tx1"/>
                </a:solidFill>
                <a:latin typeface="Calibri" panose="020F0502020204030204" pitchFamily="34" charset="0"/>
              </a:defRPr>
            </a:lvl9pPr>
          </a:lstStyle>
          <a:p>
            <a:fld id="{B75CA216-148F-4C37-A903-D758E8A494A1}" type="slidenum">
              <a:rPr lang="en-US" altLang="en-US" smtClean="0"/>
              <a:pPr/>
              <a:t>6</a:t>
            </a:fld>
            <a:endParaRPr lang="en-US" altLang="en-US"/>
          </a:p>
        </p:txBody>
      </p:sp>
      <p:sp>
        <p:nvSpPr>
          <p:cNvPr id="20483" name="Rectangle 2">
            <a:extLst>
              <a:ext uri="{FF2B5EF4-FFF2-40B4-BE49-F238E27FC236}">
                <a16:creationId xmlns:a16="http://schemas.microsoft.com/office/drawing/2014/main" id="{AE5E0E7A-3D98-4ABE-B25B-F355D0BFC6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a:extLst>
              <a:ext uri="{FF2B5EF4-FFF2-40B4-BE49-F238E27FC236}">
                <a16:creationId xmlns:a16="http://schemas.microsoft.com/office/drawing/2014/main" id="{0BAC59E4-07D5-4072-82F2-5CF330DAF3B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It is important to concentrate on two components of the SACS code for setting up the building program accounting. School district accounting is designed to do annualized, single fund accounting – and that is not what we are doing in facilities!  We typically do multi-fund, multi-year projects.  Organizing the accounting will make it easier to accomplish the goals of both.</a:t>
            </a:r>
          </a:p>
          <a:p>
            <a:endParaRPr lang="en-US" altLang="en-US" dirty="0"/>
          </a:p>
          <a:p>
            <a:r>
              <a:rPr lang="en-US" altLang="en-US" dirty="0"/>
              <a:t>Everyone needs to know which funds will be used and how much is coming from each contributing fund for each specific project.  Not all funding will be available at the beginning, so a comprehensive strategy needs to be in place to move from year to year and to facilitate use of the various funding sources.  </a:t>
            </a:r>
          </a:p>
          <a:p>
            <a:endParaRPr lang="en-US" altLang="en-US" dirty="0"/>
          </a:p>
          <a:p>
            <a:r>
              <a:rPr lang="en-US" altLang="en-US" dirty="0"/>
              <a:t>When a district accepts state funds for construction or modernization, they accept an additional audit control requirement – project control.  The easiest way to facilitate this control requirement is to make sure that the object codes used for the state projects track every component of the state’s audit documentation.</a:t>
            </a:r>
          </a:p>
          <a:p>
            <a:endParaRPr lang="en-US" altLang="en-US" dirty="0"/>
          </a:p>
          <a:p>
            <a:r>
              <a:rPr lang="en-US" altLang="en-US" dirty="0"/>
              <a:t>A unique project identifier in the coding string is also required.  It should not be the site code as there may be more than one project at a site over time.  </a:t>
            </a:r>
          </a:p>
        </p:txBody>
      </p:sp>
    </p:spTree>
    <p:extLst>
      <p:ext uri="{BB962C8B-B14F-4D97-AF65-F5344CB8AC3E}">
        <p14:creationId xmlns:p14="http://schemas.microsoft.com/office/powerpoint/2010/main" val="1568119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21–50 	Capital Projects Funds 	</a:t>
            </a:r>
          </a:p>
          <a:p>
            <a:r>
              <a:rPr lang="en-US" dirty="0"/>
              <a:t>21 	Building Fund 	</a:t>
            </a:r>
          </a:p>
          <a:p>
            <a:r>
              <a:rPr lang="en-US" dirty="0"/>
              <a:t>25 	Capital Facilities Fund 	</a:t>
            </a:r>
          </a:p>
          <a:p>
            <a:r>
              <a:rPr lang="en-US" dirty="0"/>
              <a:t>30 	State School Building Lease-Purchase Fund 	</a:t>
            </a:r>
          </a:p>
          <a:p>
            <a:r>
              <a:rPr lang="en-US" dirty="0"/>
              <a:t>35 	County School Facilities Fund 	</a:t>
            </a:r>
          </a:p>
          <a:p>
            <a:r>
              <a:rPr lang="en-US" dirty="0"/>
              <a:t>40 	Special Reserve Fund for Capital Outlay Projects 	</a:t>
            </a:r>
          </a:p>
          <a:p>
            <a:r>
              <a:rPr lang="en-US" dirty="0"/>
              <a:t>49 	Capital Projects Fund for Blended Component Units 	</a:t>
            </a:r>
          </a:p>
          <a:p>
            <a:endParaRPr lang="en-US" dirty="0"/>
          </a:p>
          <a:p>
            <a:r>
              <a:rPr lang="en-US" dirty="0"/>
              <a:t>There are more!  But these are the primary ones for our projects.  Special sources will have other numbers.</a:t>
            </a:r>
          </a:p>
          <a:p>
            <a:endParaRPr lang="en-US" dirty="0"/>
          </a:p>
          <a:p>
            <a:r>
              <a:rPr lang="en-US" dirty="0"/>
              <a:t>When we use titles in public reports that are not representative of the true source of funds, it encourages distrust.</a:t>
            </a:r>
          </a:p>
          <a:p>
            <a:endParaRPr lang="en-US" dirty="0"/>
          </a:p>
        </p:txBody>
      </p:sp>
      <p:sp>
        <p:nvSpPr>
          <p:cNvPr id="4" name="Slide Number Placeholder 3"/>
          <p:cNvSpPr>
            <a:spLocks noGrp="1"/>
          </p:cNvSpPr>
          <p:nvPr>
            <p:ph type="sldNum" sz="quarter" idx="10"/>
          </p:nvPr>
        </p:nvSpPr>
        <p:spPr/>
        <p:txBody>
          <a:bodyPr/>
          <a:lstStyle/>
          <a:p>
            <a:fld id="{9D0715EB-24F7-4A2F-9882-37390D07AB0A}" type="slidenum">
              <a:rPr lang="en-US" smtClean="0"/>
              <a:t>7</a:t>
            </a:fld>
            <a:endParaRPr lang="en-US"/>
          </a:p>
        </p:txBody>
      </p:sp>
    </p:spTree>
    <p:extLst>
      <p:ext uri="{BB962C8B-B14F-4D97-AF65-F5344CB8AC3E}">
        <p14:creationId xmlns:p14="http://schemas.microsoft.com/office/powerpoint/2010/main" val="2725569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0715EB-24F7-4A2F-9882-37390D07AB0A}" type="slidenum">
              <a:rPr lang="en-US" smtClean="0"/>
              <a:t>8</a:t>
            </a:fld>
            <a:endParaRPr lang="en-US"/>
          </a:p>
        </p:txBody>
      </p:sp>
    </p:spTree>
    <p:extLst>
      <p:ext uri="{BB962C8B-B14F-4D97-AF65-F5344CB8AC3E}">
        <p14:creationId xmlns:p14="http://schemas.microsoft.com/office/powerpoint/2010/main" val="1625419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0715EB-24F7-4A2F-9882-37390D07AB0A}" type="slidenum">
              <a:rPr lang="en-US" smtClean="0"/>
              <a:t>9</a:t>
            </a:fld>
            <a:endParaRPr lang="en-US"/>
          </a:p>
        </p:txBody>
      </p:sp>
    </p:spTree>
    <p:extLst>
      <p:ext uri="{BB962C8B-B14F-4D97-AF65-F5344CB8AC3E}">
        <p14:creationId xmlns:p14="http://schemas.microsoft.com/office/powerpoint/2010/main" val="2146059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March 9, 2018</a:t>
            </a:r>
            <a:endParaRPr lang="en-US" dirty="0"/>
          </a:p>
        </p:txBody>
      </p:sp>
      <p:sp>
        <p:nvSpPr>
          <p:cNvPr id="5" name="Footer Placeholder 4"/>
          <p:cNvSpPr>
            <a:spLocks noGrp="1"/>
          </p:cNvSpPr>
          <p:nvPr>
            <p:ph type="ftr" sz="quarter" idx="4"/>
          </p:nvPr>
        </p:nvSpPr>
        <p:spPr/>
        <p:txBody>
          <a:bodyPr/>
          <a:lstStyle/>
          <a:p>
            <a:r>
              <a:rPr lang="en-US"/>
              <a:t>Type of Event goes here. Ex: CASH ONT Workshop</a:t>
            </a:r>
            <a:endParaRPr lang="en-US" dirty="0"/>
          </a:p>
        </p:txBody>
      </p:sp>
      <p:sp>
        <p:nvSpPr>
          <p:cNvPr id="6" name="Slide Number Placeholder 5"/>
          <p:cNvSpPr>
            <a:spLocks noGrp="1"/>
          </p:cNvSpPr>
          <p:nvPr>
            <p:ph type="sldNum" sz="quarter" idx="5"/>
          </p:nvPr>
        </p:nvSpPr>
        <p:spPr/>
        <p:txBody>
          <a:bodyPr/>
          <a:lstStyle/>
          <a:p>
            <a:fld id="{0E6D9F65-3F4C-4D8B-919D-8A3F8DC5E753}" type="slidenum">
              <a:rPr lang="en-US" smtClean="0"/>
              <a:t>10</a:t>
            </a:fld>
            <a:endParaRPr lang="en-US" dirty="0"/>
          </a:p>
        </p:txBody>
      </p:sp>
    </p:spTree>
    <p:extLst>
      <p:ext uri="{BB962C8B-B14F-4D97-AF65-F5344CB8AC3E}">
        <p14:creationId xmlns:p14="http://schemas.microsoft.com/office/powerpoint/2010/main" val="1280126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March 9, 2018</a:t>
            </a:r>
            <a:endParaRPr lang="en-US" dirty="0"/>
          </a:p>
        </p:txBody>
      </p:sp>
      <p:sp>
        <p:nvSpPr>
          <p:cNvPr id="5" name="Footer Placeholder 4"/>
          <p:cNvSpPr>
            <a:spLocks noGrp="1"/>
          </p:cNvSpPr>
          <p:nvPr>
            <p:ph type="ftr" sz="quarter" idx="4"/>
          </p:nvPr>
        </p:nvSpPr>
        <p:spPr/>
        <p:txBody>
          <a:bodyPr/>
          <a:lstStyle/>
          <a:p>
            <a:r>
              <a:rPr lang="en-US"/>
              <a:t>Type of Event goes here. Ex: CASH ONT Workshop</a:t>
            </a:r>
            <a:endParaRPr lang="en-US" dirty="0"/>
          </a:p>
        </p:txBody>
      </p:sp>
      <p:sp>
        <p:nvSpPr>
          <p:cNvPr id="6" name="Slide Number Placeholder 5"/>
          <p:cNvSpPr>
            <a:spLocks noGrp="1"/>
          </p:cNvSpPr>
          <p:nvPr>
            <p:ph type="sldNum" sz="quarter" idx="5"/>
          </p:nvPr>
        </p:nvSpPr>
        <p:spPr/>
        <p:txBody>
          <a:bodyPr/>
          <a:lstStyle/>
          <a:p>
            <a:fld id="{0E6D9F65-3F4C-4D8B-919D-8A3F8DC5E753}" type="slidenum">
              <a:rPr lang="en-US" smtClean="0"/>
              <a:t>11</a:t>
            </a:fld>
            <a:endParaRPr lang="en-US" dirty="0"/>
          </a:p>
        </p:txBody>
      </p:sp>
    </p:spTree>
    <p:extLst>
      <p:ext uri="{BB962C8B-B14F-4D97-AF65-F5344CB8AC3E}">
        <p14:creationId xmlns:p14="http://schemas.microsoft.com/office/powerpoint/2010/main" val="2159352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3352800"/>
          </a:xfrm>
          <a:prstGeom prst="rect">
            <a:avLst/>
          </a:prstGeom>
          <a:solidFill>
            <a:schemeClr val="tx2">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28600" y="3581401"/>
            <a:ext cx="7772400" cy="1470025"/>
          </a:xfrm>
        </p:spPr>
        <p:txBody>
          <a:bodyPr>
            <a:normAutofit/>
          </a:bodyPr>
          <a:lstStyle>
            <a:lvl1pPr algn="l">
              <a:defRPr sz="3600" cap="none" baseline="0">
                <a:solidFill>
                  <a:schemeClr val="accent3">
                    <a:lumMod val="50000"/>
                  </a:schemeClr>
                </a:solidFill>
                <a:effectLst/>
              </a:defRPr>
            </a:lvl1pPr>
          </a:lstStyle>
          <a:p>
            <a:r>
              <a:rPr lang="en-US" dirty="0"/>
              <a:t>Click to edit Master title style</a:t>
            </a:r>
          </a:p>
        </p:txBody>
      </p:sp>
      <p:sp>
        <p:nvSpPr>
          <p:cNvPr id="3" name="Subtitle 2"/>
          <p:cNvSpPr>
            <a:spLocks noGrp="1"/>
          </p:cNvSpPr>
          <p:nvPr>
            <p:ph type="subTitle" idx="1"/>
          </p:nvPr>
        </p:nvSpPr>
        <p:spPr>
          <a:xfrm>
            <a:off x="228600" y="5105400"/>
            <a:ext cx="6400800" cy="6858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Pentagon 11"/>
          <p:cNvSpPr/>
          <p:nvPr userDrawn="1"/>
        </p:nvSpPr>
        <p:spPr>
          <a:xfrm>
            <a:off x="0" y="3276600"/>
            <a:ext cx="8137890" cy="223736"/>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90238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2"/>
            <a:ext cx="8229600" cy="42671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B0312C9-9265-408B-B3FF-FD11D50778DB}" type="slidenum">
              <a:rPr lang="en-US" smtClean="0"/>
              <a:t>‹#›</a:t>
            </a:fld>
            <a:endParaRPr lang="en-US" dirty="0"/>
          </a:p>
        </p:txBody>
      </p:sp>
    </p:spTree>
    <p:extLst>
      <p:ext uri="{BB962C8B-B14F-4D97-AF65-F5344CB8AC3E}">
        <p14:creationId xmlns:p14="http://schemas.microsoft.com/office/powerpoint/2010/main" val="3987070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592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592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B0312C9-9265-408B-B3FF-FD11D50778DB}" type="slidenum">
              <a:rPr lang="en-US" smtClean="0"/>
              <a:t>‹#›</a:t>
            </a:fld>
            <a:endParaRPr lang="en-US" dirty="0"/>
          </a:p>
        </p:txBody>
      </p:sp>
    </p:spTree>
    <p:extLst>
      <p:ext uri="{BB962C8B-B14F-4D97-AF65-F5344CB8AC3E}">
        <p14:creationId xmlns:p14="http://schemas.microsoft.com/office/powerpoint/2010/main" val="2940380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8" name="Title Text"/>
          <p:cNvSpPr txBox="1">
            <a:spLocks noGrp="1"/>
          </p:cNvSpPr>
          <p:nvPr>
            <p:ph type="title" hasCustomPrompt="1"/>
          </p:nvPr>
        </p:nvSpPr>
        <p:spPr>
          <a:xfrm>
            <a:off x="459486" y="530353"/>
            <a:ext cx="8072438" cy="1071563"/>
          </a:xfrm>
          <a:prstGeom prst="rect">
            <a:avLst/>
          </a:prstGeom>
        </p:spPr>
        <p:txBody>
          <a:bodyPr/>
          <a:lstStyle>
            <a:lvl1pPr>
              <a:defRPr/>
            </a:lvl1pPr>
          </a:lstStyle>
          <a:p>
            <a:r>
              <a:rPr lang="en-US" dirty="0"/>
              <a:t>         Click to edit Master title style</a:t>
            </a:r>
            <a:endParaRPr dirty="0"/>
          </a:p>
        </p:txBody>
      </p:sp>
      <p:sp>
        <p:nvSpPr>
          <p:cNvPr id="59" name="Body Level One…"/>
          <p:cNvSpPr txBox="1">
            <a:spLocks noGrp="1"/>
          </p:cNvSpPr>
          <p:nvPr>
            <p:ph type="body" idx="1"/>
          </p:nvPr>
        </p:nvSpPr>
        <p:spPr>
          <a:xfrm>
            <a:off x="459486" y="1966551"/>
            <a:ext cx="8072438" cy="4018359"/>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3798729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66821-2F5C-4671-92A7-5A423C01C6E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965E06-609F-445F-9450-42FE8F93118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064DFD-6A1D-4829-A657-89AFE6CD2FEF}"/>
              </a:ext>
            </a:extLst>
          </p:cNvPr>
          <p:cNvSpPr>
            <a:spLocks noGrp="1"/>
          </p:cNvSpPr>
          <p:nvPr>
            <p:ph type="dt" sz="half" idx="10"/>
          </p:nvPr>
        </p:nvSpPr>
        <p:spPr/>
        <p:txBody>
          <a:bodyPr/>
          <a:lstStyle/>
          <a:p>
            <a:fld id="{B232B373-DB67-47C9-93E8-09BC4A345432}" type="datetimeFigureOut">
              <a:rPr lang="en-US" smtClean="0"/>
              <a:t>10/2/2024</a:t>
            </a:fld>
            <a:endParaRPr lang="en-US" dirty="0"/>
          </a:p>
        </p:txBody>
      </p:sp>
      <p:sp>
        <p:nvSpPr>
          <p:cNvPr id="5" name="Footer Placeholder 4">
            <a:extLst>
              <a:ext uri="{FF2B5EF4-FFF2-40B4-BE49-F238E27FC236}">
                <a16:creationId xmlns:a16="http://schemas.microsoft.com/office/drawing/2014/main" id="{7A54CED3-DA14-4C34-8EF6-3AFDA8E334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9289CF-2834-489E-9D78-59F4CAEE1753}"/>
              </a:ext>
            </a:extLst>
          </p:cNvPr>
          <p:cNvSpPr>
            <a:spLocks noGrp="1"/>
          </p:cNvSpPr>
          <p:nvPr>
            <p:ph type="sldNum" sz="quarter" idx="12"/>
          </p:nvPr>
        </p:nvSpPr>
        <p:spPr/>
        <p:txBody>
          <a:bodyPr/>
          <a:lstStyle/>
          <a:p>
            <a:fld id="{8D1FD71E-7119-47CE-A500-F6BEF20DE426}" type="slidenum">
              <a:rPr lang="en-US" smtClean="0"/>
              <a:t>‹#›</a:t>
            </a:fld>
            <a:endParaRPr lang="en-US" dirty="0"/>
          </a:p>
        </p:txBody>
      </p:sp>
    </p:spTree>
    <p:extLst>
      <p:ext uri="{BB962C8B-B14F-4D97-AF65-F5344CB8AC3E}">
        <p14:creationId xmlns:p14="http://schemas.microsoft.com/office/powerpoint/2010/main" val="1293907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60528-0FB7-4EB1-BE61-817895086D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0C9C37-BA9E-471E-8262-F84CDD39C2B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C9D86-63C7-42F0-AB06-CC9D9A4FBDF8}"/>
              </a:ext>
            </a:extLst>
          </p:cNvPr>
          <p:cNvSpPr>
            <a:spLocks noGrp="1"/>
          </p:cNvSpPr>
          <p:nvPr>
            <p:ph type="dt" sz="half" idx="10"/>
          </p:nvPr>
        </p:nvSpPr>
        <p:spPr/>
        <p:txBody>
          <a:bodyPr/>
          <a:lstStyle/>
          <a:p>
            <a:fld id="{B232B373-DB67-47C9-93E8-09BC4A345432}" type="datetimeFigureOut">
              <a:rPr lang="en-US" smtClean="0"/>
              <a:t>10/2/2024</a:t>
            </a:fld>
            <a:endParaRPr lang="en-US" dirty="0"/>
          </a:p>
        </p:txBody>
      </p:sp>
      <p:sp>
        <p:nvSpPr>
          <p:cNvPr id="5" name="Footer Placeholder 4">
            <a:extLst>
              <a:ext uri="{FF2B5EF4-FFF2-40B4-BE49-F238E27FC236}">
                <a16:creationId xmlns:a16="http://schemas.microsoft.com/office/drawing/2014/main" id="{90407893-7CBE-4691-9E88-880B5FD5EE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19BEA-2B2B-44CC-B813-E5E61625D41E}"/>
              </a:ext>
            </a:extLst>
          </p:cNvPr>
          <p:cNvSpPr>
            <a:spLocks noGrp="1"/>
          </p:cNvSpPr>
          <p:nvPr>
            <p:ph type="sldNum" sz="quarter" idx="12"/>
          </p:nvPr>
        </p:nvSpPr>
        <p:spPr/>
        <p:txBody>
          <a:bodyPr/>
          <a:lstStyle/>
          <a:p>
            <a:fld id="{8D1FD71E-7119-47CE-A500-F6BEF20DE426}" type="slidenum">
              <a:rPr lang="en-US" smtClean="0"/>
              <a:t>‹#›</a:t>
            </a:fld>
            <a:endParaRPr lang="en-US" dirty="0"/>
          </a:p>
        </p:txBody>
      </p:sp>
    </p:spTree>
    <p:extLst>
      <p:ext uri="{BB962C8B-B14F-4D97-AF65-F5344CB8AC3E}">
        <p14:creationId xmlns:p14="http://schemas.microsoft.com/office/powerpoint/2010/main" val="4082370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1565F-6908-4D56-B8C1-5173BBF53B7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107B53-4290-4A8E-B1E6-E8FE9D0FACB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00EDA97-E742-4BC5-BC66-A9568A8B6904}"/>
              </a:ext>
            </a:extLst>
          </p:cNvPr>
          <p:cNvSpPr>
            <a:spLocks noGrp="1"/>
          </p:cNvSpPr>
          <p:nvPr>
            <p:ph type="dt" sz="half" idx="10"/>
          </p:nvPr>
        </p:nvSpPr>
        <p:spPr/>
        <p:txBody>
          <a:bodyPr/>
          <a:lstStyle/>
          <a:p>
            <a:fld id="{B232B373-DB67-47C9-93E8-09BC4A345432}" type="datetimeFigureOut">
              <a:rPr lang="en-US" smtClean="0"/>
              <a:t>10/2/2024</a:t>
            </a:fld>
            <a:endParaRPr lang="en-US" dirty="0"/>
          </a:p>
        </p:txBody>
      </p:sp>
      <p:sp>
        <p:nvSpPr>
          <p:cNvPr id="5" name="Footer Placeholder 4">
            <a:extLst>
              <a:ext uri="{FF2B5EF4-FFF2-40B4-BE49-F238E27FC236}">
                <a16:creationId xmlns:a16="http://schemas.microsoft.com/office/drawing/2014/main" id="{C362F770-0698-46BC-9339-BAA3B6D687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70C70C-786C-424C-BF97-1448B75F4A91}"/>
              </a:ext>
            </a:extLst>
          </p:cNvPr>
          <p:cNvSpPr>
            <a:spLocks noGrp="1"/>
          </p:cNvSpPr>
          <p:nvPr>
            <p:ph type="sldNum" sz="quarter" idx="12"/>
          </p:nvPr>
        </p:nvSpPr>
        <p:spPr/>
        <p:txBody>
          <a:bodyPr/>
          <a:lstStyle/>
          <a:p>
            <a:fld id="{8D1FD71E-7119-47CE-A500-F6BEF20DE426}" type="slidenum">
              <a:rPr lang="en-US" smtClean="0"/>
              <a:t>‹#›</a:t>
            </a:fld>
            <a:endParaRPr lang="en-US" dirty="0"/>
          </a:p>
        </p:txBody>
      </p:sp>
    </p:spTree>
    <p:extLst>
      <p:ext uri="{BB962C8B-B14F-4D97-AF65-F5344CB8AC3E}">
        <p14:creationId xmlns:p14="http://schemas.microsoft.com/office/powerpoint/2010/main" val="4286403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C81CB-2955-47FF-A866-D4D5A1B6CD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2CCBDB-76AF-4EC7-8094-B3231BF5C9CB}"/>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78849A-7482-474F-90F4-3CBF4F82D526}"/>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CFC43C-3319-409B-B83A-AFCEB227FE3C}"/>
              </a:ext>
            </a:extLst>
          </p:cNvPr>
          <p:cNvSpPr>
            <a:spLocks noGrp="1"/>
          </p:cNvSpPr>
          <p:nvPr>
            <p:ph type="dt" sz="half" idx="10"/>
          </p:nvPr>
        </p:nvSpPr>
        <p:spPr/>
        <p:txBody>
          <a:bodyPr/>
          <a:lstStyle/>
          <a:p>
            <a:fld id="{B232B373-DB67-47C9-93E8-09BC4A345432}" type="datetimeFigureOut">
              <a:rPr lang="en-US" smtClean="0"/>
              <a:t>10/2/2024</a:t>
            </a:fld>
            <a:endParaRPr lang="en-US" dirty="0"/>
          </a:p>
        </p:txBody>
      </p:sp>
      <p:sp>
        <p:nvSpPr>
          <p:cNvPr id="6" name="Footer Placeholder 5">
            <a:extLst>
              <a:ext uri="{FF2B5EF4-FFF2-40B4-BE49-F238E27FC236}">
                <a16:creationId xmlns:a16="http://schemas.microsoft.com/office/drawing/2014/main" id="{BDAE1394-418E-4262-8DB8-B258E279B7F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9B8FC90-FE8A-4BB4-A7FF-679AD0F67659}"/>
              </a:ext>
            </a:extLst>
          </p:cNvPr>
          <p:cNvSpPr>
            <a:spLocks noGrp="1"/>
          </p:cNvSpPr>
          <p:nvPr>
            <p:ph type="sldNum" sz="quarter" idx="12"/>
          </p:nvPr>
        </p:nvSpPr>
        <p:spPr/>
        <p:txBody>
          <a:bodyPr/>
          <a:lstStyle/>
          <a:p>
            <a:fld id="{8D1FD71E-7119-47CE-A500-F6BEF20DE426}" type="slidenum">
              <a:rPr lang="en-US" smtClean="0"/>
              <a:t>‹#›</a:t>
            </a:fld>
            <a:endParaRPr lang="en-US" dirty="0"/>
          </a:p>
        </p:txBody>
      </p:sp>
    </p:spTree>
    <p:extLst>
      <p:ext uri="{BB962C8B-B14F-4D97-AF65-F5344CB8AC3E}">
        <p14:creationId xmlns:p14="http://schemas.microsoft.com/office/powerpoint/2010/main" val="2416695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DF029-C4FA-4F7B-ADDD-F4D825DF2850}"/>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E66676-BCDC-49D3-B9AA-A1E3D54309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5F91BF6-2109-45F8-8338-ADE027123796}"/>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FC68F7-46AE-4D25-9DF6-236BF7CB323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C4E3F7B-6D37-4743-A0D9-91A980C42241}"/>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3F4833-594D-4F3F-8390-21A3FE909049}"/>
              </a:ext>
            </a:extLst>
          </p:cNvPr>
          <p:cNvSpPr>
            <a:spLocks noGrp="1"/>
          </p:cNvSpPr>
          <p:nvPr>
            <p:ph type="dt" sz="half" idx="10"/>
          </p:nvPr>
        </p:nvSpPr>
        <p:spPr/>
        <p:txBody>
          <a:bodyPr/>
          <a:lstStyle/>
          <a:p>
            <a:fld id="{B232B373-DB67-47C9-93E8-09BC4A345432}" type="datetimeFigureOut">
              <a:rPr lang="en-US" smtClean="0"/>
              <a:t>10/2/2024</a:t>
            </a:fld>
            <a:endParaRPr lang="en-US" dirty="0"/>
          </a:p>
        </p:txBody>
      </p:sp>
      <p:sp>
        <p:nvSpPr>
          <p:cNvPr id="8" name="Footer Placeholder 7">
            <a:extLst>
              <a:ext uri="{FF2B5EF4-FFF2-40B4-BE49-F238E27FC236}">
                <a16:creationId xmlns:a16="http://schemas.microsoft.com/office/drawing/2014/main" id="{7A597D72-3B5E-403F-A943-3D80AD58CF1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D4C7775-5932-4C5B-B902-DF9F39A30C3C}"/>
              </a:ext>
            </a:extLst>
          </p:cNvPr>
          <p:cNvSpPr>
            <a:spLocks noGrp="1"/>
          </p:cNvSpPr>
          <p:nvPr>
            <p:ph type="sldNum" sz="quarter" idx="12"/>
          </p:nvPr>
        </p:nvSpPr>
        <p:spPr/>
        <p:txBody>
          <a:bodyPr/>
          <a:lstStyle/>
          <a:p>
            <a:fld id="{8D1FD71E-7119-47CE-A500-F6BEF20DE426}" type="slidenum">
              <a:rPr lang="en-US" smtClean="0"/>
              <a:t>‹#›</a:t>
            </a:fld>
            <a:endParaRPr lang="en-US" dirty="0"/>
          </a:p>
        </p:txBody>
      </p:sp>
    </p:spTree>
    <p:extLst>
      <p:ext uri="{BB962C8B-B14F-4D97-AF65-F5344CB8AC3E}">
        <p14:creationId xmlns:p14="http://schemas.microsoft.com/office/powerpoint/2010/main" val="4020252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9447-CD09-453A-8D51-4B7784A44A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46F5CA-8C1F-406C-9063-DEB7254FB066}"/>
              </a:ext>
            </a:extLst>
          </p:cNvPr>
          <p:cNvSpPr>
            <a:spLocks noGrp="1"/>
          </p:cNvSpPr>
          <p:nvPr>
            <p:ph type="dt" sz="half" idx="10"/>
          </p:nvPr>
        </p:nvSpPr>
        <p:spPr/>
        <p:txBody>
          <a:bodyPr/>
          <a:lstStyle/>
          <a:p>
            <a:fld id="{B232B373-DB67-47C9-93E8-09BC4A345432}" type="datetimeFigureOut">
              <a:rPr lang="en-US" smtClean="0"/>
              <a:t>10/2/2024</a:t>
            </a:fld>
            <a:endParaRPr lang="en-US" dirty="0"/>
          </a:p>
        </p:txBody>
      </p:sp>
      <p:sp>
        <p:nvSpPr>
          <p:cNvPr id="4" name="Footer Placeholder 3">
            <a:extLst>
              <a:ext uri="{FF2B5EF4-FFF2-40B4-BE49-F238E27FC236}">
                <a16:creationId xmlns:a16="http://schemas.microsoft.com/office/drawing/2014/main" id="{655F2D8B-460E-48D4-82EB-9D0047F6EF3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3CC4990-F221-4D9E-8188-97808BE49466}"/>
              </a:ext>
            </a:extLst>
          </p:cNvPr>
          <p:cNvSpPr>
            <a:spLocks noGrp="1"/>
          </p:cNvSpPr>
          <p:nvPr>
            <p:ph type="sldNum" sz="quarter" idx="12"/>
          </p:nvPr>
        </p:nvSpPr>
        <p:spPr/>
        <p:txBody>
          <a:bodyPr/>
          <a:lstStyle/>
          <a:p>
            <a:fld id="{8D1FD71E-7119-47CE-A500-F6BEF20DE426}" type="slidenum">
              <a:rPr lang="en-US" smtClean="0"/>
              <a:t>‹#›</a:t>
            </a:fld>
            <a:endParaRPr lang="en-US" dirty="0"/>
          </a:p>
        </p:txBody>
      </p:sp>
    </p:spTree>
    <p:extLst>
      <p:ext uri="{BB962C8B-B14F-4D97-AF65-F5344CB8AC3E}">
        <p14:creationId xmlns:p14="http://schemas.microsoft.com/office/powerpoint/2010/main" val="482610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4FB13F-261B-499F-B2E2-C132974F4487}"/>
              </a:ext>
            </a:extLst>
          </p:cNvPr>
          <p:cNvSpPr>
            <a:spLocks noGrp="1"/>
          </p:cNvSpPr>
          <p:nvPr>
            <p:ph type="dt" sz="half" idx="10"/>
          </p:nvPr>
        </p:nvSpPr>
        <p:spPr/>
        <p:txBody>
          <a:bodyPr/>
          <a:lstStyle/>
          <a:p>
            <a:fld id="{B232B373-DB67-47C9-93E8-09BC4A345432}" type="datetimeFigureOut">
              <a:rPr lang="en-US" smtClean="0"/>
              <a:t>10/2/2024</a:t>
            </a:fld>
            <a:endParaRPr lang="en-US" dirty="0"/>
          </a:p>
        </p:txBody>
      </p:sp>
      <p:sp>
        <p:nvSpPr>
          <p:cNvPr id="3" name="Footer Placeholder 2">
            <a:extLst>
              <a:ext uri="{FF2B5EF4-FFF2-40B4-BE49-F238E27FC236}">
                <a16:creationId xmlns:a16="http://schemas.microsoft.com/office/drawing/2014/main" id="{ACF350F0-BF5F-4BB3-8EBE-9F389A383E9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BEC3E70-6B0C-44FA-925B-AFBECC9FF40D}"/>
              </a:ext>
            </a:extLst>
          </p:cNvPr>
          <p:cNvSpPr>
            <a:spLocks noGrp="1"/>
          </p:cNvSpPr>
          <p:nvPr>
            <p:ph type="sldNum" sz="quarter" idx="12"/>
          </p:nvPr>
        </p:nvSpPr>
        <p:spPr/>
        <p:txBody>
          <a:bodyPr/>
          <a:lstStyle/>
          <a:p>
            <a:fld id="{8D1FD71E-7119-47CE-A500-F6BEF20DE426}" type="slidenum">
              <a:rPr lang="en-US" smtClean="0"/>
              <a:t>‹#›</a:t>
            </a:fld>
            <a:endParaRPr lang="en-US" dirty="0"/>
          </a:p>
        </p:txBody>
      </p:sp>
    </p:spTree>
    <p:extLst>
      <p:ext uri="{BB962C8B-B14F-4D97-AF65-F5344CB8AC3E}">
        <p14:creationId xmlns:p14="http://schemas.microsoft.com/office/powerpoint/2010/main" val="3479976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defRPr sz="4000" cap="all" baseline="0"/>
            </a:lvl1pPr>
          </a:lstStyle>
          <a:p>
            <a:r>
              <a:rPr lang="en-US" dirty="0"/>
              <a:t>Click to edit Master title style</a:t>
            </a:r>
          </a:p>
        </p:txBody>
      </p:sp>
      <p:sp>
        <p:nvSpPr>
          <p:cNvPr id="3" name="Content Placeholder 2"/>
          <p:cNvSpPr>
            <a:spLocks noGrp="1"/>
          </p:cNvSpPr>
          <p:nvPr>
            <p:ph idx="1"/>
          </p:nvPr>
        </p:nvSpPr>
        <p:spPr>
          <a:xfrm>
            <a:off x="457200" y="1600202"/>
            <a:ext cx="8229600" cy="4267199"/>
          </a:xfrm>
        </p:spPr>
        <p:txBody>
          <a:bodyPr/>
          <a:lstStyle>
            <a:lvl1pPr>
              <a:defRPr sz="2800"/>
            </a:lvl1pPr>
            <a:lvl2pPr>
              <a:defRPr sz="2600"/>
            </a:lvl2pPr>
            <a:lvl3pPr>
              <a:defRPr sz="24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B0312C9-9265-408B-B3FF-FD11D50778DB}" type="slidenum">
              <a:rPr lang="en-US" smtClean="0"/>
              <a:t>‹#›</a:t>
            </a:fld>
            <a:endParaRPr lang="en-US" dirty="0"/>
          </a:p>
        </p:txBody>
      </p:sp>
    </p:spTree>
    <p:extLst>
      <p:ext uri="{BB962C8B-B14F-4D97-AF65-F5344CB8AC3E}">
        <p14:creationId xmlns:p14="http://schemas.microsoft.com/office/powerpoint/2010/main" val="3035151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7C5C-CCA2-4CF2-8937-09FC45DEBB0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B34D79-D29D-46E1-9198-8D94DA09D1F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9F8DF2-C531-4E57-B376-12EC0D8BA16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D0A222-71B9-4D9D-B7D5-9137CB2EE273}"/>
              </a:ext>
            </a:extLst>
          </p:cNvPr>
          <p:cNvSpPr>
            <a:spLocks noGrp="1"/>
          </p:cNvSpPr>
          <p:nvPr>
            <p:ph type="dt" sz="half" idx="10"/>
          </p:nvPr>
        </p:nvSpPr>
        <p:spPr/>
        <p:txBody>
          <a:bodyPr/>
          <a:lstStyle/>
          <a:p>
            <a:fld id="{B232B373-DB67-47C9-93E8-09BC4A345432}" type="datetimeFigureOut">
              <a:rPr lang="en-US" smtClean="0"/>
              <a:t>10/2/2024</a:t>
            </a:fld>
            <a:endParaRPr lang="en-US" dirty="0"/>
          </a:p>
        </p:txBody>
      </p:sp>
      <p:sp>
        <p:nvSpPr>
          <p:cNvPr id="6" name="Footer Placeholder 5">
            <a:extLst>
              <a:ext uri="{FF2B5EF4-FFF2-40B4-BE49-F238E27FC236}">
                <a16:creationId xmlns:a16="http://schemas.microsoft.com/office/drawing/2014/main" id="{49232F87-238F-4E68-9115-3C54F23A8A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A6F06B-F1D5-43F8-9078-A07DD1A92BFE}"/>
              </a:ext>
            </a:extLst>
          </p:cNvPr>
          <p:cNvSpPr>
            <a:spLocks noGrp="1"/>
          </p:cNvSpPr>
          <p:nvPr>
            <p:ph type="sldNum" sz="quarter" idx="12"/>
          </p:nvPr>
        </p:nvSpPr>
        <p:spPr/>
        <p:txBody>
          <a:bodyPr/>
          <a:lstStyle/>
          <a:p>
            <a:fld id="{8D1FD71E-7119-47CE-A500-F6BEF20DE426}" type="slidenum">
              <a:rPr lang="en-US" smtClean="0"/>
              <a:t>‹#›</a:t>
            </a:fld>
            <a:endParaRPr lang="en-US" dirty="0"/>
          </a:p>
        </p:txBody>
      </p:sp>
    </p:spTree>
    <p:extLst>
      <p:ext uri="{BB962C8B-B14F-4D97-AF65-F5344CB8AC3E}">
        <p14:creationId xmlns:p14="http://schemas.microsoft.com/office/powerpoint/2010/main" val="753948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7100A-9DB4-4B01-AC90-62A88BBAA4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4B7722-F189-437E-9265-BA5814C3CB6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92A4608-1B9D-4225-8F27-7225FA1912B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BDD3EA-177B-4F60-8D8A-3169CE1355C6}"/>
              </a:ext>
            </a:extLst>
          </p:cNvPr>
          <p:cNvSpPr>
            <a:spLocks noGrp="1"/>
          </p:cNvSpPr>
          <p:nvPr>
            <p:ph type="dt" sz="half" idx="10"/>
          </p:nvPr>
        </p:nvSpPr>
        <p:spPr/>
        <p:txBody>
          <a:bodyPr/>
          <a:lstStyle/>
          <a:p>
            <a:fld id="{B232B373-DB67-47C9-93E8-09BC4A345432}" type="datetimeFigureOut">
              <a:rPr lang="en-US" smtClean="0"/>
              <a:t>10/2/2024</a:t>
            </a:fld>
            <a:endParaRPr lang="en-US" dirty="0"/>
          </a:p>
        </p:txBody>
      </p:sp>
      <p:sp>
        <p:nvSpPr>
          <p:cNvPr id="6" name="Footer Placeholder 5">
            <a:extLst>
              <a:ext uri="{FF2B5EF4-FFF2-40B4-BE49-F238E27FC236}">
                <a16:creationId xmlns:a16="http://schemas.microsoft.com/office/drawing/2014/main" id="{54BF3484-1C43-45F4-89FB-86BF144544E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9CE8E05-A49C-452C-BC72-371B556F0475}"/>
              </a:ext>
            </a:extLst>
          </p:cNvPr>
          <p:cNvSpPr>
            <a:spLocks noGrp="1"/>
          </p:cNvSpPr>
          <p:nvPr>
            <p:ph type="sldNum" sz="quarter" idx="12"/>
          </p:nvPr>
        </p:nvSpPr>
        <p:spPr/>
        <p:txBody>
          <a:bodyPr/>
          <a:lstStyle/>
          <a:p>
            <a:fld id="{8D1FD71E-7119-47CE-A500-F6BEF20DE426}" type="slidenum">
              <a:rPr lang="en-US" smtClean="0"/>
              <a:t>‹#›</a:t>
            </a:fld>
            <a:endParaRPr lang="en-US" dirty="0"/>
          </a:p>
        </p:txBody>
      </p:sp>
    </p:spTree>
    <p:extLst>
      <p:ext uri="{BB962C8B-B14F-4D97-AF65-F5344CB8AC3E}">
        <p14:creationId xmlns:p14="http://schemas.microsoft.com/office/powerpoint/2010/main" val="1266283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1C20D-069E-4B89-86C8-A5833F7E72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B5837D-B619-4988-B277-07444E9A6A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A0DF0-3C2E-4B12-BBF8-11F8EF27DA17}"/>
              </a:ext>
            </a:extLst>
          </p:cNvPr>
          <p:cNvSpPr>
            <a:spLocks noGrp="1"/>
          </p:cNvSpPr>
          <p:nvPr>
            <p:ph type="dt" sz="half" idx="10"/>
          </p:nvPr>
        </p:nvSpPr>
        <p:spPr/>
        <p:txBody>
          <a:bodyPr/>
          <a:lstStyle/>
          <a:p>
            <a:fld id="{B232B373-DB67-47C9-93E8-09BC4A345432}" type="datetimeFigureOut">
              <a:rPr lang="en-US" smtClean="0"/>
              <a:t>10/2/2024</a:t>
            </a:fld>
            <a:endParaRPr lang="en-US" dirty="0"/>
          </a:p>
        </p:txBody>
      </p:sp>
      <p:sp>
        <p:nvSpPr>
          <p:cNvPr id="5" name="Footer Placeholder 4">
            <a:extLst>
              <a:ext uri="{FF2B5EF4-FFF2-40B4-BE49-F238E27FC236}">
                <a16:creationId xmlns:a16="http://schemas.microsoft.com/office/drawing/2014/main" id="{E81379B4-7B2C-458D-805C-8D70F2CFEF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EA7A3C-5F48-480B-B265-7B979F5A4102}"/>
              </a:ext>
            </a:extLst>
          </p:cNvPr>
          <p:cNvSpPr>
            <a:spLocks noGrp="1"/>
          </p:cNvSpPr>
          <p:nvPr>
            <p:ph type="sldNum" sz="quarter" idx="12"/>
          </p:nvPr>
        </p:nvSpPr>
        <p:spPr/>
        <p:txBody>
          <a:bodyPr/>
          <a:lstStyle/>
          <a:p>
            <a:fld id="{8D1FD71E-7119-47CE-A500-F6BEF20DE426}" type="slidenum">
              <a:rPr lang="en-US" smtClean="0"/>
              <a:t>‹#›</a:t>
            </a:fld>
            <a:endParaRPr lang="en-US" dirty="0"/>
          </a:p>
        </p:txBody>
      </p:sp>
    </p:spTree>
    <p:extLst>
      <p:ext uri="{BB962C8B-B14F-4D97-AF65-F5344CB8AC3E}">
        <p14:creationId xmlns:p14="http://schemas.microsoft.com/office/powerpoint/2010/main" val="389616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D4275E-D759-4B86-BAF1-604FF261353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1FBD64-BB3A-4A2F-882B-10AD4F00E2D3}"/>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7E5350-FDD8-4941-A363-E2CB282CB78A}"/>
              </a:ext>
            </a:extLst>
          </p:cNvPr>
          <p:cNvSpPr>
            <a:spLocks noGrp="1"/>
          </p:cNvSpPr>
          <p:nvPr>
            <p:ph type="dt" sz="half" idx="10"/>
          </p:nvPr>
        </p:nvSpPr>
        <p:spPr/>
        <p:txBody>
          <a:bodyPr/>
          <a:lstStyle/>
          <a:p>
            <a:fld id="{B232B373-DB67-47C9-93E8-09BC4A345432}" type="datetimeFigureOut">
              <a:rPr lang="en-US" smtClean="0"/>
              <a:t>10/2/2024</a:t>
            </a:fld>
            <a:endParaRPr lang="en-US" dirty="0"/>
          </a:p>
        </p:txBody>
      </p:sp>
      <p:sp>
        <p:nvSpPr>
          <p:cNvPr id="5" name="Footer Placeholder 4">
            <a:extLst>
              <a:ext uri="{FF2B5EF4-FFF2-40B4-BE49-F238E27FC236}">
                <a16:creationId xmlns:a16="http://schemas.microsoft.com/office/drawing/2014/main" id="{3CFE1517-E24E-4DC8-A5F4-5DF8204960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773113-8564-4EE4-9627-519546124D24}"/>
              </a:ext>
            </a:extLst>
          </p:cNvPr>
          <p:cNvSpPr>
            <a:spLocks noGrp="1"/>
          </p:cNvSpPr>
          <p:nvPr>
            <p:ph type="sldNum" sz="quarter" idx="12"/>
          </p:nvPr>
        </p:nvSpPr>
        <p:spPr/>
        <p:txBody>
          <a:bodyPr/>
          <a:lstStyle/>
          <a:p>
            <a:fld id="{8D1FD71E-7119-47CE-A500-F6BEF20DE426}" type="slidenum">
              <a:rPr lang="en-US" smtClean="0"/>
              <a:t>‹#›</a:t>
            </a:fld>
            <a:endParaRPr lang="en-US" dirty="0"/>
          </a:p>
        </p:txBody>
      </p:sp>
    </p:spTree>
    <p:extLst>
      <p:ext uri="{BB962C8B-B14F-4D97-AF65-F5344CB8AC3E}">
        <p14:creationId xmlns:p14="http://schemas.microsoft.com/office/powerpoint/2010/main" val="441338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09925"/>
            <a:ext cx="7772400" cy="1362075"/>
          </a:xfrm>
        </p:spPr>
        <p:txBody>
          <a:bodyPr anchor="t"/>
          <a:lstStyle>
            <a:lvl1pPr algn="l">
              <a:defRPr sz="2400" b="0" cap="none" baseline="0"/>
            </a:lvl1pPr>
          </a:lstStyle>
          <a:p>
            <a:r>
              <a:rPr lang="en-US" dirty="0"/>
              <a:t>Click to edit Master title style</a:t>
            </a:r>
          </a:p>
        </p:txBody>
      </p:sp>
      <p:sp>
        <p:nvSpPr>
          <p:cNvPr id="3" name="Text Placeholder 2"/>
          <p:cNvSpPr>
            <a:spLocks noGrp="1"/>
          </p:cNvSpPr>
          <p:nvPr>
            <p:ph type="body" idx="1"/>
          </p:nvPr>
        </p:nvSpPr>
        <p:spPr>
          <a:xfrm>
            <a:off x="722313" y="1709739"/>
            <a:ext cx="7772400" cy="1500187"/>
          </a:xfrm>
        </p:spPr>
        <p:txBody>
          <a:bodyPr anchor="b">
            <a:normAutofit/>
          </a:bodyPr>
          <a:lstStyle>
            <a:lvl1pPr marL="0" indent="0">
              <a:buNone/>
              <a:defRPr sz="4000" b="1" cap="all" baseline="0">
                <a:solidFill>
                  <a:schemeClr val="accent3">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0B0312C9-9265-408B-B3FF-FD11D50778DB}" type="slidenum">
              <a:rPr lang="en-US" smtClean="0"/>
              <a:t>‹#›</a:t>
            </a:fld>
            <a:endParaRPr lang="en-US" dirty="0"/>
          </a:p>
        </p:txBody>
      </p:sp>
      <p:sp>
        <p:nvSpPr>
          <p:cNvPr id="9" name="Pentagon 8"/>
          <p:cNvSpPr/>
          <p:nvPr userDrawn="1"/>
        </p:nvSpPr>
        <p:spPr>
          <a:xfrm>
            <a:off x="0" y="4572000"/>
            <a:ext cx="8137890" cy="228600"/>
          </a:xfrm>
          <a:prstGeom prst="homePlat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8594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0B0312C9-9265-408B-B3FF-FD11D50778DB}" type="slidenum">
              <a:rPr lang="en-US" smtClean="0"/>
              <a:t>‹#›</a:t>
            </a:fld>
            <a:endParaRPr lang="en-US" dirty="0"/>
          </a:p>
        </p:txBody>
      </p:sp>
    </p:spTree>
    <p:extLst>
      <p:ext uri="{BB962C8B-B14F-4D97-AF65-F5344CB8AC3E}">
        <p14:creationId xmlns:p14="http://schemas.microsoft.com/office/powerpoint/2010/main" val="2508253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6"/>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0B0312C9-9265-408B-B3FF-FD11D50778DB}" type="slidenum">
              <a:rPr lang="en-US" smtClean="0"/>
              <a:t>‹#›</a:t>
            </a:fld>
            <a:endParaRPr lang="en-US" dirty="0"/>
          </a:p>
        </p:txBody>
      </p:sp>
    </p:spTree>
    <p:extLst>
      <p:ext uri="{BB962C8B-B14F-4D97-AF65-F5344CB8AC3E}">
        <p14:creationId xmlns:p14="http://schemas.microsoft.com/office/powerpoint/2010/main" val="3256722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B0312C9-9265-408B-B3FF-FD11D50778DB}" type="slidenum">
              <a:rPr lang="en-US" smtClean="0"/>
              <a:t>‹#›</a:t>
            </a:fld>
            <a:endParaRPr lang="en-US" dirty="0"/>
          </a:p>
        </p:txBody>
      </p:sp>
    </p:spTree>
    <p:extLst>
      <p:ext uri="{BB962C8B-B14F-4D97-AF65-F5344CB8AC3E}">
        <p14:creationId xmlns:p14="http://schemas.microsoft.com/office/powerpoint/2010/main" val="3774513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0312C9-9265-408B-B3FF-FD11D50778DB}" type="slidenum">
              <a:rPr lang="en-US" smtClean="0"/>
              <a:t>‹#›</a:t>
            </a:fld>
            <a:endParaRPr lang="en-US" dirty="0"/>
          </a:p>
        </p:txBody>
      </p:sp>
    </p:spTree>
    <p:extLst>
      <p:ext uri="{BB962C8B-B14F-4D97-AF65-F5344CB8AC3E}">
        <p14:creationId xmlns:p14="http://schemas.microsoft.com/office/powerpoint/2010/main" val="1456486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a:solidFill>
            <a:srgbClr val="F56E41"/>
          </a:solidFill>
        </p:spPr>
        <p:txBody>
          <a:bodyPr anchor="b"/>
          <a:lstStyle>
            <a:lvl1pPr algn="l">
              <a:defRPr sz="20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575050" y="273051"/>
            <a:ext cx="5111750" cy="5518151"/>
          </a:xfrm>
        </p:spPr>
        <p:txBody>
          <a:bodyPr/>
          <a:lstStyle>
            <a:lvl1pPr>
              <a:defRPr sz="3200">
                <a:solidFill>
                  <a:srgbClr val="69A9D5"/>
                </a:solidFill>
              </a:defRPr>
            </a:lvl1pPr>
            <a:lvl2pPr>
              <a:defRPr sz="2800">
                <a:solidFill>
                  <a:srgbClr val="69A9D5"/>
                </a:solidFill>
              </a:defRPr>
            </a:lvl2pPr>
            <a:lvl3pPr>
              <a:defRPr sz="2400">
                <a:solidFill>
                  <a:srgbClr val="69A9D5"/>
                </a:solidFill>
              </a:defRPr>
            </a:lvl3pPr>
            <a:lvl4pPr>
              <a:defRPr sz="2000">
                <a:solidFill>
                  <a:srgbClr val="69A9D5"/>
                </a:solidFill>
              </a:defRPr>
            </a:lvl4pPr>
            <a:lvl5pPr>
              <a:defRPr sz="2000">
                <a:solidFill>
                  <a:srgbClr val="69A9D5"/>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435102"/>
            <a:ext cx="3008313" cy="4356100"/>
          </a:xfrm>
        </p:spPr>
        <p:txBody>
          <a:bodyPr/>
          <a:lstStyle>
            <a:lvl1pPr marL="0" indent="0">
              <a:buNone/>
              <a:defRPr sz="1400">
                <a:solidFill>
                  <a:srgbClr val="69A9D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0B0312C9-9265-408B-B3FF-FD11D50778DB}" type="slidenum">
              <a:rPr lang="en-US" smtClean="0"/>
              <a:t>‹#›</a:t>
            </a:fld>
            <a:endParaRPr lang="en-US" dirty="0"/>
          </a:p>
        </p:txBody>
      </p:sp>
    </p:spTree>
    <p:extLst>
      <p:ext uri="{BB962C8B-B14F-4D97-AF65-F5344CB8AC3E}">
        <p14:creationId xmlns:p14="http://schemas.microsoft.com/office/powerpoint/2010/main" val="198400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958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7"/>
            <a:ext cx="5486400" cy="3883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0625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B0312C9-9265-408B-B3FF-FD11D50778DB}" type="slidenum">
              <a:rPr lang="en-US" smtClean="0"/>
              <a:t>‹#›</a:t>
            </a:fld>
            <a:endParaRPr lang="en-US" dirty="0"/>
          </a:p>
        </p:txBody>
      </p:sp>
    </p:spTree>
    <p:extLst>
      <p:ext uri="{BB962C8B-B14F-4D97-AF65-F5344CB8AC3E}">
        <p14:creationId xmlns:p14="http://schemas.microsoft.com/office/powerpoint/2010/main" val="3601682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2"/>
            <a:ext cx="8229600" cy="42671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0312C9-9265-408B-B3FF-FD11D50778DB}" type="slidenum">
              <a:rPr lang="en-US" smtClean="0"/>
              <a:t>‹#›</a:t>
            </a:fld>
            <a:endParaRPr lang="en-US" dirty="0"/>
          </a:p>
        </p:txBody>
      </p:sp>
    </p:spTree>
    <p:extLst>
      <p:ext uri="{BB962C8B-B14F-4D97-AF65-F5344CB8AC3E}">
        <p14:creationId xmlns:p14="http://schemas.microsoft.com/office/powerpoint/2010/main" val="974241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spcBef>
          <a:spcPct val="0"/>
        </a:spcBef>
        <a:buNone/>
        <a:defRPr sz="4000" kern="1200" cap="all" baseline="0">
          <a:solidFill>
            <a:srgbClr val="0066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69A9D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69A9D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69A9D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69A9D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69A9D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C56B85-C2ED-4D56-B4FE-69D7D5831C1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5F7260-F686-49A7-A459-35CE9898DBD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E60589-238C-40BF-8972-9972DEC92E6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32B373-DB67-47C9-93E8-09BC4A345432}" type="datetimeFigureOut">
              <a:rPr lang="en-US" smtClean="0"/>
              <a:t>10/2/2024</a:t>
            </a:fld>
            <a:endParaRPr lang="en-US" dirty="0"/>
          </a:p>
        </p:txBody>
      </p:sp>
      <p:sp>
        <p:nvSpPr>
          <p:cNvPr id="5" name="Footer Placeholder 4">
            <a:extLst>
              <a:ext uri="{FF2B5EF4-FFF2-40B4-BE49-F238E27FC236}">
                <a16:creationId xmlns:a16="http://schemas.microsoft.com/office/drawing/2014/main" id="{FF8FCB4F-CF35-43DD-BF39-A0988919E28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BDBF019-CAAC-4504-A4AF-1DEEA06CC78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FD71E-7119-47CE-A500-F6BEF20DE426}" type="slidenum">
              <a:rPr lang="en-US" smtClean="0"/>
              <a:t>‹#›</a:t>
            </a:fld>
            <a:endParaRPr lang="en-US" dirty="0"/>
          </a:p>
        </p:txBody>
      </p:sp>
    </p:spTree>
    <p:extLst>
      <p:ext uri="{BB962C8B-B14F-4D97-AF65-F5344CB8AC3E}">
        <p14:creationId xmlns:p14="http://schemas.microsoft.com/office/powerpoint/2010/main" val="42739853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3.sv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13.sv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3.sv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13.sv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13.sv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3.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hyperlink" Target="https://www.colbitech.com/insight" TargetMode="Externa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normAutofit/>
          </a:bodyPr>
          <a:lstStyle/>
          <a:p>
            <a:pPr algn="ctr"/>
            <a:r>
              <a:rPr lang="en-US" sz="4400" dirty="0"/>
              <a:t>You Have a New Bond</a:t>
            </a:r>
            <a:br>
              <a:rPr lang="en-US" sz="4400" dirty="0"/>
            </a:br>
            <a:r>
              <a:rPr lang="en-US" sz="4400" dirty="0"/>
              <a:t>Let’s get ready!</a:t>
            </a:r>
            <a:endParaRPr lang="en-US" sz="4400" cap="none" dirty="0">
              <a:solidFill>
                <a:srgbClr val="006600"/>
              </a:solidFill>
            </a:endParaRPr>
          </a:p>
        </p:txBody>
      </p:sp>
      <p:sp>
        <p:nvSpPr>
          <p:cNvPr id="3" name="Subtitle 2"/>
          <p:cNvSpPr>
            <a:spLocks noGrp="1"/>
          </p:cNvSpPr>
          <p:nvPr>
            <p:ph type="subTitle" idx="1"/>
          </p:nvPr>
        </p:nvSpPr>
        <p:spPr>
          <a:xfrm>
            <a:off x="1676400" y="5257800"/>
            <a:ext cx="5257800" cy="892174"/>
          </a:xfrm>
        </p:spPr>
        <p:txBody>
          <a:bodyPr>
            <a:normAutofit/>
          </a:bodyPr>
          <a:lstStyle/>
          <a:p>
            <a:r>
              <a:rPr lang="en-US" sz="1900" b="1" i="1" dirty="0"/>
              <a:t>Lettie Boggs, CEO, </a:t>
            </a:r>
          </a:p>
          <a:p>
            <a:r>
              <a:rPr lang="en-US" sz="1900" i="1" dirty="0"/>
              <a:t>leboggs@ColbiTech.com</a:t>
            </a:r>
          </a:p>
          <a:p>
            <a:endParaRPr lang="en-US" sz="2400" i="1" dirty="0"/>
          </a:p>
        </p:txBody>
      </p:sp>
      <p:pic>
        <p:nvPicPr>
          <p:cNvPr id="5" name="Picture 4" descr="A black background with a black square&#10;&#10;Description automatically generated with medium confidence">
            <a:extLst>
              <a:ext uri="{FF2B5EF4-FFF2-40B4-BE49-F238E27FC236}">
                <a16:creationId xmlns:a16="http://schemas.microsoft.com/office/drawing/2014/main" id="{7ED7929F-166E-8C85-62CA-A5EA58E75C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5257800"/>
            <a:ext cx="804680" cy="286711"/>
          </a:xfrm>
          <a:prstGeom prst="rect">
            <a:avLst/>
          </a:prstGeom>
        </p:spPr>
      </p:pic>
      <p:sp>
        <p:nvSpPr>
          <p:cNvPr id="6" name="Title 3">
            <a:extLst>
              <a:ext uri="{FF2B5EF4-FFF2-40B4-BE49-F238E27FC236}">
                <a16:creationId xmlns:a16="http://schemas.microsoft.com/office/drawing/2014/main" id="{C1B79AAA-E93C-8F1C-59F4-E9D8FCCE3704}"/>
              </a:ext>
            </a:extLst>
          </p:cNvPr>
          <p:cNvSpPr txBox="1">
            <a:spLocks/>
          </p:cNvSpPr>
          <p:nvPr/>
        </p:nvSpPr>
        <p:spPr>
          <a:xfrm>
            <a:off x="228600" y="3276600"/>
            <a:ext cx="7239000" cy="1577906"/>
          </a:xfrm>
          <a:prstGeom prst="rect">
            <a:avLst/>
          </a:prstGeom>
        </p:spPr>
        <p:txBody>
          <a:bodyPr vert="horz" lIns="68580" tIns="34290" rIns="68580" bIns="34290" rtlCol="0" anchor="b">
            <a:normAutofit/>
          </a:bodyPr>
          <a:lstStyle>
            <a:lvl1pPr algn="l" defTabSz="914400" rtl="0" eaLnBrk="1" latinLnBrk="0" hangingPunct="1">
              <a:spcBef>
                <a:spcPct val="0"/>
              </a:spcBef>
              <a:buNone/>
              <a:defRPr sz="3600" kern="1200" cap="none" baseline="0">
                <a:solidFill>
                  <a:schemeClr val="accent3">
                    <a:lumMod val="50000"/>
                  </a:schemeClr>
                </a:solidFill>
                <a:effectLst/>
                <a:latin typeface="Arial" pitchFamily="34" charset="0"/>
                <a:ea typeface="+mj-ea"/>
                <a:cs typeface="Arial" pitchFamily="34" charset="0"/>
              </a:defRPr>
            </a:lvl1pPr>
          </a:lstStyle>
          <a:p>
            <a:r>
              <a:rPr lang="en-US" sz="3200" spc="-38" dirty="0">
                <a:latin typeface="+mj-lt"/>
                <a:cs typeface="+mj-cs"/>
              </a:rPr>
              <a:t>CASBO Central Section Fall Conference September 27, 2024</a:t>
            </a:r>
          </a:p>
        </p:txBody>
      </p:sp>
      <p:pic>
        <p:nvPicPr>
          <p:cNvPr id="8" name="Picture 7" descr="A person wearing glasses and a blue sweater&#10;&#10;Description automatically generated">
            <a:extLst>
              <a:ext uri="{FF2B5EF4-FFF2-40B4-BE49-F238E27FC236}">
                <a16:creationId xmlns:a16="http://schemas.microsoft.com/office/drawing/2014/main" id="{D20A0702-EC87-426E-6DF8-1889016B38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029200"/>
            <a:ext cx="1050887" cy="1313489"/>
          </a:xfrm>
          <a:prstGeom prst="rect">
            <a:avLst/>
          </a:prstGeom>
        </p:spPr>
      </p:pic>
    </p:spTree>
    <p:extLst>
      <p:ext uri="{BB962C8B-B14F-4D97-AF65-F5344CB8AC3E}">
        <p14:creationId xmlns:p14="http://schemas.microsoft.com/office/powerpoint/2010/main" val="3597931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100" u="sng" dirty="0">
                <a:solidFill>
                  <a:schemeClr val="bg2">
                    <a:lumMod val="10000"/>
                  </a:schemeClr>
                </a:solidFill>
              </a:rPr>
              <a:t>Function</a:t>
            </a:r>
          </a:p>
          <a:p>
            <a:pPr marL="0" indent="0">
              <a:buNone/>
            </a:pPr>
            <a:r>
              <a:rPr lang="en-US" sz="2100" dirty="0">
                <a:solidFill>
                  <a:schemeClr val="bg2">
                    <a:lumMod val="10000"/>
                  </a:schemeClr>
                </a:solidFill>
              </a:rPr>
              <a:t>The function 8500 means that any expense coded this way will be capitalized.  Bond funds can only be spent on capitalized projects, so it will be very rare if your code does not say 8500.</a:t>
            </a:r>
          </a:p>
          <a:p>
            <a:pPr marL="0" indent="0">
              <a:buNone/>
            </a:pPr>
            <a:endParaRPr lang="en-US" sz="2100" dirty="0">
              <a:solidFill>
                <a:schemeClr val="bg2">
                  <a:lumMod val="10000"/>
                </a:schemeClr>
              </a:solidFill>
            </a:endParaRPr>
          </a:p>
          <a:p>
            <a:pPr marL="0" indent="0">
              <a:buNone/>
            </a:pPr>
            <a:r>
              <a:rPr lang="en-US" sz="2100" u="sng" dirty="0">
                <a:solidFill>
                  <a:schemeClr val="bg2">
                    <a:lumMod val="10000"/>
                  </a:schemeClr>
                </a:solidFill>
              </a:rPr>
              <a:t>Object</a:t>
            </a:r>
          </a:p>
          <a:p>
            <a:pPr marL="0" indent="0">
              <a:buNone/>
            </a:pPr>
            <a:r>
              <a:rPr lang="en-US" sz="2100" dirty="0">
                <a:solidFill>
                  <a:schemeClr val="bg2">
                    <a:lumMod val="10000"/>
                  </a:schemeClr>
                </a:solidFill>
              </a:rPr>
              <a:t>This tells why you spent the money.  This is the code that changes based on the type of expenditure.  (See Object Code List)</a:t>
            </a:r>
          </a:p>
        </p:txBody>
      </p:sp>
      <p:sp>
        <p:nvSpPr>
          <p:cNvPr id="8" name="Title 1">
            <a:extLst>
              <a:ext uri="{FF2B5EF4-FFF2-40B4-BE49-F238E27FC236}">
                <a16:creationId xmlns:a16="http://schemas.microsoft.com/office/drawing/2014/main" id="{0C9292AF-6A53-41B6-9E57-D5CD54123444}"/>
              </a:ext>
            </a:extLst>
          </p:cNvPr>
          <p:cNvSpPr txBox="1">
            <a:spLocks/>
          </p:cNvSpPr>
          <p:nvPr/>
        </p:nvSpPr>
        <p:spPr>
          <a:xfrm>
            <a:off x="-144778" y="76200"/>
            <a:ext cx="9525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cap="all" baseline="0">
                <a:solidFill>
                  <a:srgbClr val="006600"/>
                </a:solidFill>
                <a:latin typeface="Arial" pitchFamily="34" charset="0"/>
                <a:ea typeface="+mj-ea"/>
                <a:cs typeface="Arial" pitchFamily="34" charset="0"/>
              </a:defRPr>
            </a:lvl1pPr>
          </a:lstStyle>
          <a:p>
            <a:pPr algn="ctr"/>
            <a:r>
              <a:rPr lang="en-US" sz="2000" b="1" dirty="0">
                <a:solidFill>
                  <a:schemeClr val="tx1"/>
                </a:solidFill>
              </a:rPr>
              <a:t>Fund – Resource – Year – Goal – Function – Object – School</a:t>
            </a:r>
            <a:br>
              <a:rPr lang="en-US" sz="2000" b="1" dirty="0">
                <a:solidFill>
                  <a:schemeClr val="tx1"/>
                </a:solidFill>
              </a:rPr>
            </a:br>
            <a:r>
              <a:rPr lang="en-US" sz="2000" b="1" dirty="0">
                <a:solidFill>
                  <a:schemeClr val="tx1"/>
                </a:solidFill>
              </a:rPr>
              <a:t>21   –       96XX      –    0    –  9XXX  –     8500     –    XXXX   –     XXX</a:t>
            </a:r>
          </a:p>
        </p:txBody>
      </p:sp>
      <p:sp>
        <p:nvSpPr>
          <p:cNvPr id="9" name="Double Bracket 8">
            <a:extLst>
              <a:ext uri="{FF2B5EF4-FFF2-40B4-BE49-F238E27FC236}">
                <a16:creationId xmlns:a16="http://schemas.microsoft.com/office/drawing/2014/main" id="{92CCA490-A1E1-4CE2-994C-F9C1DC914DE3}"/>
              </a:ext>
            </a:extLst>
          </p:cNvPr>
          <p:cNvSpPr/>
          <p:nvPr/>
        </p:nvSpPr>
        <p:spPr>
          <a:xfrm>
            <a:off x="4953000" y="158425"/>
            <a:ext cx="2743200" cy="832174"/>
          </a:xfrm>
          <a:prstGeom prst="bracketPair">
            <a:avLst/>
          </a:prstGeom>
          <a:ln w="28575">
            <a:solidFill>
              <a:srgbClr val="69A9D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Tree>
    <p:extLst>
      <p:ext uri="{BB962C8B-B14F-4D97-AF65-F5344CB8AC3E}">
        <p14:creationId xmlns:p14="http://schemas.microsoft.com/office/powerpoint/2010/main" val="2890137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1295400"/>
            <a:ext cx="7543800" cy="4572000"/>
          </a:xfrm>
        </p:spPr>
        <p:txBody>
          <a:bodyPr>
            <a:noAutofit/>
          </a:bodyPr>
          <a:lstStyle/>
          <a:p>
            <a:pPr marL="0" indent="0">
              <a:buNone/>
            </a:pPr>
            <a:r>
              <a:rPr lang="en-US" sz="2400" u="sng" dirty="0">
                <a:solidFill>
                  <a:schemeClr val="bg2">
                    <a:lumMod val="10000"/>
                  </a:schemeClr>
                </a:solidFill>
              </a:rPr>
              <a:t>School</a:t>
            </a:r>
            <a:r>
              <a:rPr lang="en-US" sz="2400" dirty="0">
                <a:solidFill>
                  <a:schemeClr val="bg2">
                    <a:lumMod val="10000"/>
                  </a:schemeClr>
                </a:solidFill>
              </a:rPr>
              <a:t> or </a:t>
            </a:r>
            <a:r>
              <a:rPr lang="en-US" sz="2400" u="sng" dirty="0">
                <a:solidFill>
                  <a:schemeClr val="bg2">
                    <a:lumMod val="10000"/>
                  </a:schemeClr>
                </a:solidFill>
              </a:rPr>
              <a:t>Location</a:t>
            </a:r>
          </a:p>
          <a:p>
            <a:pPr marL="0" indent="0">
              <a:buNone/>
            </a:pPr>
            <a:r>
              <a:rPr lang="en-US" sz="2400" dirty="0">
                <a:solidFill>
                  <a:schemeClr val="bg2">
                    <a:lumMod val="10000"/>
                  </a:schemeClr>
                </a:solidFill>
              </a:rPr>
              <a:t>Each school has a unique number. </a:t>
            </a:r>
          </a:p>
          <a:p>
            <a:pPr marL="0" indent="0" algn="ctr">
              <a:buNone/>
            </a:pPr>
            <a:r>
              <a:rPr lang="en-US" sz="2400" dirty="0">
                <a:solidFill>
                  <a:srgbClr val="0070C0"/>
                </a:solidFill>
              </a:rPr>
              <a:t>School numbers are assigned by the state, </a:t>
            </a:r>
          </a:p>
          <a:p>
            <a:pPr marL="0" indent="0" algn="ctr">
              <a:buNone/>
            </a:pPr>
            <a:r>
              <a:rPr lang="en-US" sz="2400" dirty="0">
                <a:solidFill>
                  <a:srgbClr val="0070C0"/>
                </a:solidFill>
              </a:rPr>
              <a:t>use those!</a:t>
            </a:r>
          </a:p>
          <a:p>
            <a:pPr marL="0" indent="0">
              <a:buNone/>
            </a:pPr>
            <a:endParaRPr lang="en-US" sz="2400" dirty="0">
              <a:solidFill>
                <a:schemeClr val="bg2">
                  <a:lumMod val="10000"/>
                </a:schemeClr>
              </a:solidFill>
            </a:endParaRPr>
          </a:p>
          <a:p>
            <a:pPr marL="0" indent="0">
              <a:buNone/>
            </a:pPr>
            <a:r>
              <a:rPr lang="en-US" sz="2400" dirty="0">
                <a:solidFill>
                  <a:schemeClr val="bg2">
                    <a:lumMod val="10000"/>
                  </a:schemeClr>
                </a:solidFill>
              </a:rPr>
              <a:t>School districts obsess about dividing everything up by site number! This can be problematic for Facilities projects that are district wide or in multiple sites.</a:t>
            </a:r>
          </a:p>
          <a:p>
            <a:pPr marL="0" indent="0">
              <a:buNone/>
            </a:pPr>
            <a:r>
              <a:rPr lang="en-US" sz="2400" dirty="0">
                <a:solidFill>
                  <a:schemeClr val="bg2">
                    <a:lumMod val="10000"/>
                  </a:schemeClr>
                </a:solidFill>
              </a:rPr>
              <a:t>There is also typically:</a:t>
            </a:r>
          </a:p>
          <a:p>
            <a:pPr marL="1371600" lvl="3" indent="0">
              <a:buNone/>
            </a:pPr>
            <a:endParaRPr lang="en-US" sz="1800" dirty="0">
              <a:solidFill>
                <a:schemeClr val="bg2">
                  <a:lumMod val="10000"/>
                </a:schemeClr>
              </a:solidFill>
            </a:endParaRPr>
          </a:p>
          <a:p>
            <a:pPr marL="1371600" lvl="3" indent="0">
              <a:buNone/>
            </a:pPr>
            <a:endParaRPr lang="en-US" sz="1800" dirty="0">
              <a:solidFill>
                <a:schemeClr val="bg2">
                  <a:lumMod val="10000"/>
                </a:schemeClr>
              </a:solidFill>
            </a:endParaRPr>
          </a:p>
          <a:p>
            <a:pPr marL="1371600" lvl="3" indent="0">
              <a:buNone/>
            </a:pPr>
            <a:endParaRPr lang="en-US" sz="1800" dirty="0">
              <a:solidFill>
                <a:schemeClr val="bg2">
                  <a:lumMod val="10000"/>
                </a:schemeClr>
              </a:solidFill>
            </a:endParaRPr>
          </a:p>
          <a:p>
            <a:pPr marL="1371600" lvl="3" indent="0">
              <a:buNone/>
            </a:pPr>
            <a:r>
              <a:rPr lang="en-US" sz="1800" dirty="0">
                <a:solidFill>
                  <a:schemeClr val="bg2">
                    <a:lumMod val="10000"/>
                  </a:schemeClr>
                </a:solidFill>
              </a:rPr>
              <a:t>(some differentiate between district wide and multi)</a:t>
            </a:r>
          </a:p>
        </p:txBody>
      </p:sp>
      <p:sp>
        <p:nvSpPr>
          <p:cNvPr id="7" name="Title 1">
            <a:extLst>
              <a:ext uri="{FF2B5EF4-FFF2-40B4-BE49-F238E27FC236}">
                <a16:creationId xmlns:a16="http://schemas.microsoft.com/office/drawing/2014/main" id="{DB71C101-EF4D-496F-B5BF-7D8C9CAE6E0E}"/>
              </a:ext>
            </a:extLst>
          </p:cNvPr>
          <p:cNvSpPr txBox="1">
            <a:spLocks/>
          </p:cNvSpPr>
          <p:nvPr/>
        </p:nvSpPr>
        <p:spPr>
          <a:xfrm>
            <a:off x="-144778" y="76200"/>
            <a:ext cx="9525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cap="all" baseline="0">
                <a:solidFill>
                  <a:srgbClr val="006600"/>
                </a:solidFill>
                <a:latin typeface="Arial" pitchFamily="34" charset="0"/>
                <a:ea typeface="+mj-ea"/>
                <a:cs typeface="Arial" pitchFamily="34" charset="0"/>
              </a:defRPr>
            </a:lvl1pPr>
          </a:lstStyle>
          <a:p>
            <a:pPr algn="ctr"/>
            <a:r>
              <a:rPr lang="en-US" sz="2000" b="1" dirty="0">
                <a:solidFill>
                  <a:schemeClr val="tx1"/>
                </a:solidFill>
              </a:rPr>
              <a:t>Fund – Resource – Year – Goal – Function – Object – School</a:t>
            </a:r>
            <a:br>
              <a:rPr lang="en-US" sz="2000" b="1" dirty="0">
                <a:solidFill>
                  <a:schemeClr val="tx1"/>
                </a:solidFill>
              </a:rPr>
            </a:br>
            <a:r>
              <a:rPr lang="en-US" sz="2000" b="1" dirty="0">
                <a:solidFill>
                  <a:schemeClr val="tx1"/>
                </a:solidFill>
              </a:rPr>
              <a:t>21   –       96XX      –    0    –  9XXX  –     8500     –    XXXX   –     XXX</a:t>
            </a:r>
          </a:p>
        </p:txBody>
      </p:sp>
      <p:sp>
        <p:nvSpPr>
          <p:cNvPr id="8" name="Double Bracket 7">
            <a:extLst>
              <a:ext uri="{FF2B5EF4-FFF2-40B4-BE49-F238E27FC236}">
                <a16:creationId xmlns:a16="http://schemas.microsoft.com/office/drawing/2014/main" id="{28135860-5DAF-432C-8491-6027E6D80004}"/>
              </a:ext>
            </a:extLst>
          </p:cNvPr>
          <p:cNvSpPr/>
          <p:nvPr/>
        </p:nvSpPr>
        <p:spPr>
          <a:xfrm>
            <a:off x="7772400" y="152400"/>
            <a:ext cx="1295400" cy="832174"/>
          </a:xfrm>
          <a:prstGeom prst="bracketPair">
            <a:avLst/>
          </a:prstGeom>
          <a:ln w="28575">
            <a:solidFill>
              <a:srgbClr val="69A9D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 name="TextBox 3">
            <a:extLst>
              <a:ext uri="{FF2B5EF4-FFF2-40B4-BE49-F238E27FC236}">
                <a16:creationId xmlns:a16="http://schemas.microsoft.com/office/drawing/2014/main" id="{A15FD766-B63D-E4E8-F868-102F58B277D8}"/>
              </a:ext>
            </a:extLst>
          </p:cNvPr>
          <p:cNvSpPr txBox="1"/>
          <p:nvPr/>
        </p:nvSpPr>
        <p:spPr>
          <a:xfrm>
            <a:off x="4191000" y="5100935"/>
            <a:ext cx="2895600" cy="923330"/>
          </a:xfrm>
          <a:prstGeom prst="rect">
            <a:avLst/>
          </a:prstGeom>
          <a:noFill/>
        </p:spPr>
        <p:txBody>
          <a:bodyPr wrap="square">
            <a:spAutoFit/>
          </a:bodyPr>
          <a:lstStyle/>
          <a:p>
            <a:pPr marL="0" indent="0">
              <a:buNone/>
            </a:pPr>
            <a:r>
              <a:rPr lang="en-US" sz="1800" dirty="0">
                <a:solidFill>
                  <a:schemeClr val="bg2">
                    <a:lumMod val="10000"/>
                  </a:schemeClr>
                </a:solidFill>
              </a:rPr>
              <a:t>000 = Unassigned</a:t>
            </a:r>
          </a:p>
          <a:p>
            <a:pPr marL="0" indent="0">
              <a:buNone/>
            </a:pPr>
            <a:r>
              <a:rPr lang="en-US" sz="1800" dirty="0">
                <a:solidFill>
                  <a:schemeClr val="bg2">
                    <a:lumMod val="10000"/>
                  </a:schemeClr>
                </a:solidFill>
              </a:rPr>
              <a:t>002 = Facilities Branch</a:t>
            </a:r>
          </a:p>
          <a:p>
            <a:pPr marL="0" indent="0">
              <a:buNone/>
            </a:pPr>
            <a:r>
              <a:rPr lang="en-US" sz="1800" dirty="0">
                <a:solidFill>
                  <a:schemeClr val="bg2">
                    <a:lumMod val="10000"/>
                  </a:schemeClr>
                </a:solidFill>
              </a:rPr>
              <a:t>222 = Various or Multi Sites  </a:t>
            </a:r>
          </a:p>
        </p:txBody>
      </p:sp>
    </p:spTree>
    <p:extLst>
      <p:ext uri="{BB962C8B-B14F-4D97-AF65-F5344CB8AC3E}">
        <p14:creationId xmlns:p14="http://schemas.microsoft.com/office/powerpoint/2010/main" val="2645013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D18A5F-D8AC-4904-8744-BAC1AAE3B5DC}"/>
              </a:ext>
            </a:extLst>
          </p:cNvPr>
          <p:cNvSpPr>
            <a:spLocks noGrp="1"/>
          </p:cNvSpPr>
          <p:nvPr>
            <p:ph type="title"/>
          </p:nvPr>
        </p:nvSpPr>
        <p:spPr>
          <a:xfrm>
            <a:off x="369278" y="1219201"/>
            <a:ext cx="2514598" cy="1370153"/>
          </a:xfrm>
          <a:solidFill>
            <a:schemeClr val="accent6"/>
          </a:solidFill>
        </p:spPr>
        <p:txBody>
          <a:bodyPr/>
          <a:lstStyle/>
          <a:p>
            <a:r>
              <a:rPr lang="en-US" dirty="0"/>
              <a:t>Object codes</a:t>
            </a:r>
          </a:p>
        </p:txBody>
      </p:sp>
      <p:sp>
        <p:nvSpPr>
          <p:cNvPr id="2" name="Text Placeholder 5">
            <a:extLst>
              <a:ext uri="{FF2B5EF4-FFF2-40B4-BE49-F238E27FC236}">
                <a16:creationId xmlns:a16="http://schemas.microsoft.com/office/drawing/2014/main" id="{D363B92A-F3E0-7207-5544-781799D09FD6}"/>
              </a:ext>
            </a:extLst>
          </p:cNvPr>
          <p:cNvSpPr>
            <a:spLocks noGrp="1"/>
          </p:cNvSpPr>
          <p:nvPr>
            <p:ph type="body" sz="half" idx="2"/>
          </p:nvPr>
        </p:nvSpPr>
        <p:spPr>
          <a:xfrm>
            <a:off x="369278" y="2541681"/>
            <a:ext cx="2514598" cy="2501639"/>
          </a:xfrm>
        </p:spPr>
        <p:txBody>
          <a:bodyPr vert="horz" lIns="0" tIns="34290" rIns="0" bIns="34290" rtlCol="0">
            <a:normAutofit/>
          </a:bodyPr>
          <a:lstStyle/>
          <a:p>
            <a:pPr algn="ctr"/>
            <a:endParaRPr lang="en-US" dirty="0"/>
          </a:p>
          <a:p>
            <a:pPr algn="ctr"/>
            <a:r>
              <a:rPr lang="en-US" dirty="0">
                <a:solidFill>
                  <a:schemeClr val="tx1"/>
                </a:solidFill>
              </a:rPr>
              <a:t>You should have a code for every column on the </a:t>
            </a:r>
          </a:p>
          <a:p>
            <a:pPr algn="ctr"/>
            <a:r>
              <a:rPr lang="en-US" dirty="0">
                <a:solidFill>
                  <a:schemeClr val="tx1"/>
                </a:solidFill>
              </a:rPr>
              <a:t>SAB 50-06 DLOPE</a:t>
            </a:r>
          </a:p>
          <a:p>
            <a:pPr algn="ctr"/>
            <a:r>
              <a:rPr lang="en-US" dirty="0">
                <a:solidFill>
                  <a:schemeClr val="tx1"/>
                </a:solidFill>
              </a:rPr>
              <a:t>(or any appropriate audit doc)</a:t>
            </a:r>
          </a:p>
          <a:p>
            <a:pPr algn="ctr"/>
            <a:endParaRPr lang="en-US" dirty="0">
              <a:solidFill>
                <a:schemeClr val="tx1"/>
              </a:solidFill>
            </a:endParaRPr>
          </a:p>
          <a:p>
            <a:pPr algn="ctr"/>
            <a:r>
              <a:rPr lang="en-US" dirty="0">
                <a:solidFill>
                  <a:schemeClr val="tx1"/>
                </a:solidFill>
              </a:rPr>
              <a:t>You can have more – but </a:t>
            </a:r>
          </a:p>
          <a:p>
            <a:pPr algn="ctr"/>
            <a:r>
              <a:rPr lang="en-US" dirty="0">
                <a:solidFill>
                  <a:schemeClr val="tx1"/>
                </a:solidFill>
              </a:rPr>
              <a:t>you should not have less</a:t>
            </a:r>
          </a:p>
          <a:p>
            <a:pPr algn="ctr"/>
            <a:endParaRPr lang="en-US" dirty="0">
              <a:solidFill>
                <a:schemeClr val="tx1"/>
              </a:solidFill>
            </a:endParaRPr>
          </a:p>
        </p:txBody>
      </p:sp>
      <p:sp>
        <p:nvSpPr>
          <p:cNvPr id="6" name="Rectangle 3">
            <a:extLst>
              <a:ext uri="{FF2B5EF4-FFF2-40B4-BE49-F238E27FC236}">
                <a16:creationId xmlns:a16="http://schemas.microsoft.com/office/drawing/2014/main" id="{59775B05-3FF9-4CA7-0007-DC4C0C57FBD9}"/>
              </a:ext>
            </a:extLst>
          </p:cNvPr>
          <p:cNvSpPr txBox="1">
            <a:spLocks noChangeArrowheads="1"/>
          </p:cNvSpPr>
          <p:nvPr/>
        </p:nvSpPr>
        <p:spPr>
          <a:xfrm>
            <a:off x="3429000" y="1219200"/>
            <a:ext cx="4876800" cy="3580279"/>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rgbClr val="69A9D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69A9D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69A9D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69A9D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69A9D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en-US" dirty="0">
                <a:solidFill>
                  <a:schemeClr val="bg2">
                    <a:lumMod val="10000"/>
                  </a:schemeClr>
                </a:solidFill>
              </a:rPr>
              <a:t>Begin with the end in mind</a:t>
            </a:r>
          </a:p>
          <a:p>
            <a:pPr marL="457200" lvl="1" indent="0">
              <a:buFont typeface="Arial" pitchFamily="34" charset="0"/>
              <a:buNone/>
            </a:pPr>
            <a:r>
              <a:rPr lang="en-US" altLang="en-US" dirty="0">
                <a:solidFill>
                  <a:schemeClr val="bg2">
                    <a:lumMod val="10000"/>
                  </a:schemeClr>
                </a:solidFill>
              </a:rPr>
              <a:t>SAB 50-06 Columns </a:t>
            </a:r>
          </a:p>
          <a:p>
            <a:pPr marL="457200" lvl="1" indent="0">
              <a:buFont typeface="Arial" pitchFamily="34" charset="0"/>
              <a:buNone/>
            </a:pPr>
            <a:r>
              <a:rPr lang="en-US" altLang="en-US" b="1" dirty="0">
                <a:solidFill>
                  <a:schemeClr val="bg2">
                    <a:lumMod val="10000"/>
                  </a:schemeClr>
                </a:solidFill>
              </a:rPr>
              <a:t>	– And they may change!</a:t>
            </a:r>
          </a:p>
          <a:p>
            <a:pPr marL="0" indent="0">
              <a:buFont typeface="Arial" pitchFamily="34" charset="0"/>
              <a:buNone/>
            </a:pPr>
            <a:endParaRPr lang="en-US" altLang="en-US" dirty="0">
              <a:solidFill>
                <a:schemeClr val="bg2">
                  <a:lumMod val="10000"/>
                </a:schemeClr>
              </a:solidFill>
            </a:endParaRPr>
          </a:p>
          <a:p>
            <a:pPr marL="0" indent="0">
              <a:buFont typeface="Arial" pitchFamily="34" charset="0"/>
              <a:buNone/>
            </a:pPr>
            <a:r>
              <a:rPr lang="en-US" altLang="en-US" dirty="0">
                <a:solidFill>
                  <a:schemeClr val="bg2">
                    <a:lumMod val="10000"/>
                  </a:schemeClr>
                </a:solidFill>
              </a:rPr>
              <a:t>Have a distinct object code for every reporting category</a:t>
            </a:r>
          </a:p>
          <a:p>
            <a:pPr marL="0" indent="0">
              <a:buFont typeface="Arial" pitchFamily="34" charset="0"/>
              <a:buNone/>
            </a:pPr>
            <a:endParaRPr lang="en-US" altLang="en-US" dirty="0">
              <a:solidFill>
                <a:schemeClr val="bg2">
                  <a:lumMod val="10000"/>
                </a:schemeClr>
              </a:solidFill>
            </a:endParaRPr>
          </a:p>
          <a:p>
            <a:pPr marL="0" indent="0">
              <a:buFont typeface="Arial" pitchFamily="34" charset="0"/>
              <a:buNone/>
            </a:pPr>
            <a:r>
              <a:rPr lang="en-US" altLang="en-US" dirty="0">
                <a:solidFill>
                  <a:schemeClr val="bg2">
                    <a:lumMod val="10000"/>
                  </a:schemeClr>
                </a:solidFill>
              </a:rPr>
              <a:t>Make sure your coding matches the way the projects will be billed</a:t>
            </a:r>
            <a:endParaRPr lang="en-US" altLang="en-US" sz="1350" dirty="0">
              <a:solidFill>
                <a:schemeClr val="bg2">
                  <a:lumMod val="10000"/>
                </a:schemeClr>
              </a:solidFill>
            </a:endParaRPr>
          </a:p>
        </p:txBody>
      </p:sp>
      <p:sp>
        <p:nvSpPr>
          <p:cNvPr id="7" name="Rectangle 3">
            <a:extLst>
              <a:ext uri="{FF2B5EF4-FFF2-40B4-BE49-F238E27FC236}">
                <a16:creationId xmlns:a16="http://schemas.microsoft.com/office/drawing/2014/main" id="{54BB7847-C159-E5A2-B9F4-57B805FB04AB}"/>
              </a:ext>
            </a:extLst>
          </p:cNvPr>
          <p:cNvSpPr txBox="1">
            <a:spLocks noChangeArrowheads="1"/>
          </p:cNvSpPr>
          <p:nvPr/>
        </p:nvSpPr>
        <p:spPr>
          <a:xfrm>
            <a:off x="369278" y="5104280"/>
            <a:ext cx="8165122" cy="971443"/>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noAutofit/>
          </a:bodyPr>
          <a:lstStyle>
            <a:lvl1pPr marL="500070" marR="0" indent="-500070" algn="l" defTabSz="547695" rtl="0" eaLnBrk="1" latinLnBrk="0" hangingPunct="1">
              <a:lnSpc>
                <a:spcPct val="125000"/>
              </a:lnSpc>
              <a:spcBef>
                <a:spcPts val="1200"/>
              </a:spcBef>
              <a:spcAft>
                <a:spcPts val="0"/>
              </a:spcAft>
              <a:buClrTx/>
              <a:buSzPct val="30000"/>
              <a:buFontTx/>
              <a:buBlip>
                <a:blip r:embed="rId3"/>
              </a:buBlip>
              <a:tabLst/>
              <a:defRPr sz="3937" b="0" i="0" u="none" strike="noStrike" cap="none" spc="0" baseline="0">
                <a:ln>
                  <a:noFill/>
                </a:ln>
                <a:solidFill>
                  <a:srgbClr val="6C6963"/>
                </a:solidFill>
                <a:uFillTx/>
                <a:latin typeface="+mn-lt"/>
                <a:ea typeface="+mn-ea"/>
                <a:cs typeface="+mn-cs"/>
                <a:sym typeface="Baskerville"/>
              </a:defRPr>
            </a:lvl1pPr>
            <a:lvl2pPr marL="1000139" marR="0" indent="-500070" algn="l" defTabSz="547695" rtl="0" eaLnBrk="1" latinLnBrk="0" hangingPunct="1">
              <a:lnSpc>
                <a:spcPct val="125000"/>
              </a:lnSpc>
              <a:spcBef>
                <a:spcPts val="1200"/>
              </a:spcBef>
              <a:spcAft>
                <a:spcPts val="0"/>
              </a:spcAft>
              <a:buClrTx/>
              <a:buSzPct val="30000"/>
              <a:buFontTx/>
              <a:buBlip>
                <a:blip r:embed="rId3"/>
              </a:buBlip>
              <a:tabLst/>
              <a:defRPr sz="3937" b="0" i="0" u="none" strike="noStrike" cap="none" spc="0" baseline="0">
                <a:ln>
                  <a:noFill/>
                </a:ln>
                <a:solidFill>
                  <a:srgbClr val="6C6963"/>
                </a:solidFill>
                <a:uFillTx/>
                <a:latin typeface="+mn-lt"/>
                <a:ea typeface="+mn-ea"/>
                <a:cs typeface="+mn-cs"/>
                <a:sym typeface="Baskerville"/>
              </a:defRPr>
            </a:lvl2pPr>
            <a:lvl3pPr marL="1500209" marR="0" indent="-500070" algn="l" defTabSz="547695" rtl="0" eaLnBrk="1" latinLnBrk="0" hangingPunct="1">
              <a:lnSpc>
                <a:spcPct val="125000"/>
              </a:lnSpc>
              <a:spcBef>
                <a:spcPts val="1200"/>
              </a:spcBef>
              <a:spcAft>
                <a:spcPts val="0"/>
              </a:spcAft>
              <a:buClrTx/>
              <a:buSzPct val="30000"/>
              <a:buFontTx/>
              <a:buBlip>
                <a:blip r:embed="rId3"/>
              </a:buBlip>
              <a:tabLst/>
              <a:defRPr sz="3937" b="0" i="0" u="none" strike="noStrike" cap="none" spc="0" baseline="0">
                <a:ln>
                  <a:noFill/>
                </a:ln>
                <a:solidFill>
                  <a:srgbClr val="6C6963"/>
                </a:solidFill>
                <a:uFillTx/>
                <a:latin typeface="+mn-lt"/>
                <a:ea typeface="+mn-ea"/>
                <a:cs typeface="+mn-cs"/>
                <a:sym typeface="Baskerville"/>
              </a:defRPr>
            </a:lvl3pPr>
            <a:lvl4pPr marL="2000279" marR="0" indent="-500070" algn="l" defTabSz="547695" rtl="0" eaLnBrk="1" latinLnBrk="0" hangingPunct="1">
              <a:lnSpc>
                <a:spcPct val="125000"/>
              </a:lnSpc>
              <a:spcBef>
                <a:spcPts val="1200"/>
              </a:spcBef>
              <a:spcAft>
                <a:spcPts val="0"/>
              </a:spcAft>
              <a:buClrTx/>
              <a:buSzPct val="30000"/>
              <a:buFontTx/>
              <a:buBlip>
                <a:blip r:embed="rId3"/>
              </a:buBlip>
              <a:tabLst/>
              <a:defRPr sz="3937" b="0" i="0" u="none" strike="noStrike" cap="none" spc="0" baseline="0">
                <a:ln>
                  <a:noFill/>
                </a:ln>
                <a:solidFill>
                  <a:srgbClr val="6C6963"/>
                </a:solidFill>
                <a:uFillTx/>
                <a:latin typeface="+mn-lt"/>
                <a:ea typeface="+mn-ea"/>
                <a:cs typeface="+mn-cs"/>
                <a:sym typeface="Baskerville"/>
              </a:defRPr>
            </a:lvl4pPr>
            <a:lvl5pPr marL="2500349" marR="0" indent="-500070" algn="l" defTabSz="547695" rtl="0" eaLnBrk="1" latinLnBrk="0" hangingPunct="1">
              <a:lnSpc>
                <a:spcPct val="125000"/>
              </a:lnSpc>
              <a:spcBef>
                <a:spcPts val="1200"/>
              </a:spcBef>
              <a:spcAft>
                <a:spcPts val="0"/>
              </a:spcAft>
              <a:buClrTx/>
              <a:buSzPct val="30000"/>
              <a:buFontTx/>
              <a:buBlip>
                <a:blip r:embed="rId3"/>
              </a:buBlip>
              <a:tabLst/>
              <a:defRPr sz="3937" b="0" i="0" u="none" strike="noStrike" cap="none" spc="0" baseline="0">
                <a:ln>
                  <a:noFill/>
                </a:ln>
                <a:solidFill>
                  <a:srgbClr val="6C6963"/>
                </a:solidFill>
                <a:uFillTx/>
                <a:latin typeface="+mn-lt"/>
                <a:ea typeface="+mn-ea"/>
                <a:cs typeface="+mn-cs"/>
                <a:sym typeface="Baskerville"/>
              </a:defRPr>
            </a:lvl5pPr>
            <a:lvl6pPr marL="3000418" marR="0" indent="-500070" algn="l" defTabSz="547695" rtl="0" eaLnBrk="1" latinLnBrk="0" hangingPunct="1">
              <a:lnSpc>
                <a:spcPct val="100000"/>
              </a:lnSpc>
              <a:spcBef>
                <a:spcPts val="3937"/>
              </a:spcBef>
              <a:spcAft>
                <a:spcPts val="0"/>
              </a:spcAft>
              <a:buClrTx/>
              <a:buSzPct val="30000"/>
              <a:buFontTx/>
              <a:buBlip>
                <a:blip r:embed="rId3"/>
              </a:buBlip>
              <a:tabLst/>
              <a:defRPr sz="3937" b="0" i="0" u="none" strike="noStrike" cap="none" spc="0" baseline="0">
                <a:ln>
                  <a:noFill/>
                </a:ln>
                <a:solidFill>
                  <a:srgbClr val="6C6963"/>
                </a:solidFill>
                <a:uFillTx/>
                <a:latin typeface="+mn-lt"/>
                <a:ea typeface="+mn-ea"/>
                <a:cs typeface="+mn-cs"/>
                <a:sym typeface="Baskerville"/>
              </a:defRPr>
            </a:lvl6pPr>
            <a:lvl7pPr marL="3500488" marR="0" indent="-500070" algn="l" defTabSz="547695" rtl="0" eaLnBrk="1" latinLnBrk="0" hangingPunct="1">
              <a:lnSpc>
                <a:spcPct val="100000"/>
              </a:lnSpc>
              <a:spcBef>
                <a:spcPts val="3937"/>
              </a:spcBef>
              <a:spcAft>
                <a:spcPts val="0"/>
              </a:spcAft>
              <a:buClrTx/>
              <a:buSzPct val="30000"/>
              <a:buFontTx/>
              <a:buBlip>
                <a:blip r:embed="rId3"/>
              </a:buBlip>
              <a:tabLst/>
              <a:defRPr sz="3937" b="0" i="0" u="none" strike="noStrike" cap="none" spc="0" baseline="0">
                <a:ln>
                  <a:noFill/>
                </a:ln>
                <a:solidFill>
                  <a:srgbClr val="6C6963"/>
                </a:solidFill>
                <a:uFillTx/>
                <a:latin typeface="+mn-lt"/>
                <a:ea typeface="+mn-ea"/>
                <a:cs typeface="+mn-cs"/>
                <a:sym typeface="Baskerville"/>
              </a:defRPr>
            </a:lvl7pPr>
            <a:lvl8pPr marL="4000557" marR="0" indent="-500070" algn="l" defTabSz="547695" rtl="0" eaLnBrk="1" latinLnBrk="0" hangingPunct="1">
              <a:lnSpc>
                <a:spcPct val="100000"/>
              </a:lnSpc>
              <a:spcBef>
                <a:spcPts val="3937"/>
              </a:spcBef>
              <a:spcAft>
                <a:spcPts val="0"/>
              </a:spcAft>
              <a:buClrTx/>
              <a:buSzPct val="30000"/>
              <a:buFontTx/>
              <a:buBlip>
                <a:blip r:embed="rId3"/>
              </a:buBlip>
              <a:tabLst/>
              <a:defRPr sz="3937" b="0" i="0" u="none" strike="noStrike" cap="none" spc="0" baseline="0">
                <a:ln>
                  <a:noFill/>
                </a:ln>
                <a:solidFill>
                  <a:srgbClr val="6C6963"/>
                </a:solidFill>
                <a:uFillTx/>
                <a:latin typeface="+mn-lt"/>
                <a:ea typeface="+mn-ea"/>
                <a:cs typeface="+mn-cs"/>
                <a:sym typeface="Baskerville"/>
              </a:defRPr>
            </a:lvl8pPr>
            <a:lvl9pPr marL="4500627" marR="0" indent="-500070" algn="l" defTabSz="547695" rtl="0" eaLnBrk="1" latinLnBrk="0" hangingPunct="1">
              <a:lnSpc>
                <a:spcPct val="100000"/>
              </a:lnSpc>
              <a:spcBef>
                <a:spcPts val="3937"/>
              </a:spcBef>
              <a:spcAft>
                <a:spcPts val="0"/>
              </a:spcAft>
              <a:buClrTx/>
              <a:buSzPct val="30000"/>
              <a:buFontTx/>
              <a:buBlip>
                <a:blip r:embed="rId3"/>
              </a:buBlip>
              <a:tabLst/>
              <a:defRPr sz="3937" b="0" i="0" u="none" strike="noStrike" cap="none" spc="0" baseline="0">
                <a:ln>
                  <a:noFill/>
                </a:ln>
                <a:solidFill>
                  <a:srgbClr val="6C6963"/>
                </a:solidFill>
                <a:uFillTx/>
                <a:latin typeface="+mn-lt"/>
                <a:ea typeface="+mn-ea"/>
                <a:cs typeface="+mn-cs"/>
                <a:sym typeface="Baskerville"/>
              </a:defRPr>
            </a:lvl9pPr>
          </a:lstStyle>
          <a:p>
            <a:pPr lvl="1" algn="ctr">
              <a:lnSpc>
                <a:spcPct val="100000"/>
              </a:lnSpc>
              <a:spcBef>
                <a:spcPts val="0"/>
              </a:spcBef>
              <a:buNone/>
            </a:pPr>
            <a:r>
              <a:rPr lang="en-US" altLang="en-US" sz="2800" b="1" i="1" kern="0" dirty="0">
                <a:solidFill>
                  <a:schemeClr val="accent5">
                    <a:lumMod val="75000"/>
                  </a:schemeClr>
                </a:solidFill>
              </a:rPr>
              <a:t>If you can’t easily know the number, </a:t>
            </a:r>
          </a:p>
          <a:p>
            <a:pPr lvl="1" algn="ctr">
              <a:lnSpc>
                <a:spcPct val="100000"/>
              </a:lnSpc>
              <a:spcBef>
                <a:spcPts val="0"/>
              </a:spcBef>
              <a:buNone/>
            </a:pPr>
            <a:r>
              <a:rPr lang="en-US" altLang="en-US" sz="2800" b="1" i="1" kern="0" dirty="0">
                <a:solidFill>
                  <a:schemeClr val="accent5">
                    <a:lumMod val="75000"/>
                  </a:schemeClr>
                </a:solidFill>
              </a:rPr>
              <a:t>it will be a lot of work to track it separately!</a:t>
            </a:r>
          </a:p>
        </p:txBody>
      </p:sp>
    </p:spTree>
    <p:extLst>
      <p:ext uri="{BB962C8B-B14F-4D97-AF65-F5344CB8AC3E}">
        <p14:creationId xmlns:p14="http://schemas.microsoft.com/office/powerpoint/2010/main" val="1816509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C9BDE0-EF68-761D-053F-2CE8C99484E5}"/>
              </a:ext>
            </a:extLst>
          </p:cNvPr>
          <p:cNvSpPr txBox="1"/>
          <p:nvPr/>
        </p:nvSpPr>
        <p:spPr>
          <a:xfrm>
            <a:off x="5791200" y="1274326"/>
            <a:ext cx="2514598" cy="4185761"/>
          </a:xfrm>
          <a:prstGeom prst="rect">
            <a:avLst/>
          </a:prstGeom>
          <a:noFill/>
        </p:spPr>
        <p:txBody>
          <a:bodyPr wrap="square" rtlCol="0">
            <a:spAutoFit/>
          </a:bodyPr>
          <a:lstStyle/>
          <a:p>
            <a:pPr algn="ctr">
              <a:spcBef>
                <a:spcPct val="20000"/>
              </a:spcBef>
            </a:pPr>
            <a:r>
              <a:rPr lang="en-US" sz="1400" dirty="0">
                <a:latin typeface="Arial" pitchFamily="34" charset="0"/>
                <a:cs typeface="Arial" pitchFamily="34" charset="0"/>
              </a:rPr>
              <a:t>You need an object code for each column – you may want more, but you need at least these</a:t>
            </a:r>
          </a:p>
          <a:p>
            <a:pPr algn="ctr">
              <a:spcBef>
                <a:spcPct val="20000"/>
              </a:spcBef>
            </a:pPr>
            <a:endParaRPr lang="en-US" sz="1400" dirty="0">
              <a:latin typeface="Arial" pitchFamily="34" charset="0"/>
              <a:cs typeface="Arial" pitchFamily="34" charset="0"/>
            </a:endParaRPr>
          </a:p>
          <a:p>
            <a:pPr algn="ctr">
              <a:spcBef>
                <a:spcPct val="20000"/>
              </a:spcBef>
            </a:pPr>
            <a:r>
              <a:rPr lang="en-US" sz="1400" dirty="0">
                <a:latin typeface="Arial" pitchFamily="34" charset="0"/>
                <a:cs typeface="Arial" pitchFamily="34" charset="0"/>
              </a:rPr>
              <a:t>Don’t make Eminent Domain object codes if you are not doing that (Moving Exp not related to </a:t>
            </a:r>
            <a:r>
              <a:rPr lang="en-US" sz="1400" dirty="0" err="1">
                <a:latin typeface="Arial" pitchFamily="34" charset="0"/>
                <a:cs typeface="Arial" pitchFamily="34" charset="0"/>
              </a:rPr>
              <a:t>EmDom</a:t>
            </a:r>
            <a:r>
              <a:rPr lang="en-US" sz="1400" dirty="0">
                <a:latin typeface="Arial" pitchFamily="34" charset="0"/>
                <a:cs typeface="Arial" pitchFamily="34" charset="0"/>
              </a:rPr>
              <a:t> goes in Interim Housing or you can add a code there)</a:t>
            </a:r>
          </a:p>
          <a:p>
            <a:pPr algn="ctr">
              <a:spcBef>
                <a:spcPct val="20000"/>
              </a:spcBef>
            </a:pPr>
            <a:endParaRPr lang="en-US" sz="1400" dirty="0">
              <a:latin typeface="Arial" pitchFamily="34" charset="0"/>
              <a:cs typeface="Arial" pitchFamily="34" charset="0"/>
            </a:endParaRPr>
          </a:p>
          <a:p>
            <a:pPr algn="ctr">
              <a:spcBef>
                <a:spcPct val="20000"/>
              </a:spcBef>
            </a:pPr>
            <a:r>
              <a:rPr lang="en-US" sz="1400" dirty="0">
                <a:latin typeface="Arial" pitchFamily="34" charset="0"/>
                <a:cs typeface="Arial" pitchFamily="34" charset="0"/>
              </a:rPr>
              <a:t>F&amp;E will be 3-5 codes in your Chart of Accounts to facilitate depreciation lists (this is an allowed exception to using only 6XXX objects</a:t>
            </a:r>
          </a:p>
          <a:p>
            <a:pPr algn="ctr">
              <a:spcBef>
                <a:spcPct val="20000"/>
              </a:spcBef>
            </a:pPr>
            <a:endParaRPr lang="en-US" sz="1400" dirty="0">
              <a:latin typeface="Arial" pitchFamily="34" charset="0"/>
              <a:cs typeface="Arial" pitchFamily="34" charset="0"/>
            </a:endParaRPr>
          </a:p>
        </p:txBody>
      </p:sp>
      <p:sp>
        <p:nvSpPr>
          <p:cNvPr id="6" name="Title 3">
            <a:extLst>
              <a:ext uri="{FF2B5EF4-FFF2-40B4-BE49-F238E27FC236}">
                <a16:creationId xmlns:a16="http://schemas.microsoft.com/office/drawing/2014/main" id="{34D0975F-462E-9555-3692-FC37F558EA07}"/>
              </a:ext>
            </a:extLst>
          </p:cNvPr>
          <p:cNvSpPr txBox="1">
            <a:spLocks/>
          </p:cNvSpPr>
          <p:nvPr/>
        </p:nvSpPr>
        <p:spPr>
          <a:xfrm>
            <a:off x="5791200" y="367368"/>
            <a:ext cx="2514598" cy="912953"/>
          </a:xfrm>
          <a:prstGeom prst="rect">
            <a:avLst/>
          </a:prstGeom>
          <a:solidFill>
            <a:schemeClr val="accent6"/>
          </a:solidFill>
        </p:spPr>
        <p:txBody>
          <a:bodyPr vert="horz" lIns="91440" tIns="45720" rIns="91440" bIns="45720" rtlCol="0" anchor="ctr">
            <a:noAutofit/>
          </a:bodyPr>
          <a:lstStyle>
            <a:lvl1pPr algn="l" defTabSz="914400" rtl="0" eaLnBrk="1" latinLnBrk="0" hangingPunct="1">
              <a:spcBef>
                <a:spcPct val="0"/>
              </a:spcBef>
              <a:buNone/>
              <a:defRPr sz="4000" kern="1200" cap="all" baseline="0">
                <a:solidFill>
                  <a:srgbClr val="006600"/>
                </a:solidFill>
                <a:latin typeface="Arial" pitchFamily="34" charset="0"/>
                <a:ea typeface="+mj-ea"/>
                <a:cs typeface="Arial" pitchFamily="34" charset="0"/>
              </a:defRPr>
            </a:lvl1pPr>
          </a:lstStyle>
          <a:p>
            <a:endParaRPr lang="en-US" sz="2000" dirty="0">
              <a:solidFill>
                <a:schemeClr val="bg1"/>
              </a:solidFill>
            </a:endParaRPr>
          </a:p>
          <a:p>
            <a:pPr algn="ctr"/>
            <a:r>
              <a:rPr lang="en-US" sz="2000" dirty="0">
                <a:solidFill>
                  <a:schemeClr val="bg1"/>
                </a:solidFill>
              </a:rPr>
              <a:t>Object code list </a:t>
            </a:r>
            <a:r>
              <a:rPr lang="en-US" sz="2000" b="1" dirty="0">
                <a:solidFill>
                  <a:schemeClr val="bg1"/>
                </a:solidFill>
              </a:rPr>
              <a:t>sample</a:t>
            </a:r>
          </a:p>
        </p:txBody>
      </p:sp>
      <p:pic>
        <p:nvPicPr>
          <p:cNvPr id="18" name="Picture 17">
            <a:extLst>
              <a:ext uri="{FF2B5EF4-FFF2-40B4-BE49-F238E27FC236}">
                <a16:creationId xmlns:a16="http://schemas.microsoft.com/office/drawing/2014/main" id="{49C6B916-822A-2D67-509F-E7288A8A9E0E}"/>
              </a:ext>
            </a:extLst>
          </p:cNvPr>
          <p:cNvPicPr>
            <a:picLocks noChangeAspect="1"/>
          </p:cNvPicPr>
          <p:nvPr/>
        </p:nvPicPr>
        <p:blipFill>
          <a:blip r:embed="rId3"/>
          <a:stretch>
            <a:fillRect/>
          </a:stretch>
        </p:blipFill>
        <p:spPr>
          <a:xfrm>
            <a:off x="990600" y="228600"/>
            <a:ext cx="3707362" cy="6019800"/>
          </a:xfrm>
          <a:prstGeom prst="rect">
            <a:avLst/>
          </a:prstGeom>
        </p:spPr>
      </p:pic>
      <p:sp>
        <p:nvSpPr>
          <p:cNvPr id="19" name="TextBox 18">
            <a:extLst>
              <a:ext uri="{FF2B5EF4-FFF2-40B4-BE49-F238E27FC236}">
                <a16:creationId xmlns:a16="http://schemas.microsoft.com/office/drawing/2014/main" id="{C119E02A-5732-89CF-3FC0-981CB6A932A2}"/>
              </a:ext>
            </a:extLst>
          </p:cNvPr>
          <p:cNvSpPr txBox="1"/>
          <p:nvPr/>
        </p:nvSpPr>
        <p:spPr>
          <a:xfrm>
            <a:off x="4343400" y="5284589"/>
            <a:ext cx="4215400" cy="811411"/>
          </a:xfrm>
          <a:prstGeom prst="rect">
            <a:avLst/>
          </a:prstGeom>
          <a:noFill/>
        </p:spPr>
        <p:txBody>
          <a:bodyPr wrap="square" rtlCol="0">
            <a:spAutoFit/>
          </a:bodyPr>
          <a:lstStyle/>
          <a:p>
            <a:r>
              <a:rPr lang="en-US" dirty="0"/>
              <a:t>	</a:t>
            </a:r>
            <a:r>
              <a:rPr lang="en-US" sz="1600" dirty="0">
                <a:solidFill>
                  <a:srgbClr val="69A9D5"/>
                </a:solidFill>
                <a:latin typeface="Arial" pitchFamily="34" charset="0"/>
                <a:cs typeface="Arial" pitchFamily="34" charset="0"/>
              </a:rPr>
              <a:t>These numbers indicate the 	page and column on the DLOPE</a:t>
            </a:r>
            <a:endParaRPr lang="en-US" sz="1800" dirty="0">
              <a:solidFill>
                <a:srgbClr val="69A9D5"/>
              </a:solidFill>
              <a:latin typeface="Arial" pitchFamily="34" charset="0"/>
              <a:cs typeface="Arial" pitchFamily="34" charset="0"/>
            </a:endParaRPr>
          </a:p>
          <a:p>
            <a:endParaRPr lang="en-US" dirty="0"/>
          </a:p>
        </p:txBody>
      </p:sp>
      <p:sp>
        <p:nvSpPr>
          <p:cNvPr id="20" name="Arrow: Right 19">
            <a:extLst>
              <a:ext uri="{FF2B5EF4-FFF2-40B4-BE49-F238E27FC236}">
                <a16:creationId xmlns:a16="http://schemas.microsoft.com/office/drawing/2014/main" id="{33E976CD-E987-53F1-B2A9-F942D75F1A64}"/>
              </a:ext>
            </a:extLst>
          </p:cNvPr>
          <p:cNvSpPr/>
          <p:nvPr/>
        </p:nvSpPr>
        <p:spPr>
          <a:xfrm rot="10800000">
            <a:off x="4724401" y="5320218"/>
            <a:ext cx="533400" cy="304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A856ABC-B7AB-CF09-9441-3D7231EAA851}"/>
              </a:ext>
            </a:extLst>
          </p:cNvPr>
          <p:cNvSpPr txBox="1"/>
          <p:nvPr/>
        </p:nvSpPr>
        <p:spPr>
          <a:xfrm>
            <a:off x="230744" y="76200"/>
            <a:ext cx="811762" cy="381000"/>
          </a:xfrm>
          <a:prstGeom prst="rect">
            <a:avLst/>
          </a:prstGeom>
          <a:noFill/>
        </p:spPr>
        <p:txBody>
          <a:bodyPr wrap="square" rtlCol="0">
            <a:spAutoFit/>
          </a:bodyPr>
          <a:lstStyle/>
          <a:p>
            <a:r>
              <a:rPr lang="en-US" dirty="0"/>
              <a:t>6100’s</a:t>
            </a:r>
          </a:p>
        </p:txBody>
      </p:sp>
      <p:sp>
        <p:nvSpPr>
          <p:cNvPr id="4" name="TextBox 3">
            <a:extLst>
              <a:ext uri="{FF2B5EF4-FFF2-40B4-BE49-F238E27FC236}">
                <a16:creationId xmlns:a16="http://schemas.microsoft.com/office/drawing/2014/main" id="{53E10E70-0BEF-3CBB-6C1C-DB9EF6305A10}"/>
              </a:ext>
            </a:extLst>
          </p:cNvPr>
          <p:cNvSpPr txBox="1"/>
          <p:nvPr/>
        </p:nvSpPr>
        <p:spPr>
          <a:xfrm>
            <a:off x="214177" y="2997249"/>
            <a:ext cx="811762" cy="381000"/>
          </a:xfrm>
          <a:prstGeom prst="rect">
            <a:avLst/>
          </a:prstGeom>
          <a:noFill/>
        </p:spPr>
        <p:txBody>
          <a:bodyPr wrap="square" rtlCol="0">
            <a:spAutoFit/>
          </a:bodyPr>
          <a:lstStyle/>
          <a:p>
            <a:r>
              <a:rPr lang="en-US" dirty="0"/>
              <a:t>6200’s</a:t>
            </a:r>
          </a:p>
        </p:txBody>
      </p:sp>
      <p:sp>
        <p:nvSpPr>
          <p:cNvPr id="5" name="TextBox 4">
            <a:extLst>
              <a:ext uri="{FF2B5EF4-FFF2-40B4-BE49-F238E27FC236}">
                <a16:creationId xmlns:a16="http://schemas.microsoft.com/office/drawing/2014/main" id="{B4327282-5957-4FD5-A63A-84BBDE7D8C84}"/>
              </a:ext>
            </a:extLst>
          </p:cNvPr>
          <p:cNvSpPr txBox="1"/>
          <p:nvPr/>
        </p:nvSpPr>
        <p:spPr>
          <a:xfrm>
            <a:off x="214176" y="5721626"/>
            <a:ext cx="1157424" cy="923330"/>
          </a:xfrm>
          <a:prstGeom prst="rect">
            <a:avLst/>
          </a:prstGeom>
          <a:noFill/>
        </p:spPr>
        <p:txBody>
          <a:bodyPr wrap="square" rtlCol="0">
            <a:spAutoFit/>
          </a:bodyPr>
          <a:lstStyle/>
          <a:p>
            <a:r>
              <a:rPr lang="en-US" dirty="0"/>
              <a:t>4300</a:t>
            </a:r>
          </a:p>
          <a:p>
            <a:r>
              <a:rPr lang="en-US" dirty="0"/>
              <a:t>4400 </a:t>
            </a:r>
          </a:p>
          <a:p>
            <a:r>
              <a:rPr lang="en-US" dirty="0"/>
              <a:t>&amp; 6400’s</a:t>
            </a:r>
          </a:p>
        </p:txBody>
      </p:sp>
    </p:spTree>
    <p:extLst>
      <p:ext uri="{BB962C8B-B14F-4D97-AF65-F5344CB8AC3E}">
        <p14:creationId xmlns:p14="http://schemas.microsoft.com/office/powerpoint/2010/main" val="327488883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8E14AD5E-9343-4198-0299-4FFABD906DA2}"/>
              </a:ext>
            </a:extLst>
          </p:cNvPr>
          <p:cNvSpPr/>
          <p:nvPr/>
        </p:nvSpPr>
        <p:spPr>
          <a:xfrm>
            <a:off x="838200" y="1152161"/>
            <a:ext cx="6891003" cy="19915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Work on your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Graphic 6" descr="Bullseye outline">
            <a:extLst>
              <a:ext uri="{FF2B5EF4-FFF2-40B4-BE49-F238E27FC236}">
                <a16:creationId xmlns:a16="http://schemas.microsoft.com/office/drawing/2014/main" id="{91692DCF-DADD-8093-90C4-EE09C92B1D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76850" y="2175799"/>
            <a:ext cx="914400" cy="914400"/>
          </a:xfrm>
          <a:prstGeom prst="rect">
            <a:avLst/>
          </a:prstGeom>
        </p:spPr>
      </p:pic>
      <p:sp>
        <p:nvSpPr>
          <p:cNvPr id="2" name="Content Placeholder 2">
            <a:extLst>
              <a:ext uri="{FF2B5EF4-FFF2-40B4-BE49-F238E27FC236}">
                <a16:creationId xmlns:a16="http://schemas.microsoft.com/office/drawing/2014/main" id="{7220CC29-4C37-5763-EB5D-283F00FBDC9D}"/>
              </a:ext>
            </a:extLst>
          </p:cNvPr>
          <p:cNvSpPr txBox="1">
            <a:spLocks/>
          </p:cNvSpPr>
          <p:nvPr/>
        </p:nvSpPr>
        <p:spPr>
          <a:xfrm>
            <a:off x="381000" y="3581400"/>
            <a:ext cx="8372125" cy="26066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69A9D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69A9D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69A9D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69A9D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69A9D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solidFill>
                  <a:schemeClr val="accent5">
                    <a:lumMod val="75000"/>
                  </a:schemeClr>
                </a:solidFill>
              </a:rPr>
              <a:t>What projects do you have on your list?</a:t>
            </a:r>
          </a:p>
          <a:p>
            <a:pPr marL="0" indent="0">
              <a:buFont typeface="Arial" pitchFamily="34" charset="0"/>
              <a:buNone/>
            </a:pPr>
            <a:r>
              <a:rPr lang="en-US" dirty="0">
                <a:solidFill>
                  <a:schemeClr val="accent5">
                    <a:lumMod val="75000"/>
                  </a:schemeClr>
                </a:solidFill>
              </a:rPr>
              <a:t>How will you approach them?</a:t>
            </a:r>
          </a:p>
          <a:p>
            <a:pPr marL="0" indent="0">
              <a:buFont typeface="Arial" pitchFamily="34" charset="0"/>
              <a:buNone/>
            </a:pPr>
            <a:r>
              <a:rPr lang="en-US" dirty="0">
                <a:solidFill>
                  <a:schemeClr val="accent5">
                    <a:lumMod val="75000"/>
                  </a:schemeClr>
                </a:solidFill>
              </a:rPr>
              <a:t>Address workload as you craft your list</a:t>
            </a:r>
          </a:p>
        </p:txBody>
      </p:sp>
    </p:spTree>
    <p:extLst>
      <p:ext uri="{BB962C8B-B14F-4D97-AF65-F5344CB8AC3E}">
        <p14:creationId xmlns:p14="http://schemas.microsoft.com/office/powerpoint/2010/main" val="729609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57" name="Rectangle 2355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8" name="Right Triangle 2355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59" name="Rectangle 2355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2570B739-F59A-6754-9F3D-42E8842B2A5B}"/>
              </a:ext>
            </a:extLst>
          </p:cNvPr>
          <p:cNvSpPr txBox="1">
            <a:spLocks noChangeArrowheads="1"/>
          </p:cNvSpPr>
          <p:nvPr/>
        </p:nvSpPr>
        <p:spPr>
          <a:xfrm>
            <a:off x="963930" y="1050595"/>
            <a:ext cx="6056111" cy="161848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cap="all" baseline="0">
                <a:solidFill>
                  <a:srgbClr val="006600"/>
                </a:solidFill>
                <a:latin typeface="Arial" pitchFamily="34" charset="0"/>
                <a:ea typeface="+mj-ea"/>
                <a:cs typeface="Arial" pitchFamily="34" charset="0"/>
              </a:defRPr>
            </a:lvl1pPr>
          </a:lstStyle>
          <a:p>
            <a:pPr>
              <a:lnSpc>
                <a:spcPct val="90000"/>
              </a:lnSpc>
              <a:spcAft>
                <a:spcPts val="600"/>
              </a:spcAft>
            </a:pPr>
            <a:r>
              <a:rPr lang="en-US" altLang="en-US" sz="5400" kern="1200">
                <a:solidFill>
                  <a:schemeClr val="tx1"/>
                </a:solidFill>
                <a:latin typeface="+mj-lt"/>
                <a:ea typeface="+mj-ea"/>
                <a:cs typeface="+mj-cs"/>
              </a:rPr>
              <a:t>Tracking A “PROJECT” </a:t>
            </a:r>
          </a:p>
        </p:txBody>
      </p:sp>
      <p:sp>
        <p:nvSpPr>
          <p:cNvPr id="8" name="Rectangle 3">
            <a:extLst>
              <a:ext uri="{FF2B5EF4-FFF2-40B4-BE49-F238E27FC236}">
                <a16:creationId xmlns:a16="http://schemas.microsoft.com/office/drawing/2014/main" id="{D741ECE6-5913-A5E8-2238-E522D30F2E19}"/>
              </a:ext>
            </a:extLst>
          </p:cNvPr>
          <p:cNvSpPr>
            <a:spLocks noGrp="1" noChangeArrowheads="1"/>
          </p:cNvSpPr>
          <p:nvPr>
            <p:ph type="body" idx="1"/>
          </p:nvPr>
        </p:nvSpPr>
        <p:spPr>
          <a:xfrm>
            <a:off x="1066800" y="2745284"/>
            <a:ext cx="7388925" cy="3350716"/>
          </a:xfrm>
        </p:spPr>
        <p:txBody>
          <a:bodyPr>
            <a:normAutofit/>
          </a:bodyPr>
          <a:lstStyle/>
          <a:p>
            <a:pPr marL="400050" indent="-400050">
              <a:buNone/>
            </a:pPr>
            <a:r>
              <a:rPr lang="en-US" altLang="en-US" sz="2000" b="1" i="1" dirty="0">
                <a:solidFill>
                  <a:schemeClr val="bg2">
                    <a:lumMod val="10000"/>
                  </a:schemeClr>
                </a:solidFill>
              </a:rPr>
              <a:t>Number 1.</a:t>
            </a:r>
            <a:r>
              <a:rPr lang="en-US" altLang="en-US" sz="2000" dirty="0">
                <a:solidFill>
                  <a:schemeClr val="bg2">
                    <a:lumMod val="10000"/>
                  </a:schemeClr>
                </a:solidFill>
              </a:rPr>
              <a:t>  If OPSC calls it a project — let it stand alone</a:t>
            </a:r>
          </a:p>
          <a:p>
            <a:pPr marL="400050" indent="-400050">
              <a:buNone/>
            </a:pPr>
            <a:r>
              <a:rPr lang="en-US" altLang="en-US" sz="2000" b="1" i="1" dirty="0">
                <a:solidFill>
                  <a:schemeClr val="bg2">
                    <a:lumMod val="10000"/>
                  </a:schemeClr>
                </a:solidFill>
              </a:rPr>
              <a:t>Number 2.</a:t>
            </a:r>
            <a:r>
              <a:rPr lang="en-US" altLang="en-US" sz="2000" dirty="0">
                <a:solidFill>
                  <a:schemeClr val="bg2">
                    <a:lumMod val="10000"/>
                  </a:schemeClr>
                </a:solidFill>
              </a:rPr>
              <a:t>  If you bid it together, call that a project</a:t>
            </a:r>
          </a:p>
          <a:p>
            <a:pPr marL="400050" indent="-400050">
              <a:buNone/>
            </a:pPr>
            <a:endParaRPr lang="en-US" altLang="en-US" sz="2000" b="1" dirty="0">
              <a:solidFill>
                <a:schemeClr val="accent5">
                  <a:lumMod val="75000"/>
                </a:schemeClr>
              </a:solidFill>
            </a:endParaRPr>
          </a:p>
          <a:p>
            <a:pPr marL="400050" indent="-400050">
              <a:buNone/>
            </a:pPr>
            <a:r>
              <a:rPr lang="en-US" altLang="en-US" sz="2000" b="1" dirty="0">
                <a:solidFill>
                  <a:schemeClr val="accent5">
                    <a:lumMod val="75000"/>
                  </a:schemeClr>
                </a:solidFill>
              </a:rPr>
              <a:t>Then how do you track by site?</a:t>
            </a:r>
          </a:p>
          <a:p>
            <a:pPr marL="400050" indent="-400050">
              <a:buNone/>
            </a:pPr>
            <a:r>
              <a:rPr lang="en-US" altLang="en-US" sz="2000" dirty="0">
                <a:solidFill>
                  <a:schemeClr val="bg2">
                    <a:lumMod val="10000"/>
                  </a:schemeClr>
                </a:solidFill>
              </a:rPr>
              <a:t>	Differentiated bids matched with back up billing </a:t>
            </a:r>
            <a:r>
              <a:rPr lang="en-US" altLang="en-US" sz="1600" dirty="0">
                <a:solidFill>
                  <a:schemeClr val="bg2">
                    <a:lumMod val="10000"/>
                  </a:schemeClr>
                </a:solidFill>
              </a:rPr>
              <a:t>(SOV’s)</a:t>
            </a:r>
          </a:p>
          <a:p>
            <a:pPr marL="400050" indent="-400050">
              <a:buNone/>
            </a:pPr>
            <a:r>
              <a:rPr lang="en-US" altLang="en-US" sz="2000" dirty="0">
                <a:solidFill>
                  <a:schemeClr val="bg2">
                    <a:lumMod val="10000"/>
                  </a:schemeClr>
                </a:solidFill>
              </a:rPr>
              <a:t>	Square Footage Allocation</a:t>
            </a:r>
          </a:p>
          <a:p>
            <a:pPr marL="400050" indent="-400050">
              <a:buNone/>
            </a:pPr>
            <a:r>
              <a:rPr lang="en-US" altLang="en-US" sz="2000" dirty="0">
                <a:solidFill>
                  <a:schemeClr val="bg2">
                    <a:lumMod val="10000"/>
                  </a:schemeClr>
                </a:solidFill>
              </a:rPr>
              <a:t>	By other agreed basis (cost estimate or other data)</a:t>
            </a:r>
            <a:endParaRPr lang="en-US" altLang="en-US" sz="2000" b="1" dirty="0">
              <a:solidFill>
                <a:schemeClr val="bg2">
                  <a:lumMod val="10000"/>
                </a:schemeClr>
              </a:solidFill>
            </a:endParaRPr>
          </a:p>
          <a:p>
            <a:pPr marL="400050" indent="-400050">
              <a:buNone/>
            </a:pPr>
            <a:endParaRPr lang="en-US" altLang="en-US" sz="2000" b="1" dirty="0">
              <a:solidFill>
                <a:schemeClr val="bg2">
                  <a:lumMod val="10000"/>
                </a:schemeClr>
              </a:solidFill>
            </a:endParaRPr>
          </a:p>
          <a:p>
            <a:pPr marL="400050" indent="-400050">
              <a:buNone/>
            </a:pPr>
            <a:r>
              <a:rPr lang="en-US" altLang="en-US" sz="2000" b="1" dirty="0">
                <a:solidFill>
                  <a:schemeClr val="bg2">
                    <a:lumMod val="10000"/>
                  </a:schemeClr>
                </a:solidFill>
              </a:rPr>
              <a:t>Allocate by transfer at least annually - before EOY</a:t>
            </a:r>
            <a:endParaRPr lang="en-US" altLang="en-US" sz="2000" dirty="0">
              <a:solidFill>
                <a:schemeClr val="bg2">
                  <a:lumMod val="10000"/>
                </a:schemeClr>
              </a:solidFill>
            </a:endParaRPr>
          </a:p>
        </p:txBody>
      </p:sp>
    </p:spTree>
    <p:extLst>
      <p:ext uri="{BB962C8B-B14F-4D97-AF65-F5344CB8AC3E}">
        <p14:creationId xmlns:p14="http://schemas.microsoft.com/office/powerpoint/2010/main" val="103679651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57" name="Rectangle 2355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8" name="Right Triangle 2355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59" name="Rectangle 2355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2570B739-F59A-6754-9F3D-42E8842B2A5B}"/>
              </a:ext>
            </a:extLst>
          </p:cNvPr>
          <p:cNvSpPr txBox="1">
            <a:spLocks noChangeArrowheads="1"/>
          </p:cNvSpPr>
          <p:nvPr/>
        </p:nvSpPr>
        <p:spPr>
          <a:xfrm>
            <a:off x="963930" y="1050595"/>
            <a:ext cx="6056111" cy="161848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cap="all" baseline="0">
                <a:solidFill>
                  <a:srgbClr val="006600"/>
                </a:solidFill>
                <a:latin typeface="Arial" pitchFamily="34" charset="0"/>
                <a:ea typeface="+mj-ea"/>
                <a:cs typeface="Arial" pitchFamily="34" charset="0"/>
              </a:defRPr>
            </a:lvl1pPr>
          </a:lstStyle>
          <a:p>
            <a:pPr>
              <a:lnSpc>
                <a:spcPct val="90000"/>
              </a:lnSpc>
              <a:spcAft>
                <a:spcPts val="600"/>
              </a:spcAft>
            </a:pPr>
            <a:r>
              <a:rPr lang="en-US" altLang="en-US" sz="5400" kern="1200">
                <a:solidFill>
                  <a:schemeClr val="tx1"/>
                </a:solidFill>
                <a:latin typeface="+mj-lt"/>
                <a:ea typeface="+mj-ea"/>
                <a:cs typeface="+mj-cs"/>
              </a:rPr>
              <a:t>Tracking A “PROJECT” </a:t>
            </a:r>
          </a:p>
        </p:txBody>
      </p:sp>
      <p:sp>
        <p:nvSpPr>
          <p:cNvPr id="23555" name="Rectangle 3">
            <a:extLst>
              <a:ext uri="{FF2B5EF4-FFF2-40B4-BE49-F238E27FC236}">
                <a16:creationId xmlns:a16="http://schemas.microsoft.com/office/drawing/2014/main" id="{06D38FF9-5D58-43C2-85F2-2F127F87071B}"/>
              </a:ext>
            </a:extLst>
          </p:cNvPr>
          <p:cNvSpPr>
            <a:spLocks noGrp="1" noChangeArrowheads="1"/>
          </p:cNvSpPr>
          <p:nvPr>
            <p:ph type="body" idx="1"/>
          </p:nvPr>
        </p:nvSpPr>
        <p:spPr>
          <a:xfrm>
            <a:off x="963930" y="2669085"/>
            <a:ext cx="7494270" cy="3100780"/>
          </a:xfrm>
        </p:spPr>
        <p:txBody>
          <a:bodyPr vert="horz" lIns="91440" tIns="45720" rIns="91440" bIns="45720" rtlCol="0" anchor="t">
            <a:noAutofit/>
          </a:bodyPr>
          <a:lstStyle/>
          <a:p>
            <a:pPr marL="171450" indent="0">
              <a:lnSpc>
                <a:spcPct val="90000"/>
              </a:lnSpc>
              <a:buNone/>
            </a:pPr>
            <a:endParaRPr lang="en-US" altLang="en-US" sz="1200" dirty="0">
              <a:solidFill>
                <a:schemeClr val="tx1"/>
              </a:solidFill>
              <a:latin typeface="+mn-lt"/>
              <a:cs typeface="+mn-cs"/>
            </a:endParaRPr>
          </a:p>
          <a:p>
            <a:pPr marL="171450" indent="0">
              <a:lnSpc>
                <a:spcPct val="90000"/>
              </a:lnSpc>
              <a:buNone/>
            </a:pPr>
            <a:r>
              <a:rPr lang="en-US" altLang="en-US" sz="2000" dirty="0">
                <a:solidFill>
                  <a:schemeClr val="tx1"/>
                </a:solidFill>
                <a:latin typeface="+mn-lt"/>
                <a:cs typeface="+mn-cs"/>
              </a:rPr>
              <a:t>You need to have whole project costs in your GL</a:t>
            </a:r>
          </a:p>
          <a:p>
            <a:pPr marL="171450" indent="0">
              <a:lnSpc>
                <a:spcPct val="90000"/>
              </a:lnSpc>
              <a:buNone/>
            </a:pPr>
            <a:endParaRPr lang="en-US" altLang="en-US" sz="1200" dirty="0">
              <a:solidFill>
                <a:schemeClr val="tx1"/>
              </a:solidFill>
              <a:latin typeface="+mn-lt"/>
              <a:cs typeface="+mn-cs"/>
            </a:endParaRPr>
          </a:p>
          <a:p>
            <a:pPr marL="171450" indent="0">
              <a:lnSpc>
                <a:spcPct val="90000"/>
              </a:lnSpc>
              <a:buNone/>
            </a:pPr>
            <a:r>
              <a:rPr lang="en-US" altLang="en-US" sz="2000" dirty="0">
                <a:solidFill>
                  <a:schemeClr val="tx1"/>
                </a:solidFill>
                <a:latin typeface="+mn-lt"/>
                <a:cs typeface="+mn-cs"/>
              </a:rPr>
              <a:t>But you also need to be able to build your SAB50-06 DLOPE to not include expenditures that will not be allowed for state funding</a:t>
            </a:r>
          </a:p>
          <a:p>
            <a:pPr marL="171450" indent="0">
              <a:lnSpc>
                <a:spcPct val="90000"/>
              </a:lnSpc>
              <a:buNone/>
            </a:pPr>
            <a:endParaRPr lang="en-US" altLang="en-US" sz="1200" dirty="0">
              <a:solidFill>
                <a:schemeClr val="tx1"/>
              </a:solidFill>
              <a:latin typeface="+mn-lt"/>
              <a:cs typeface="+mn-cs"/>
            </a:endParaRPr>
          </a:p>
          <a:p>
            <a:pPr marL="171450" indent="0">
              <a:lnSpc>
                <a:spcPct val="90000"/>
              </a:lnSpc>
              <a:buNone/>
            </a:pPr>
            <a:r>
              <a:rPr lang="en-US" altLang="en-US" sz="2000" dirty="0">
                <a:solidFill>
                  <a:schemeClr val="tx1"/>
                </a:solidFill>
                <a:latin typeface="+mn-lt"/>
                <a:cs typeface="+mn-cs"/>
              </a:rPr>
              <a:t>The scope of the audit is what is on the DLOPE, if you are  in the regular program </a:t>
            </a:r>
          </a:p>
          <a:p>
            <a:pPr marL="171450" indent="0">
              <a:lnSpc>
                <a:spcPct val="90000"/>
              </a:lnSpc>
              <a:buNone/>
            </a:pPr>
            <a:endParaRPr lang="en-US" altLang="en-US" sz="1200" dirty="0">
              <a:solidFill>
                <a:schemeClr val="tx1"/>
              </a:solidFill>
              <a:latin typeface="+mn-lt"/>
              <a:cs typeface="+mn-cs"/>
            </a:endParaRPr>
          </a:p>
          <a:p>
            <a:pPr marL="171450" indent="0">
              <a:lnSpc>
                <a:spcPct val="90000"/>
              </a:lnSpc>
              <a:buNone/>
            </a:pPr>
            <a:r>
              <a:rPr lang="en-US" altLang="en-US" sz="2000" dirty="0">
                <a:solidFill>
                  <a:schemeClr val="tx1"/>
                </a:solidFill>
                <a:latin typeface="+mn-lt"/>
                <a:cs typeface="+mn-cs"/>
              </a:rPr>
              <a:t>Financial Hardship, CTE, or Charter must include everything</a:t>
            </a:r>
          </a:p>
        </p:txBody>
      </p:sp>
      <p:sp>
        <p:nvSpPr>
          <p:cNvPr id="5" name="TextBox 4">
            <a:extLst>
              <a:ext uri="{FF2B5EF4-FFF2-40B4-BE49-F238E27FC236}">
                <a16:creationId xmlns:a16="http://schemas.microsoft.com/office/drawing/2014/main" id="{D41088B5-9362-841A-28E9-2428A3A5F446}"/>
              </a:ext>
            </a:extLst>
          </p:cNvPr>
          <p:cNvSpPr txBox="1"/>
          <p:nvPr/>
        </p:nvSpPr>
        <p:spPr>
          <a:xfrm>
            <a:off x="4711065" y="1093197"/>
            <a:ext cx="2971800" cy="1615827"/>
          </a:xfrm>
          <a:prstGeom prst="rect">
            <a:avLst/>
          </a:prstGeom>
          <a:noFill/>
        </p:spPr>
        <p:txBody>
          <a:bodyPr wrap="square" rtlCol="0">
            <a:spAutoFit/>
          </a:bodyPr>
          <a:lstStyle/>
          <a:p>
            <a:pPr marL="171450" indent="0">
              <a:lnSpc>
                <a:spcPct val="90000"/>
              </a:lnSpc>
              <a:buNone/>
            </a:pPr>
            <a:r>
              <a:rPr lang="en-US" altLang="en-US" sz="1800" b="1" dirty="0">
                <a:solidFill>
                  <a:schemeClr val="tx1"/>
                </a:solidFill>
                <a:latin typeface="+mn-lt"/>
                <a:cs typeface="+mn-cs"/>
              </a:rPr>
              <a:t>not allowable by the Grant Agreement, </a:t>
            </a:r>
          </a:p>
          <a:p>
            <a:pPr marL="171450" indent="0">
              <a:lnSpc>
                <a:spcPct val="90000"/>
              </a:lnSpc>
              <a:buNone/>
            </a:pPr>
            <a:endParaRPr lang="en-US" altLang="en-US" b="1" dirty="0"/>
          </a:p>
          <a:p>
            <a:pPr marL="171450" indent="0">
              <a:lnSpc>
                <a:spcPct val="90000"/>
              </a:lnSpc>
              <a:buNone/>
            </a:pPr>
            <a:r>
              <a:rPr lang="en-US" altLang="en-US" sz="1800" b="1" dirty="0">
                <a:solidFill>
                  <a:schemeClr val="tx1"/>
                </a:solidFill>
                <a:latin typeface="+mn-lt"/>
                <a:cs typeface="+mn-cs"/>
              </a:rPr>
              <a:t>but allowable from other funding sources</a:t>
            </a:r>
          </a:p>
          <a:p>
            <a:endParaRPr lang="en-US" dirty="0"/>
          </a:p>
        </p:txBody>
      </p:sp>
    </p:spTree>
    <p:extLst>
      <p:ext uri="{BB962C8B-B14F-4D97-AF65-F5344CB8AC3E}">
        <p14:creationId xmlns:p14="http://schemas.microsoft.com/office/powerpoint/2010/main" val="100589627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57" name="Rectangle 2355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8" name="Right Triangle 2355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59" name="Rectangle 2355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2570B739-F59A-6754-9F3D-42E8842B2A5B}"/>
              </a:ext>
            </a:extLst>
          </p:cNvPr>
          <p:cNvSpPr txBox="1">
            <a:spLocks noChangeArrowheads="1"/>
          </p:cNvSpPr>
          <p:nvPr/>
        </p:nvSpPr>
        <p:spPr>
          <a:xfrm>
            <a:off x="963930" y="1050595"/>
            <a:ext cx="6056111" cy="161848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cap="all" baseline="0">
                <a:solidFill>
                  <a:srgbClr val="006600"/>
                </a:solidFill>
                <a:latin typeface="Arial" pitchFamily="34" charset="0"/>
                <a:ea typeface="+mj-ea"/>
                <a:cs typeface="Arial" pitchFamily="34" charset="0"/>
              </a:defRPr>
            </a:lvl1pPr>
          </a:lstStyle>
          <a:p>
            <a:pPr>
              <a:lnSpc>
                <a:spcPct val="90000"/>
              </a:lnSpc>
              <a:spcAft>
                <a:spcPts val="600"/>
              </a:spcAft>
            </a:pPr>
            <a:r>
              <a:rPr lang="en-US" altLang="en-US" sz="5400" kern="1200" dirty="0">
                <a:solidFill>
                  <a:schemeClr val="tx1"/>
                </a:solidFill>
                <a:latin typeface="+mj-lt"/>
                <a:ea typeface="+mj-ea"/>
                <a:cs typeface="+mj-cs"/>
              </a:rPr>
              <a:t>Tracking A “PROJECT” </a:t>
            </a:r>
          </a:p>
        </p:txBody>
      </p:sp>
      <p:sp>
        <p:nvSpPr>
          <p:cNvPr id="4" name="TextBox 3">
            <a:extLst>
              <a:ext uri="{FF2B5EF4-FFF2-40B4-BE49-F238E27FC236}">
                <a16:creationId xmlns:a16="http://schemas.microsoft.com/office/drawing/2014/main" id="{BF4FBC47-6C7C-BD91-206E-2F1CC07B240F}"/>
              </a:ext>
            </a:extLst>
          </p:cNvPr>
          <p:cNvSpPr txBox="1"/>
          <p:nvPr/>
        </p:nvSpPr>
        <p:spPr>
          <a:xfrm>
            <a:off x="762000" y="3096404"/>
            <a:ext cx="7162800" cy="3139321"/>
          </a:xfrm>
          <a:prstGeom prst="rect">
            <a:avLst/>
          </a:prstGeom>
          <a:noFill/>
        </p:spPr>
        <p:txBody>
          <a:bodyPr wrap="square">
            <a:spAutoFit/>
          </a:bodyPr>
          <a:lstStyle/>
          <a:p>
            <a:pPr marL="171450">
              <a:lnSpc>
                <a:spcPct val="90000"/>
              </a:lnSpc>
            </a:pPr>
            <a:r>
              <a:rPr lang="en-US" altLang="en-US" sz="2000" dirty="0">
                <a:solidFill>
                  <a:schemeClr val="tx1"/>
                </a:solidFill>
                <a:latin typeface="+mn-lt"/>
                <a:cs typeface="+mn-cs"/>
              </a:rPr>
              <a:t>Ideas…</a:t>
            </a:r>
          </a:p>
          <a:p>
            <a:pPr marL="171450">
              <a:lnSpc>
                <a:spcPct val="90000"/>
              </a:lnSpc>
            </a:pPr>
            <a:endParaRPr lang="en-US" altLang="en-US" sz="2000" dirty="0">
              <a:solidFill>
                <a:schemeClr val="tx1"/>
              </a:solidFill>
              <a:latin typeface="+mn-lt"/>
              <a:cs typeface="+mn-cs"/>
            </a:endParaRPr>
          </a:p>
          <a:p>
            <a:pPr marL="171450">
              <a:lnSpc>
                <a:spcPct val="90000"/>
              </a:lnSpc>
            </a:pPr>
            <a:r>
              <a:rPr lang="en-US" altLang="en-US" sz="2000" dirty="0">
                <a:solidFill>
                  <a:schemeClr val="tx1"/>
                </a:solidFill>
                <a:latin typeface="+mn-lt"/>
                <a:cs typeface="+mn-cs"/>
              </a:rPr>
              <a:t>Use the year code to differentiate the items that are legitimate project costs, but will not be reportable to OPSC (for regular program)</a:t>
            </a:r>
          </a:p>
          <a:p>
            <a:pPr marL="171450">
              <a:lnSpc>
                <a:spcPct val="90000"/>
              </a:lnSpc>
            </a:pPr>
            <a:endParaRPr lang="en-US" altLang="en-US" sz="2000" dirty="0">
              <a:solidFill>
                <a:schemeClr val="tx1"/>
              </a:solidFill>
              <a:latin typeface="+mn-lt"/>
              <a:cs typeface="+mn-cs"/>
            </a:endParaRPr>
          </a:p>
          <a:p>
            <a:pPr marL="171450">
              <a:lnSpc>
                <a:spcPct val="90000"/>
              </a:lnSpc>
            </a:pPr>
            <a:r>
              <a:rPr lang="en-US" altLang="en-US" sz="2000" dirty="0">
                <a:solidFill>
                  <a:schemeClr val="tx1"/>
                </a:solidFill>
                <a:latin typeface="+mn-lt"/>
                <a:cs typeface="+mn-cs"/>
              </a:rPr>
              <a:t>Differentiate the project number (A/B) and combine them for full project costs</a:t>
            </a:r>
          </a:p>
          <a:p>
            <a:pPr marL="171450">
              <a:lnSpc>
                <a:spcPct val="90000"/>
              </a:lnSpc>
            </a:pPr>
            <a:endParaRPr lang="en-US" altLang="en-US" sz="2000" dirty="0">
              <a:solidFill>
                <a:schemeClr val="tx1"/>
              </a:solidFill>
              <a:latin typeface="+mn-lt"/>
              <a:cs typeface="+mn-cs"/>
            </a:endParaRPr>
          </a:p>
          <a:p>
            <a:pPr marL="171450">
              <a:lnSpc>
                <a:spcPct val="90000"/>
              </a:lnSpc>
            </a:pPr>
            <a:r>
              <a:rPr lang="en-US" altLang="en-US" sz="2000" dirty="0">
                <a:solidFill>
                  <a:schemeClr val="tx1"/>
                </a:solidFill>
                <a:latin typeface="+mn-lt"/>
                <a:cs typeface="+mn-cs"/>
              </a:rPr>
              <a:t>Do not use state funds derived from interest or savings for items not allowable</a:t>
            </a:r>
          </a:p>
        </p:txBody>
      </p:sp>
      <p:sp>
        <p:nvSpPr>
          <p:cNvPr id="5" name="Rectangle 3">
            <a:extLst>
              <a:ext uri="{FF2B5EF4-FFF2-40B4-BE49-F238E27FC236}">
                <a16:creationId xmlns:a16="http://schemas.microsoft.com/office/drawing/2014/main" id="{EFB58E89-CE75-D91A-95E1-94D49DA2714A}"/>
              </a:ext>
            </a:extLst>
          </p:cNvPr>
          <p:cNvSpPr txBox="1">
            <a:spLocks noChangeArrowheads="1"/>
          </p:cNvSpPr>
          <p:nvPr/>
        </p:nvSpPr>
        <p:spPr>
          <a:xfrm>
            <a:off x="6184454" y="692638"/>
            <a:ext cx="2438400" cy="25738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Blip>
                <a:blip r:embed="rId3"/>
              </a:buBlip>
              <a:defRPr sz="3200" kern="1200">
                <a:solidFill>
                  <a:srgbClr val="69A9D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Blip>
                <a:blip r:embed="rId3"/>
              </a:buBlip>
              <a:defRPr sz="2800" kern="1200">
                <a:solidFill>
                  <a:srgbClr val="69A9D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Blip>
                <a:blip r:embed="rId3"/>
              </a:buBlip>
              <a:defRPr sz="2400" kern="1200">
                <a:solidFill>
                  <a:srgbClr val="69A9D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Blip>
                <a:blip r:embed="rId3"/>
              </a:buBlip>
              <a:defRPr sz="2000" kern="1200">
                <a:solidFill>
                  <a:srgbClr val="69A9D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Blip>
                <a:blip r:embed="rId3"/>
              </a:buBlip>
              <a:defRPr sz="2000" kern="1200">
                <a:solidFill>
                  <a:srgbClr val="69A9D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indent="-400050">
              <a:buFont typeface="Arial" pitchFamily="34" charset="0"/>
              <a:buNone/>
            </a:pPr>
            <a:endParaRPr lang="en-US" altLang="en-US" sz="1400" dirty="0">
              <a:solidFill>
                <a:srgbClr val="0070C0"/>
              </a:solidFill>
            </a:endParaRPr>
          </a:p>
          <a:p>
            <a:pPr marL="400050" indent="-400050">
              <a:buFont typeface="Arial" pitchFamily="34" charset="0"/>
              <a:buNone/>
            </a:pPr>
            <a:r>
              <a:rPr lang="en-US" altLang="en-US" sz="2800" dirty="0">
                <a:solidFill>
                  <a:srgbClr val="0070C0"/>
                </a:solidFill>
                <a:latin typeface="+mn-lt"/>
                <a:cs typeface="+mn-cs"/>
              </a:rPr>
              <a:t>Do not </a:t>
            </a:r>
          </a:p>
          <a:p>
            <a:pPr marL="400050" indent="-400050">
              <a:buFont typeface="Arial" pitchFamily="34" charset="0"/>
              <a:buNone/>
            </a:pPr>
            <a:r>
              <a:rPr lang="en-US" altLang="en-US" sz="2000" dirty="0">
                <a:solidFill>
                  <a:srgbClr val="0070C0"/>
                </a:solidFill>
                <a:latin typeface="+mn-lt"/>
                <a:cs typeface="+mn-cs"/>
              </a:rPr>
              <a:t>	use state funds derived from interest or savings for items not allowable</a:t>
            </a:r>
          </a:p>
        </p:txBody>
      </p:sp>
    </p:spTree>
    <p:extLst>
      <p:ext uri="{BB962C8B-B14F-4D97-AF65-F5344CB8AC3E}">
        <p14:creationId xmlns:p14="http://schemas.microsoft.com/office/powerpoint/2010/main" val="87156825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57" name="Rectangle 2355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8" name="Right Triangle 2355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59" name="Rectangle 2355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2570B739-F59A-6754-9F3D-42E8842B2A5B}"/>
              </a:ext>
            </a:extLst>
          </p:cNvPr>
          <p:cNvSpPr txBox="1">
            <a:spLocks noChangeArrowheads="1"/>
          </p:cNvSpPr>
          <p:nvPr/>
        </p:nvSpPr>
        <p:spPr>
          <a:xfrm>
            <a:off x="963930" y="1050595"/>
            <a:ext cx="6056111" cy="161848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cap="all" baseline="0">
                <a:solidFill>
                  <a:srgbClr val="006600"/>
                </a:solidFill>
                <a:latin typeface="Arial" pitchFamily="34" charset="0"/>
                <a:ea typeface="+mj-ea"/>
                <a:cs typeface="Arial" pitchFamily="34" charset="0"/>
              </a:defRPr>
            </a:lvl1pPr>
          </a:lstStyle>
          <a:p>
            <a:pPr>
              <a:lnSpc>
                <a:spcPct val="90000"/>
              </a:lnSpc>
              <a:spcAft>
                <a:spcPts val="600"/>
              </a:spcAft>
            </a:pPr>
            <a:r>
              <a:rPr lang="en-US" altLang="en-US" sz="5400" kern="1200" dirty="0">
                <a:solidFill>
                  <a:schemeClr val="tx1"/>
                </a:solidFill>
                <a:latin typeface="+mj-lt"/>
                <a:ea typeface="+mj-ea"/>
                <a:cs typeface="+mj-cs"/>
              </a:rPr>
              <a:t>Tracking A “PROJECT” </a:t>
            </a:r>
          </a:p>
        </p:txBody>
      </p:sp>
      <p:sp>
        <p:nvSpPr>
          <p:cNvPr id="3" name="Rectangle 3">
            <a:extLst>
              <a:ext uri="{FF2B5EF4-FFF2-40B4-BE49-F238E27FC236}">
                <a16:creationId xmlns:a16="http://schemas.microsoft.com/office/drawing/2014/main" id="{2911BAAF-4F4A-08BE-63C4-7179CB7F3809}"/>
              </a:ext>
            </a:extLst>
          </p:cNvPr>
          <p:cNvSpPr>
            <a:spLocks noGrp="1" noChangeArrowheads="1"/>
          </p:cNvSpPr>
          <p:nvPr>
            <p:ph type="body" idx="1"/>
          </p:nvPr>
        </p:nvSpPr>
        <p:spPr>
          <a:xfrm>
            <a:off x="481330" y="2619876"/>
            <a:ext cx="8178789" cy="3763836"/>
          </a:xfrm>
        </p:spPr>
        <p:txBody>
          <a:bodyPr>
            <a:normAutofit/>
          </a:bodyPr>
          <a:lstStyle/>
          <a:p>
            <a:pPr marL="400050" indent="-400050" algn="ctr">
              <a:buNone/>
            </a:pPr>
            <a:endParaRPr lang="en-US" altLang="en-US" dirty="0">
              <a:solidFill>
                <a:schemeClr val="tx1"/>
              </a:solidFill>
            </a:endParaRPr>
          </a:p>
          <a:p>
            <a:pPr marL="400050" indent="-400050" algn="ctr">
              <a:buNone/>
            </a:pPr>
            <a:r>
              <a:rPr lang="en-US" altLang="en-US" dirty="0">
                <a:solidFill>
                  <a:schemeClr val="bg2">
                    <a:lumMod val="10000"/>
                  </a:schemeClr>
                </a:solidFill>
              </a:rPr>
              <a:t>GAAP still applies</a:t>
            </a:r>
          </a:p>
          <a:p>
            <a:pPr marL="400050" indent="-400050" algn="ctr">
              <a:buNone/>
            </a:pPr>
            <a:endParaRPr lang="en-US" altLang="en-US" sz="1800" dirty="0">
              <a:solidFill>
                <a:schemeClr val="bg2">
                  <a:lumMod val="10000"/>
                </a:schemeClr>
              </a:solidFill>
            </a:endParaRPr>
          </a:p>
          <a:p>
            <a:pPr marL="400050" indent="-400050" algn="ctr">
              <a:buNone/>
            </a:pPr>
            <a:r>
              <a:rPr lang="en-US" altLang="en-US" sz="2400" dirty="0">
                <a:solidFill>
                  <a:schemeClr val="bg2">
                    <a:lumMod val="10000"/>
                  </a:schemeClr>
                </a:solidFill>
              </a:rPr>
              <a:t>If they are allowable in your other funding sources, </a:t>
            </a:r>
          </a:p>
          <a:p>
            <a:pPr marL="400050" indent="-400050" algn="ctr">
              <a:buNone/>
            </a:pPr>
            <a:r>
              <a:rPr lang="en-US" altLang="en-US" sz="2400" dirty="0">
                <a:solidFill>
                  <a:schemeClr val="bg2">
                    <a:lumMod val="10000"/>
                  </a:schemeClr>
                </a:solidFill>
              </a:rPr>
              <a:t>they are still allowable project expenditures – </a:t>
            </a:r>
          </a:p>
          <a:p>
            <a:pPr marL="400050" indent="-400050" algn="ctr">
              <a:buNone/>
            </a:pPr>
            <a:r>
              <a:rPr lang="en-US" altLang="en-US" sz="2400" dirty="0">
                <a:solidFill>
                  <a:schemeClr val="bg2">
                    <a:lumMod val="10000"/>
                  </a:schemeClr>
                </a:solidFill>
              </a:rPr>
              <a:t>you just may not fund them from</a:t>
            </a:r>
          </a:p>
          <a:p>
            <a:pPr marL="400050" indent="-400050" algn="ctr">
              <a:buNone/>
            </a:pPr>
            <a:endParaRPr lang="en-US" altLang="en-US" sz="1600" dirty="0">
              <a:solidFill>
                <a:schemeClr val="bg2">
                  <a:lumMod val="10000"/>
                </a:schemeClr>
              </a:solidFill>
            </a:endParaRPr>
          </a:p>
          <a:p>
            <a:pPr marL="400050" indent="-400050" algn="ctr">
              <a:buNone/>
            </a:pPr>
            <a:r>
              <a:rPr lang="en-US" altLang="en-US" sz="2800" dirty="0">
                <a:solidFill>
                  <a:schemeClr val="bg2">
                    <a:lumMod val="10000"/>
                  </a:schemeClr>
                </a:solidFill>
              </a:rPr>
              <a:t>Grant + Match + Interest + Applied Savings</a:t>
            </a:r>
          </a:p>
        </p:txBody>
      </p:sp>
      <p:sp>
        <p:nvSpPr>
          <p:cNvPr id="6" name="TextBox 5">
            <a:extLst>
              <a:ext uri="{FF2B5EF4-FFF2-40B4-BE49-F238E27FC236}">
                <a16:creationId xmlns:a16="http://schemas.microsoft.com/office/drawing/2014/main" id="{50FEE781-E577-7AA1-7AE3-9D1D2A51729A}"/>
              </a:ext>
            </a:extLst>
          </p:cNvPr>
          <p:cNvSpPr txBox="1"/>
          <p:nvPr/>
        </p:nvSpPr>
        <p:spPr>
          <a:xfrm>
            <a:off x="4806950" y="1214123"/>
            <a:ext cx="2971800" cy="1615827"/>
          </a:xfrm>
          <a:prstGeom prst="rect">
            <a:avLst/>
          </a:prstGeom>
          <a:noFill/>
        </p:spPr>
        <p:txBody>
          <a:bodyPr wrap="square" rtlCol="0">
            <a:spAutoFit/>
          </a:bodyPr>
          <a:lstStyle/>
          <a:p>
            <a:pPr marL="171450" indent="0">
              <a:lnSpc>
                <a:spcPct val="90000"/>
              </a:lnSpc>
              <a:buNone/>
            </a:pPr>
            <a:r>
              <a:rPr lang="en-US" altLang="en-US" sz="1800" b="1" dirty="0">
                <a:solidFill>
                  <a:schemeClr val="tx1"/>
                </a:solidFill>
                <a:latin typeface="+mn-lt"/>
                <a:cs typeface="+mn-cs"/>
              </a:rPr>
              <a:t>not allowable by the Grant Agreement, </a:t>
            </a:r>
          </a:p>
          <a:p>
            <a:pPr marL="171450" indent="0">
              <a:lnSpc>
                <a:spcPct val="90000"/>
              </a:lnSpc>
              <a:buNone/>
            </a:pPr>
            <a:endParaRPr lang="en-US" altLang="en-US" b="1" dirty="0"/>
          </a:p>
          <a:p>
            <a:pPr marL="171450" indent="0">
              <a:lnSpc>
                <a:spcPct val="90000"/>
              </a:lnSpc>
              <a:buNone/>
            </a:pPr>
            <a:r>
              <a:rPr lang="en-US" altLang="en-US" sz="1800" b="1" dirty="0">
                <a:solidFill>
                  <a:schemeClr val="tx1"/>
                </a:solidFill>
                <a:latin typeface="+mn-lt"/>
                <a:cs typeface="+mn-cs"/>
              </a:rPr>
              <a:t>but allowable from other funding sources</a:t>
            </a:r>
          </a:p>
          <a:p>
            <a:endParaRPr lang="en-US" dirty="0"/>
          </a:p>
        </p:txBody>
      </p:sp>
    </p:spTree>
    <p:extLst>
      <p:ext uri="{BB962C8B-B14F-4D97-AF65-F5344CB8AC3E}">
        <p14:creationId xmlns:p14="http://schemas.microsoft.com/office/powerpoint/2010/main" val="297434715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262955A-044D-4651-9BB2-EFB6072A04A1}"/>
              </a:ext>
            </a:extLst>
          </p:cNvPr>
          <p:cNvSpPr txBox="1"/>
          <p:nvPr/>
        </p:nvSpPr>
        <p:spPr>
          <a:xfrm>
            <a:off x="366844" y="2590800"/>
            <a:ext cx="2479766" cy="3739485"/>
          </a:xfrm>
          <a:prstGeom prst="rect">
            <a:avLst/>
          </a:prstGeom>
          <a:noFill/>
        </p:spPr>
        <p:txBody>
          <a:bodyPr wrap="square" rtlCol="0">
            <a:spAutoFit/>
          </a:bodyPr>
          <a:lstStyle/>
          <a:p>
            <a:r>
              <a:rPr lang="en-US" sz="2100" dirty="0"/>
              <a:t>Part of tracking a project is keeping track for audit specifically</a:t>
            </a:r>
          </a:p>
          <a:p>
            <a:endParaRPr lang="en-US" sz="2100" dirty="0"/>
          </a:p>
          <a:p>
            <a:r>
              <a:rPr lang="en-US" sz="2100" dirty="0"/>
              <a:t>Green highlights are the new items</a:t>
            </a:r>
          </a:p>
          <a:p>
            <a:endParaRPr lang="en-US" sz="2100" dirty="0"/>
          </a:p>
          <a:p>
            <a:r>
              <a:rPr lang="en-US" sz="2100" dirty="0"/>
              <a:t>Binder or digital – ok</a:t>
            </a:r>
          </a:p>
          <a:p>
            <a:endParaRPr lang="en-US" sz="2100" dirty="0"/>
          </a:p>
          <a:p>
            <a:endParaRPr lang="en-US" sz="1350" dirty="0"/>
          </a:p>
          <a:p>
            <a:endParaRPr lang="en-US" sz="1350" dirty="0"/>
          </a:p>
        </p:txBody>
      </p:sp>
      <p:pic>
        <p:nvPicPr>
          <p:cNvPr id="5" name="Picture 4">
            <a:extLst>
              <a:ext uri="{FF2B5EF4-FFF2-40B4-BE49-F238E27FC236}">
                <a16:creationId xmlns:a16="http://schemas.microsoft.com/office/drawing/2014/main" id="{60A662D3-F516-4F4B-9320-7425340EF9AA}"/>
              </a:ext>
            </a:extLst>
          </p:cNvPr>
          <p:cNvPicPr>
            <a:picLocks noChangeAspect="1"/>
          </p:cNvPicPr>
          <p:nvPr/>
        </p:nvPicPr>
        <p:blipFill>
          <a:blip r:embed="rId3"/>
          <a:stretch>
            <a:fillRect/>
          </a:stretch>
        </p:blipFill>
        <p:spPr>
          <a:xfrm>
            <a:off x="3429000" y="268773"/>
            <a:ext cx="5275518" cy="6320454"/>
          </a:xfrm>
          <a:prstGeom prst="rect">
            <a:avLst/>
          </a:prstGeom>
        </p:spPr>
      </p:pic>
      <p:sp>
        <p:nvSpPr>
          <p:cNvPr id="3" name="Title 3">
            <a:extLst>
              <a:ext uri="{FF2B5EF4-FFF2-40B4-BE49-F238E27FC236}">
                <a16:creationId xmlns:a16="http://schemas.microsoft.com/office/drawing/2014/main" id="{BE991BCC-65F3-C934-705E-6B1474A45785}"/>
              </a:ext>
            </a:extLst>
          </p:cNvPr>
          <p:cNvSpPr txBox="1">
            <a:spLocks/>
          </p:cNvSpPr>
          <p:nvPr/>
        </p:nvSpPr>
        <p:spPr>
          <a:xfrm>
            <a:off x="369278" y="1219201"/>
            <a:ext cx="2514598" cy="1370153"/>
          </a:xfrm>
          <a:prstGeom prst="rect">
            <a:avLst/>
          </a:prstGeom>
          <a:solidFill>
            <a:schemeClr val="tx2">
              <a:lumMod val="20000"/>
              <a:lumOff val="80000"/>
            </a:schemeClr>
          </a:solidFill>
        </p:spPr>
        <p:txBody>
          <a:bodyPr vert="horz" lIns="91440" tIns="45720" rIns="91440" bIns="45720" rtlCol="0" anchor="ctr">
            <a:noAutofit/>
          </a:bodyPr>
          <a:lstStyle>
            <a:lvl1pPr algn="l" defTabSz="914400" rtl="0" eaLnBrk="1" latinLnBrk="0" hangingPunct="1">
              <a:spcBef>
                <a:spcPct val="0"/>
              </a:spcBef>
              <a:buNone/>
              <a:defRPr sz="4000" kern="1200" cap="all" baseline="0">
                <a:solidFill>
                  <a:srgbClr val="006600"/>
                </a:solidFill>
                <a:latin typeface="Arial" pitchFamily="34" charset="0"/>
                <a:ea typeface="+mj-ea"/>
                <a:cs typeface="Arial" pitchFamily="34" charset="0"/>
              </a:defRPr>
            </a:lvl1pPr>
          </a:lstStyle>
          <a:p>
            <a:endParaRPr lang="en-US" sz="2000" dirty="0">
              <a:solidFill>
                <a:schemeClr val="bg1"/>
              </a:solidFill>
            </a:endParaRPr>
          </a:p>
          <a:p>
            <a:endParaRPr lang="en-US" sz="2000" dirty="0">
              <a:solidFill>
                <a:schemeClr val="bg1"/>
              </a:solidFill>
            </a:endParaRPr>
          </a:p>
          <a:p>
            <a:r>
              <a:rPr lang="en-US" sz="2000" dirty="0">
                <a:solidFill>
                  <a:schemeClr val="tx1"/>
                </a:solidFill>
              </a:rPr>
              <a:t>Index of OPSC audit items</a:t>
            </a:r>
            <a:endParaRPr lang="en-US" sz="2000" b="1" dirty="0">
              <a:solidFill>
                <a:schemeClr val="tx1"/>
              </a:solidFill>
            </a:endParaRPr>
          </a:p>
        </p:txBody>
      </p:sp>
    </p:spTree>
    <p:extLst>
      <p:ext uri="{BB962C8B-B14F-4D97-AF65-F5344CB8AC3E}">
        <p14:creationId xmlns:p14="http://schemas.microsoft.com/office/powerpoint/2010/main" val="3891835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3644BFD-D22E-4019-B666-387DA51AE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5234761" y="2150362"/>
            <a:ext cx="5860051" cy="1559357"/>
            <a:chOff x="6081624" y="1998368"/>
            <a:chExt cx="5613457" cy="782175"/>
          </a:xfrm>
          <a:solidFill>
            <a:schemeClr val="accent4"/>
          </a:solidFill>
        </p:grpSpPr>
        <p:sp>
          <p:nvSpPr>
            <p:cNvPr id="11" name="Rectangle 10">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466344"/>
            <a:ext cx="8333796"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circle with white circle and white circle with black text&#10;&#10;Description automatically generated">
            <a:extLst>
              <a:ext uri="{FF2B5EF4-FFF2-40B4-BE49-F238E27FC236}">
                <a16:creationId xmlns:a16="http://schemas.microsoft.com/office/drawing/2014/main" id="{CC8EDEC9-0457-72D3-F2DB-D0BA8A050E1B}"/>
              </a:ext>
            </a:extLst>
          </p:cNvPr>
          <p:cNvPicPr>
            <a:picLocks noChangeAspect="1"/>
          </p:cNvPicPr>
          <p:nvPr/>
        </p:nvPicPr>
        <p:blipFill>
          <a:blip r:embed="rId2"/>
          <a:srcRect r="24537" b="1"/>
          <a:stretch/>
        </p:blipFill>
        <p:spPr>
          <a:xfrm>
            <a:off x="628650" y="704765"/>
            <a:ext cx="7971282" cy="5440003"/>
          </a:xfrm>
          <a:prstGeom prst="rect">
            <a:avLst/>
          </a:prstGeom>
        </p:spPr>
      </p:pic>
    </p:spTree>
    <p:extLst>
      <p:ext uri="{BB962C8B-B14F-4D97-AF65-F5344CB8AC3E}">
        <p14:creationId xmlns:p14="http://schemas.microsoft.com/office/powerpoint/2010/main" val="1338742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731D48-46B1-40AF-BFCD-DCBC74A1EB33}"/>
              </a:ext>
            </a:extLst>
          </p:cNvPr>
          <p:cNvPicPr>
            <a:picLocks noChangeAspect="1"/>
          </p:cNvPicPr>
          <p:nvPr/>
        </p:nvPicPr>
        <p:blipFill>
          <a:blip r:embed="rId2"/>
          <a:stretch>
            <a:fillRect/>
          </a:stretch>
        </p:blipFill>
        <p:spPr>
          <a:xfrm>
            <a:off x="154448" y="1006412"/>
            <a:ext cx="4793456" cy="2828925"/>
          </a:xfrm>
          <a:prstGeom prst="rect">
            <a:avLst/>
          </a:prstGeom>
        </p:spPr>
      </p:pic>
      <p:pic>
        <p:nvPicPr>
          <p:cNvPr id="6" name="Picture 5">
            <a:extLst>
              <a:ext uri="{FF2B5EF4-FFF2-40B4-BE49-F238E27FC236}">
                <a16:creationId xmlns:a16="http://schemas.microsoft.com/office/drawing/2014/main" id="{7CB37D3B-4956-4CB7-A4DC-56252788F8F5}"/>
              </a:ext>
            </a:extLst>
          </p:cNvPr>
          <p:cNvPicPr>
            <a:picLocks noChangeAspect="1"/>
          </p:cNvPicPr>
          <p:nvPr/>
        </p:nvPicPr>
        <p:blipFill>
          <a:blip r:embed="rId3"/>
          <a:stretch>
            <a:fillRect/>
          </a:stretch>
        </p:blipFill>
        <p:spPr>
          <a:xfrm>
            <a:off x="3512644" y="3034805"/>
            <a:ext cx="5218328" cy="2828925"/>
          </a:xfrm>
          <a:prstGeom prst="rect">
            <a:avLst/>
          </a:prstGeom>
        </p:spPr>
      </p:pic>
      <p:sp>
        <p:nvSpPr>
          <p:cNvPr id="3" name="Title 3">
            <a:extLst>
              <a:ext uri="{FF2B5EF4-FFF2-40B4-BE49-F238E27FC236}">
                <a16:creationId xmlns:a16="http://schemas.microsoft.com/office/drawing/2014/main" id="{BA154ECF-30E9-EA16-BED9-C74812DF898D}"/>
              </a:ext>
            </a:extLst>
          </p:cNvPr>
          <p:cNvSpPr txBox="1">
            <a:spLocks/>
          </p:cNvSpPr>
          <p:nvPr/>
        </p:nvSpPr>
        <p:spPr>
          <a:xfrm>
            <a:off x="5562600" y="994270"/>
            <a:ext cx="2514598" cy="1370153"/>
          </a:xfrm>
          <a:prstGeom prst="rect">
            <a:avLst/>
          </a:prstGeom>
          <a:solidFill>
            <a:schemeClr val="tx2">
              <a:lumMod val="20000"/>
              <a:lumOff val="80000"/>
            </a:schemeClr>
          </a:solidFill>
        </p:spPr>
        <p:txBody>
          <a:bodyPr vert="horz" lIns="91440" tIns="45720" rIns="91440" bIns="45720" rtlCol="0" anchor="ctr">
            <a:noAutofit/>
          </a:bodyPr>
          <a:lstStyle>
            <a:lvl1pPr algn="l" defTabSz="914400" rtl="0" eaLnBrk="1" latinLnBrk="0" hangingPunct="1">
              <a:spcBef>
                <a:spcPct val="0"/>
              </a:spcBef>
              <a:buNone/>
              <a:defRPr sz="4000" kern="1200" cap="all" baseline="0">
                <a:solidFill>
                  <a:srgbClr val="006600"/>
                </a:solidFill>
                <a:latin typeface="Arial" pitchFamily="34" charset="0"/>
                <a:ea typeface="+mj-ea"/>
                <a:cs typeface="Arial" pitchFamily="34" charset="0"/>
              </a:defRPr>
            </a:lvl1pPr>
          </a:lstStyle>
          <a:p>
            <a:endParaRPr lang="en-US" sz="2000" dirty="0">
              <a:solidFill>
                <a:schemeClr val="bg1"/>
              </a:solidFill>
            </a:endParaRPr>
          </a:p>
          <a:p>
            <a:endParaRPr lang="en-US" sz="2000" dirty="0">
              <a:solidFill>
                <a:schemeClr val="bg1"/>
              </a:solidFill>
            </a:endParaRPr>
          </a:p>
          <a:p>
            <a:r>
              <a:rPr lang="en-US" sz="2000" dirty="0">
                <a:solidFill>
                  <a:schemeClr val="tx1"/>
                </a:solidFill>
              </a:rPr>
              <a:t>Digital example</a:t>
            </a:r>
            <a:endParaRPr lang="en-US" sz="2000" b="1" dirty="0">
              <a:solidFill>
                <a:schemeClr val="tx1"/>
              </a:solidFill>
            </a:endParaRPr>
          </a:p>
        </p:txBody>
      </p:sp>
    </p:spTree>
    <p:extLst>
      <p:ext uri="{BB962C8B-B14F-4D97-AF65-F5344CB8AC3E}">
        <p14:creationId xmlns:p14="http://schemas.microsoft.com/office/powerpoint/2010/main" val="3174806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8E14AD5E-9343-4198-0299-4FFABD906DA2}"/>
              </a:ext>
            </a:extLst>
          </p:cNvPr>
          <p:cNvSpPr/>
          <p:nvPr/>
        </p:nvSpPr>
        <p:spPr>
          <a:xfrm>
            <a:off x="1295400" y="1180039"/>
            <a:ext cx="4267200" cy="19915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Initiate Budgets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Graphic 6" descr="Bullseye outline">
            <a:extLst>
              <a:ext uri="{FF2B5EF4-FFF2-40B4-BE49-F238E27FC236}">
                <a16:creationId xmlns:a16="http://schemas.microsoft.com/office/drawing/2014/main" id="{91692DCF-DADD-8093-90C4-EE09C92B1D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48000" y="2175799"/>
            <a:ext cx="914400" cy="914400"/>
          </a:xfrm>
          <a:prstGeom prst="rect">
            <a:avLst/>
          </a:prstGeom>
        </p:spPr>
      </p:pic>
      <p:sp>
        <p:nvSpPr>
          <p:cNvPr id="2" name="Content Placeholder 2">
            <a:extLst>
              <a:ext uri="{FF2B5EF4-FFF2-40B4-BE49-F238E27FC236}">
                <a16:creationId xmlns:a16="http://schemas.microsoft.com/office/drawing/2014/main" id="{7220CC29-4C37-5763-EB5D-283F00FBDC9D}"/>
              </a:ext>
            </a:extLst>
          </p:cNvPr>
          <p:cNvSpPr txBox="1">
            <a:spLocks/>
          </p:cNvSpPr>
          <p:nvPr/>
        </p:nvSpPr>
        <p:spPr>
          <a:xfrm>
            <a:off x="2286000" y="3581400"/>
            <a:ext cx="6467125" cy="26066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69A9D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69A9D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69A9D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69A9D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69A9D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rgbClr val="4BACC6">
                    <a:lumMod val="75000"/>
                  </a:srgbClr>
                </a:solidFill>
                <a:effectLst/>
                <a:uLnTx/>
                <a:uFillTx/>
                <a:latin typeface="Arial" pitchFamily="34" charset="0"/>
                <a:ea typeface="+mn-ea"/>
                <a:cs typeface="Arial" pitchFamily="34" charset="0"/>
              </a:rPr>
              <a:t>Facilities Budgets are different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rgbClr val="4BACC6">
                  <a:lumMod val="75000"/>
                </a:srgbClr>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rgbClr val="4BACC6">
                    <a:lumMod val="75000"/>
                  </a:srgbClr>
                </a:solidFill>
                <a:effectLst/>
                <a:uLnTx/>
                <a:uFillTx/>
                <a:latin typeface="Arial" pitchFamily="34" charset="0"/>
                <a:ea typeface="+mn-ea"/>
                <a:cs typeface="Arial" pitchFamily="34" charset="0"/>
              </a:rPr>
              <a:t>Multi-Year + Multi-Fund</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rgbClr val="4BACC6">
                    <a:lumMod val="75000"/>
                  </a:srgbClr>
                </a:solidFill>
                <a:effectLst/>
                <a:uLnTx/>
                <a:uFillTx/>
                <a:latin typeface="Arial" pitchFamily="34" charset="0"/>
                <a:ea typeface="+mn-ea"/>
                <a:cs typeface="Arial" pitchFamily="34" charset="0"/>
              </a:rPr>
              <a:t>High Profile + Big $$$</a:t>
            </a:r>
          </a:p>
        </p:txBody>
      </p:sp>
    </p:spTree>
    <p:extLst>
      <p:ext uri="{BB962C8B-B14F-4D97-AF65-F5344CB8AC3E}">
        <p14:creationId xmlns:p14="http://schemas.microsoft.com/office/powerpoint/2010/main" val="2525285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B6047DE-F559-4F60-86F7-9F562409DA37}"/>
              </a:ext>
            </a:extLst>
          </p:cNvPr>
          <p:cNvSpPr>
            <a:spLocks noGrp="1" noChangeArrowheads="1"/>
          </p:cNvSpPr>
          <p:nvPr>
            <p:ph type="title"/>
          </p:nvPr>
        </p:nvSpPr>
        <p:spPr>
          <a:xfrm>
            <a:off x="381000" y="398788"/>
            <a:ext cx="6626901" cy="994172"/>
          </a:xfrm>
        </p:spPr>
        <p:txBody>
          <a:bodyPr vert="horz" lIns="91440" tIns="45720" rIns="91440" bIns="45720" rtlCol="0" anchor="ctr">
            <a:normAutofit/>
          </a:bodyPr>
          <a:lstStyle/>
          <a:p>
            <a:pPr>
              <a:lnSpc>
                <a:spcPct val="90000"/>
              </a:lnSpc>
            </a:pPr>
            <a:r>
              <a:rPr lang="en-US" altLang="en-US" sz="3000" kern="1200" dirty="0">
                <a:solidFill>
                  <a:schemeClr val="accent1">
                    <a:lumMod val="75000"/>
                  </a:schemeClr>
                </a:solidFill>
                <a:latin typeface="+mj-lt"/>
                <a:ea typeface="+mj-ea"/>
                <a:cs typeface="+mj-cs"/>
              </a:rPr>
              <a:t>MANAGING BUDGET DEVELOPMENT</a:t>
            </a:r>
            <a:br>
              <a:rPr lang="en-US" altLang="en-US" sz="3000" kern="1200" dirty="0">
                <a:solidFill>
                  <a:schemeClr val="accent1">
                    <a:lumMod val="75000"/>
                  </a:schemeClr>
                </a:solidFill>
                <a:latin typeface="+mj-lt"/>
                <a:ea typeface="+mj-ea"/>
                <a:cs typeface="+mj-cs"/>
              </a:rPr>
            </a:br>
            <a:r>
              <a:rPr lang="en-US" altLang="en-US" sz="3000" kern="1200" dirty="0">
                <a:solidFill>
                  <a:schemeClr val="accent1">
                    <a:lumMod val="75000"/>
                  </a:schemeClr>
                </a:solidFill>
                <a:latin typeface="+mj-lt"/>
                <a:ea typeface="+mj-ea"/>
                <a:cs typeface="+mj-cs"/>
              </a:rPr>
              <a:t>(</a:t>
            </a:r>
            <a:r>
              <a:rPr lang="en-US" altLang="en-US" sz="3000" kern="1200" cap="none" dirty="0">
                <a:solidFill>
                  <a:schemeClr val="accent1">
                    <a:lumMod val="75000"/>
                  </a:schemeClr>
                </a:solidFill>
                <a:latin typeface="+mj-lt"/>
                <a:ea typeface="+mj-ea"/>
                <a:cs typeface="+mj-cs"/>
              </a:rPr>
              <a:t>Outside the </a:t>
            </a:r>
            <a:r>
              <a:rPr lang="en-US" altLang="en-US" sz="3000" kern="1200" dirty="0">
                <a:solidFill>
                  <a:schemeClr val="accent1">
                    <a:lumMod val="75000"/>
                  </a:schemeClr>
                </a:solidFill>
                <a:latin typeface="+mj-lt"/>
                <a:ea typeface="+mj-ea"/>
                <a:cs typeface="+mj-cs"/>
              </a:rPr>
              <a:t>GL)</a:t>
            </a:r>
          </a:p>
        </p:txBody>
      </p:sp>
      <p:sp>
        <p:nvSpPr>
          <p:cNvPr id="46083" name="Rectangle 3">
            <a:extLst>
              <a:ext uri="{FF2B5EF4-FFF2-40B4-BE49-F238E27FC236}">
                <a16:creationId xmlns:a16="http://schemas.microsoft.com/office/drawing/2014/main" id="{DD2B9AE6-F8CC-4B72-A7D0-754EF869C1B8}"/>
              </a:ext>
            </a:extLst>
          </p:cNvPr>
          <p:cNvSpPr>
            <a:spLocks noGrp="1" noChangeArrowheads="1"/>
          </p:cNvSpPr>
          <p:nvPr>
            <p:ph type="body" idx="1"/>
          </p:nvPr>
        </p:nvSpPr>
        <p:spPr>
          <a:xfrm>
            <a:off x="852321" y="2133600"/>
            <a:ext cx="5033221" cy="4343399"/>
          </a:xfrm>
        </p:spPr>
        <p:txBody>
          <a:bodyPr vert="horz" lIns="91440" tIns="45720" rIns="91440" bIns="45720" rtlCol="0" anchor="ctr">
            <a:normAutofit/>
          </a:bodyPr>
          <a:lstStyle/>
          <a:p>
            <a:pPr marL="0" indent="0">
              <a:lnSpc>
                <a:spcPct val="90000"/>
              </a:lnSpc>
              <a:buNone/>
            </a:pPr>
            <a:r>
              <a:rPr lang="en-US" altLang="en-US" sz="2400" dirty="0">
                <a:solidFill>
                  <a:srgbClr val="003300"/>
                </a:solidFill>
                <a:latin typeface="+mn-lt"/>
                <a:cs typeface="+mn-cs"/>
              </a:rPr>
              <a:t>Initial Planning</a:t>
            </a:r>
          </a:p>
          <a:p>
            <a:pPr marL="228600" lvl="1" indent="0">
              <a:lnSpc>
                <a:spcPct val="90000"/>
              </a:lnSpc>
              <a:buNone/>
            </a:pPr>
            <a:r>
              <a:rPr lang="en-US" altLang="en-US" sz="2400" dirty="0">
                <a:solidFill>
                  <a:srgbClr val="003300"/>
                </a:solidFill>
                <a:latin typeface="+mn-lt"/>
                <a:cs typeface="+mn-cs"/>
              </a:rPr>
              <a:t>Keep refining as land and project size are specified</a:t>
            </a:r>
          </a:p>
          <a:p>
            <a:pPr marL="228600" lvl="1" indent="0">
              <a:lnSpc>
                <a:spcPct val="90000"/>
              </a:lnSpc>
              <a:buNone/>
            </a:pPr>
            <a:endParaRPr lang="en-US" altLang="en-US" sz="2400" dirty="0">
              <a:solidFill>
                <a:srgbClr val="003300"/>
              </a:solidFill>
              <a:latin typeface="+mn-lt"/>
              <a:cs typeface="+mn-cs"/>
            </a:endParaRPr>
          </a:p>
          <a:p>
            <a:pPr marL="0" indent="0">
              <a:lnSpc>
                <a:spcPct val="90000"/>
              </a:lnSpc>
              <a:buNone/>
            </a:pPr>
            <a:r>
              <a:rPr lang="en-US" altLang="en-US" sz="2400" dirty="0">
                <a:solidFill>
                  <a:srgbClr val="003300"/>
                </a:solidFill>
                <a:latin typeface="+mn-lt"/>
                <a:cs typeface="+mn-cs"/>
              </a:rPr>
              <a:t>Design Phase</a:t>
            </a:r>
          </a:p>
          <a:p>
            <a:pPr marL="228600" lvl="1" indent="0">
              <a:lnSpc>
                <a:spcPct val="90000"/>
              </a:lnSpc>
              <a:buNone/>
            </a:pPr>
            <a:r>
              <a:rPr lang="en-US" altLang="en-US" sz="2400" dirty="0">
                <a:solidFill>
                  <a:srgbClr val="003300"/>
                </a:solidFill>
                <a:latin typeface="+mn-lt"/>
                <a:cs typeface="+mn-cs"/>
              </a:rPr>
              <a:t>Refine with each architect estimate</a:t>
            </a:r>
          </a:p>
          <a:p>
            <a:pPr marL="228600" lvl="1" indent="0">
              <a:lnSpc>
                <a:spcPct val="90000"/>
              </a:lnSpc>
              <a:buNone/>
            </a:pPr>
            <a:endParaRPr lang="en-US" altLang="en-US" sz="2400" dirty="0">
              <a:solidFill>
                <a:srgbClr val="003300"/>
              </a:solidFill>
              <a:latin typeface="+mn-lt"/>
              <a:cs typeface="+mn-cs"/>
            </a:endParaRPr>
          </a:p>
          <a:p>
            <a:pPr marL="0" indent="0">
              <a:lnSpc>
                <a:spcPct val="90000"/>
              </a:lnSpc>
              <a:buNone/>
            </a:pPr>
            <a:r>
              <a:rPr lang="en-US" altLang="en-US" sz="2400" dirty="0">
                <a:solidFill>
                  <a:srgbClr val="003300"/>
                </a:solidFill>
                <a:latin typeface="+mn-lt"/>
                <a:cs typeface="+mn-cs"/>
              </a:rPr>
              <a:t>Construction</a:t>
            </a:r>
          </a:p>
          <a:p>
            <a:pPr marL="228600" lvl="1" indent="0">
              <a:lnSpc>
                <a:spcPct val="90000"/>
              </a:lnSpc>
              <a:buNone/>
            </a:pPr>
            <a:r>
              <a:rPr lang="en-US" altLang="en-US" sz="2400" dirty="0">
                <a:solidFill>
                  <a:srgbClr val="003300"/>
                </a:solidFill>
                <a:latin typeface="+mn-lt"/>
                <a:cs typeface="+mn-cs"/>
              </a:rPr>
              <a:t>CM/GC do the construction detail</a:t>
            </a:r>
          </a:p>
          <a:p>
            <a:pPr marL="228600" lvl="1" indent="0">
              <a:lnSpc>
                <a:spcPct val="90000"/>
              </a:lnSpc>
              <a:buNone/>
            </a:pPr>
            <a:r>
              <a:rPr lang="en-US" altLang="en-US" sz="2400" dirty="0">
                <a:solidFill>
                  <a:srgbClr val="003300"/>
                </a:solidFill>
                <a:latin typeface="+mn-lt"/>
                <a:cs typeface="+mn-cs"/>
              </a:rPr>
              <a:t>Monitor Change Order budget impacts</a:t>
            </a:r>
          </a:p>
          <a:p>
            <a:pPr lvl="1" indent="-228600">
              <a:lnSpc>
                <a:spcPct val="90000"/>
              </a:lnSpc>
              <a:buFont typeface="Arial" panose="020B0604020202020204" pitchFamily="34" charset="0"/>
              <a:buChar char="•"/>
            </a:pPr>
            <a:endParaRPr lang="en-US" altLang="en-US" sz="2400" dirty="0">
              <a:solidFill>
                <a:srgbClr val="006600"/>
              </a:solidFill>
              <a:latin typeface="+mn-lt"/>
              <a:cs typeface="+mn-cs"/>
            </a:endParaRPr>
          </a:p>
        </p:txBody>
      </p:sp>
      <p:sp>
        <p:nvSpPr>
          <p:cNvPr id="46090" name="Rectangle 4608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092" name="Oval 4609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6087" name="Graphic 46086" descr="Checkmark">
            <a:extLst>
              <a:ext uri="{FF2B5EF4-FFF2-40B4-BE49-F238E27FC236}">
                <a16:creationId xmlns:a16="http://schemas.microsoft.com/office/drawing/2014/main" id="{9C1444A1-BA6E-0279-D5A6-C750A190C5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299776832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B6047DE-F559-4F60-86F7-9F562409DA37}"/>
              </a:ext>
            </a:extLst>
          </p:cNvPr>
          <p:cNvSpPr>
            <a:spLocks noGrp="1" noChangeArrowheads="1"/>
          </p:cNvSpPr>
          <p:nvPr>
            <p:ph type="title"/>
          </p:nvPr>
        </p:nvSpPr>
        <p:spPr>
          <a:xfrm>
            <a:off x="381000" y="398788"/>
            <a:ext cx="6626901" cy="994172"/>
          </a:xfrm>
        </p:spPr>
        <p:txBody>
          <a:bodyPr vert="horz" lIns="91440" tIns="45720" rIns="91440" bIns="45720" rtlCol="0" anchor="ctr">
            <a:normAutofit/>
          </a:bodyPr>
          <a:lstStyle/>
          <a:p>
            <a:pPr>
              <a:lnSpc>
                <a:spcPct val="90000"/>
              </a:lnSpc>
            </a:pPr>
            <a:r>
              <a:rPr lang="en-US" altLang="en-US" sz="3000" kern="1200" dirty="0">
                <a:solidFill>
                  <a:schemeClr val="accent1">
                    <a:lumMod val="75000"/>
                  </a:schemeClr>
                </a:solidFill>
                <a:latin typeface="+mj-lt"/>
                <a:ea typeface="+mj-ea"/>
                <a:cs typeface="+mj-cs"/>
              </a:rPr>
              <a:t>MANAGING BUDGET DEVELOPMENT</a:t>
            </a:r>
            <a:br>
              <a:rPr lang="en-US" altLang="en-US" sz="3000" kern="1200" dirty="0">
                <a:solidFill>
                  <a:schemeClr val="accent1">
                    <a:lumMod val="75000"/>
                  </a:schemeClr>
                </a:solidFill>
                <a:latin typeface="+mj-lt"/>
                <a:ea typeface="+mj-ea"/>
                <a:cs typeface="+mj-cs"/>
              </a:rPr>
            </a:br>
            <a:r>
              <a:rPr lang="en-US" altLang="en-US" sz="3000" kern="1200" dirty="0">
                <a:solidFill>
                  <a:schemeClr val="accent1">
                    <a:lumMod val="75000"/>
                  </a:schemeClr>
                </a:solidFill>
                <a:latin typeface="+mj-lt"/>
                <a:ea typeface="+mj-ea"/>
                <a:cs typeface="+mj-cs"/>
              </a:rPr>
              <a:t>(</a:t>
            </a:r>
            <a:r>
              <a:rPr lang="en-US" altLang="en-US" sz="3000" kern="1200" cap="none" dirty="0">
                <a:solidFill>
                  <a:schemeClr val="accent1">
                    <a:lumMod val="75000"/>
                  </a:schemeClr>
                </a:solidFill>
                <a:latin typeface="+mj-lt"/>
                <a:ea typeface="+mj-ea"/>
                <a:cs typeface="+mj-cs"/>
              </a:rPr>
              <a:t>Outside the </a:t>
            </a:r>
            <a:r>
              <a:rPr lang="en-US" altLang="en-US" sz="3000" kern="1200" dirty="0">
                <a:solidFill>
                  <a:schemeClr val="accent1">
                    <a:lumMod val="75000"/>
                  </a:schemeClr>
                </a:solidFill>
                <a:latin typeface="+mj-lt"/>
                <a:ea typeface="+mj-ea"/>
                <a:cs typeface="+mj-cs"/>
              </a:rPr>
              <a:t>GL)</a:t>
            </a:r>
          </a:p>
        </p:txBody>
      </p:sp>
      <p:sp>
        <p:nvSpPr>
          <p:cNvPr id="46090" name="Rectangle 4608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092" name="Oval 4609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6087" name="Graphic 46086" descr="Checkmark">
            <a:extLst>
              <a:ext uri="{FF2B5EF4-FFF2-40B4-BE49-F238E27FC236}">
                <a16:creationId xmlns:a16="http://schemas.microsoft.com/office/drawing/2014/main" id="{9C1444A1-BA6E-0279-D5A6-C750A190C5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
        <p:nvSpPr>
          <p:cNvPr id="4" name="Rectangle 3">
            <a:extLst>
              <a:ext uri="{FF2B5EF4-FFF2-40B4-BE49-F238E27FC236}">
                <a16:creationId xmlns:a16="http://schemas.microsoft.com/office/drawing/2014/main" id="{FD48F87E-F32E-B0CE-8EDE-B6381DE31CE9}"/>
              </a:ext>
            </a:extLst>
          </p:cNvPr>
          <p:cNvSpPr txBox="1">
            <a:spLocks noChangeArrowheads="1"/>
          </p:cNvSpPr>
          <p:nvPr/>
        </p:nvSpPr>
        <p:spPr>
          <a:xfrm>
            <a:off x="381000" y="1821024"/>
            <a:ext cx="7047317"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Blip>
                <a:blip r:embed="rId5"/>
              </a:buBlip>
              <a:defRPr sz="3200" kern="1200">
                <a:solidFill>
                  <a:srgbClr val="69A9D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Blip>
                <a:blip r:embed="rId5"/>
              </a:buBlip>
              <a:defRPr sz="2800" kern="1200">
                <a:solidFill>
                  <a:srgbClr val="69A9D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Blip>
                <a:blip r:embed="rId5"/>
              </a:buBlip>
              <a:defRPr sz="2400" kern="1200">
                <a:solidFill>
                  <a:srgbClr val="69A9D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Blip>
                <a:blip r:embed="rId5"/>
              </a:buBlip>
              <a:defRPr sz="2000" kern="1200">
                <a:solidFill>
                  <a:srgbClr val="69A9D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Blip>
                <a:blip r:embed="rId5"/>
              </a:buBlip>
              <a:defRPr sz="2000" kern="1200">
                <a:solidFill>
                  <a:srgbClr val="69A9D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en-US" sz="2800" dirty="0">
                <a:solidFill>
                  <a:schemeClr val="bg2">
                    <a:lumMod val="10000"/>
                  </a:schemeClr>
                </a:solidFill>
              </a:rPr>
              <a:t>The danger of layered contingencies</a:t>
            </a:r>
          </a:p>
          <a:p>
            <a:pPr marL="0" indent="0">
              <a:buFont typeface="Arial" pitchFamily="34" charset="0"/>
              <a:buNone/>
            </a:pPr>
            <a:endParaRPr lang="en-US" altLang="en-US" sz="2800" dirty="0">
              <a:solidFill>
                <a:schemeClr val="bg2">
                  <a:lumMod val="10000"/>
                </a:schemeClr>
              </a:solidFill>
            </a:endParaRPr>
          </a:p>
          <a:p>
            <a:pPr marL="0" indent="0">
              <a:buFont typeface="Arial" pitchFamily="34" charset="0"/>
              <a:buNone/>
            </a:pPr>
            <a:r>
              <a:rPr lang="en-US" altLang="en-US" sz="2800" dirty="0">
                <a:solidFill>
                  <a:schemeClr val="bg2">
                    <a:lumMod val="10000"/>
                  </a:schemeClr>
                </a:solidFill>
              </a:rPr>
              <a:t>New construction, </a:t>
            </a:r>
          </a:p>
          <a:p>
            <a:pPr marL="0" indent="0">
              <a:buFont typeface="Arial" pitchFamily="34" charset="0"/>
              <a:buNone/>
            </a:pPr>
            <a:r>
              <a:rPr lang="en-US" altLang="en-US" sz="2800" dirty="0">
                <a:solidFill>
                  <a:schemeClr val="bg2">
                    <a:lumMod val="10000"/>
                  </a:schemeClr>
                </a:solidFill>
              </a:rPr>
              <a:t>10% of the Project budget</a:t>
            </a:r>
          </a:p>
          <a:p>
            <a:pPr marL="914400" lvl="2" indent="0">
              <a:buFont typeface="Arial" pitchFamily="34" charset="0"/>
              <a:buNone/>
            </a:pPr>
            <a:r>
              <a:rPr lang="en-US" altLang="en-US" sz="2000" dirty="0">
                <a:solidFill>
                  <a:schemeClr val="bg2">
                    <a:lumMod val="10000"/>
                  </a:schemeClr>
                </a:solidFill>
              </a:rPr>
              <a:t>Not 10% of the Construction budget!</a:t>
            </a:r>
          </a:p>
          <a:p>
            <a:pPr marL="914400" lvl="2" indent="0">
              <a:buFont typeface="Arial" pitchFamily="34" charset="0"/>
              <a:buNone/>
            </a:pPr>
            <a:endParaRPr lang="en-US" altLang="en-US" sz="2000" dirty="0">
              <a:solidFill>
                <a:schemeClr val="bg2">
                  <a:lumMod val="10000"/>
                </a:schemeClr>
              </a:solidFill>
            </a:endParaRPr>
          </a:p>
          <a:p>
            <a:pPr marL="0" indent="0">
              <a:buFont typeface="Arial" pitchFamily="34" charset="0"/>
              <a:buNone/>
            </a:pPr>
            <a:r>
              <a:rPr lang="en-US" altLang="en-US" sz="2800" dirty="0">
                <a:solidFill>
                  <a:schemeClr val="bg2">
                    <a:lumMod val="10000"/>
                  </a:schemeClr>
                </a:solidFill>
              </a:rPr>
              <a:t>Modernizations need more, up to 20%</a:t>
            </a:r>
          </a:p>
          <a:p>
            <a:pPr marL="914400" lvl="2" indent="0">
              <a:buFont typeface="Arial" pitchFamily="34" charset="0"/>
              <a:buNone/>
            </a:pPr>
            <a:r>
              <a:rPr lang="en-US" altLang="en-US" sz="2000" dirty="0">
                <a:solidFill>
                  <a:schemeClr val="bg2">
                    <a:lumMod val="10000"/>
                  </a:schemeClr>
                </a:solidFill>
              </a:rPr>
              <a:t>Use of phasing</a:t>
            </a:r>
          </a:p>
          <a:p>
            <a:pPr>
              <a:buFont typeface="Wingdings" panose="05000000000000000000" pitchFamily="2" charset="2"/>
              <a:buNone/>
            </a:pPr>
            <a:endParaRPr lang="en-US" altLang="en-US" dirty="0"/>
          </a:p>
        </p:txBody>
      </p:sp>
      <p:sp>
        <p:nvSpPr>
          <p:cNvPr id="5" name="TextBox 4">
            <a:extLst>
              <a:ext uri="{FF2B5EF4-FFF2-40B4-BE49-F238E27FC236}">
                <a16:creationId xmlns:a16="http://schemas.microsoft.com/office/drawing/2014/main" id="{84C2CBED-9517-EE73-ACE8-FCF083EC4E7E}"/>
              </a:ext>
            </a:extLst>
          </p:cNvPr>
          <p:cNvSpPr txBox="1"/>
          <p:nvPr/>
        </p:nvSpPr>
        <p:spPr>
          <a:xfrm>
            <a:off x="3276600" y="5410200"/>
            <a:ext cx="3760277" cy="1200329"/>
          </a:xfrm>
          <a:prstGeom prst="rect">
            <a:avLst/>
          </a:prstGeom>
          <a:noFill/>
        </p:spPr>
        <p:txBody>
          <a:bodyPr wrap="square" rtlCol="0">
            <a:spAutoFit/>
          </a:bodyPr>
          <a:lstStyle/>
          <a:p>
            <a:pPr algn="ctr"/>
            <a:r>
              <a:rPr lang="en-US" sz="2400" b="1" i="1" dirty="0">
                <a:solidFill>
                  <a:srgbClr val="F56E41"/>
                </a:solidFill>
              </a:rPr>
              <a:t>The less you know, </a:t>
            </a:r>
          </a:p>
          <a:p>
            <a:pPr algn="ctr"/>
            <a:r>
              <a:rPr lang="en-US" sz="2400" b="1" i="1" dirty="0">
                <a:solidFill>
                  <a:srgbClr val="F56E41"/>
                </a:solidFill>
              </a:rPr>
              <a:t>The bigger contingency you need!</a:t>
            </a:r>
          </a:p>
        </p:txBody>
      </p:sp>
    </p:spTree>
    <p:extLst>
      <p:ext uri="{BB962C8B-B14F-4D97-AF65-F5344CB8AC3E}">
        <p14:creationId xmlns:p14="http://schemas.microsoft.com/office/powerpoint/2010/main" val="271543170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B6047DE-F559-4F60-86F7-9F562409DA37}"/>
              </a:ext>
            </a:extLst>
          </p:cNvPr>
          <p:cNvSpPr>
            <a:spLocks noGrp="1" noChangeArrowheads="1"/>
          </p:cNvSpPr>
          <p:nvPr>
            <p:ph type="title"/>
          </p:nvPr>
        </p:nvSpPr>
        <p:spPr>
          <a:xfrm>
            <a:off x="381000" y="398788"/>
            <a:ext cx="6626901" cy="994172"/>
          </a:xfrm>
        </p:spPr>
        <p:txBody>
          <a:bodyPr vert="horz" lIns="91440" tIns="45720" rIns="91440" bIns="45720" rtlCol="0" anchor="ctr">
            <a:normAutofit/>
          </a:bodyPr>
          <a:lstStyle/>
          <a:p>
            <a:pPr>
              <a:lnSpc>
                <a:spcPct val="90000"/>
              </a:lnSpc>
            </a:pPr>
            <a:r>
              <a:rPr lang="en-US" altLang="en-US" sz="3000" kern="1200" dirty="0">
                <a:solidFill>
                  <a:schemeClr val="accent1">
                    <a:lumMod val="75000"/>
                  </a:schemeClr>
                </a:solidFill>
                <a:latin typeface="+mj-lt"/>
                <a:ea typeface="+mj-ea"/>
                <a:cs typeface="+mj-cs"/>
              </a:rPr>
              <a:t>MANAGING BUDGET DEVELOPMENT</a:t>
            </a:r>
            <a:br>
              <a:rPr lang="en-US" altLang="en-US" sz="3000" kern="1200" dirty="0">
                <a:solidFill>
                  <a:schemeClr val="accent1">
                    <a:lumMod val="75000"/>
                  </a:schemeClr>
                </a:solidFill>
                <a:latin typeface="+mj-lt"/>
                <a:ea typeface="+mj-ea"/>
                <a:cs typeface="+mj-cs"/>
              </a:rPr>
            </a:br>
            <a:r>
              <a:rPr lang="en-US" altLang="en-US" sz="3000" kern="1200" dirty="0">
                <a:solidFill>
                  <a:schemeClr val="accent1">
                    <a:lumMod val="75000"/>
                  </a:schemeClr>
                </a:solidFill>
                <a:latin typeface="+mj-lt"/>
                <a:ea typeface="+mj-ea"/>
                <a:cs typeface="+mj-cs"/>
              </a:rPr>
              <a:t>(</a:t>
            </a:r>
            <a:r>
              <a:rPr lang="en-US" altLang="en-US" sz="3000" kern="1200" cap="none" dirty="0">
                <a:solidFill>
                  <a:schemeClr val="accent1">
                    <a:lumMod val="75000"/>
                  </a:schemeClr>
                </a:solidFill>
                <a:latin typeface="+mj-lt"/>
                <a:ea typeface="+mj-ea"/>
                <a:cs typeface="+mj-cs"/>
              </a:rPr>
              <a:t>Outside the </a:t>
            </a:r>
            <a:r>
              <a:rPr lang="en-US" altLang="en-US" sz="3000" kern="1200" dirty="0">
                <a:solidFill>
                  <a:schemeClr val="accent1">
                    <a:lumMod val="75000"/>
                  </a:schemeClr>
                </a:solidFill>
                <a:latin typeface="+mj-lt"/>
                <a:ea typeface="+mj-ea"/>
                <a:cs typeface="+mj-cs"/>
              </a:rPr>
              <a:t>GL)</a:t>
            </a:r>
          </a:p>
        </p:txBody>
      </p:sp>
      <p:sp>
        <p:nvSpPr>
          <p:cNvPr id="46090" name="Rectangle 4608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092" name="Oval 4609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6087" name="Graphic 46086" descr="Checkmark">
            <a:extLst>
              <a:ext uri="{FF2B5EF4-FFF2-40B4-BE49-F238E27FC236}">
                <a16:creationId xmlns:a16="http://schemas.microsoft.com/office/drawing/2014/main" id="{9C1444A1-BA6E-0279-D5A6-C750A190C5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
        <p:nvSpPr>
          <p:cNvPr id="2" name="Text Placeholder 3">
            <a:extLst>
              <a:ext uri="{FF2B5EF4-FFF2-40B4-BE49-F238E27FC236}">
                <a16:creationId xmlns:a16="http://schemas.microsoft.com/office/drawing/2014/main" id="{3F0596B4-2009-D5FA-CA1E-E8B4006C35F1}"/>
              </a:ext>
            </a:extLst>
          </p:cNvPr>
          <p:cNvSpPr>
            <a:spLocks noGrp="1"/>
          </p:cNvSpPr>
          <p:nvPr>
            <p:ph type="body" idx="1"/>
          </p:nvPr>
        </p:nvSpPr>
        <p:spPr>
          <a:xfrm>
            <a:off x="304800" y="1600200"/>
            <a:ext cx="6019800" cy="4724400"/>
          </a:xfrm>
        </p:spPr>
        <p:txBody>
          <a:bodyPr>
            <a:normAutofit fontScale="40000" lnSpcReduction="20000"/>
          </a:bodyPr>
          <a:lstStyle/>
          <a:p>
            <a:pPr marL="0" indent="0" algn="ctr">
              <a:buNone/>
            </a:pPr>
            <a:endParaRPr lang="en-US" sz="6000" dirty="0">
              <a:solidFill>
                <a:schemeClr val="bg2">
                  <a:lumMod val="10000"/>
                </a:schemeClr>
              </a:solidFill>
            </a:endParaRPr>
          </a:p>
          <a:p>
            <a:pPr marL="0" indent="0" algn="ctr">
              <a:buNone/>
            </a:pPr>
            <a:endParaRPr lang="en-US" sz="6000" dirty="0">
              <a:solidFill>
                <a:schemeClr val="bg2">
                  <a:lumMod val="10000"/>
                </a:schemeClr>
              </a:solidFill>
            </a:endParaRPr>
          </a:p>
          <a:p>
            <a:pPr marL="0" indent="0" algn="ctr">
              <a:buNone/>
            </a:pPr>
            <a:r>
              <a:rPr lang="en-US" sz="6000" dirty="0">
                <a:solidFill>
                  <a:schemeClr val="bg2">
                    <a:lumMod val="10000"/>
                  </a:schemeClr>
                </a:solidFill>
              </a:rPr>
              <a:t>Monitor the interest </a:t>
            </a:r>
          </a:p>
          <a:p>
            <a:pPr marL="0" indent="0" algn="ctr">
              <a:buNone/>
            </a:pPr>
            <a:r>
              <a:rPr lang="en-US" sz="6000" dirty="0">
                <a:solidFill>
                  <a:schemeClr val="bg2">
                    <a:lumMod val="10000"/>
                  </a:schemeClr>
                </a:solidFill>
              </a:rPr>
              <a:t>Assign it to projects </a:t>
            </a:r>
          </a:p>
          <a:p>
            <a:pPr marL="0" indent="0" algn="ctr">
              <a:buNone/>
            </a:pPr>
            <a:r>
              <a:rPr lang="en-US" sz="6000" dirty="0">
                <a:solidFill>
                  <a:schemeClr val="bg2">
                    <a:lumMod val="10000"/>
                  </a:schemeClr>
                </a:solidFill>
              </a:rPr>
              <a:t>The interest is yours, but they track it</a:t>
            </a:r>
          </a:p>
          <a:p>
            <a:pPr marL="0" indent="0" algn="ctr">
              <a:buNone/>
            </a:pPr>
            <a:endParaRPr lang="en-US" sz="6000" dirty="0">
              <a:solidFill>
                <a:schemeClr val="bg2">
                  <a:lumMod val="10000"/>
                </a:schemeClr>
              </a:solidFill>
            </a:endParaRPr>
          </a:p>
          <a:p>
            <a:pPr marL="0" indent="0" algn="ctr">
              <a:buNone/>
            </a:pPr>
            <a:r>
              <a:rPr lang="en-US" sz="6000" dirty="0">
                <a:solidFill>
                  <a:schemeClr val="bg2">
                    <a:lumMod val="10000"/>
                  </a:schemeClr>
                </a:solidFill>
              </a:rPr>
              <a:t>Track &amp; report savings</a:t>
            </a:r>
            <a:endParaRPr lang="en-US" sz="6000" b="1" dirty="0">
              <a:solidFill>
                <a:schemeClr val="bg2">
                  <a:lumMod val="10000"/>
                </a:schemeClr>
              </a:solidFill>
            </a:endParaRPr>
          </a:p>
          <a:p>
            <a:pPr marL="0" indent="0" algn="ctr">
              <a:buNone/>
            </a:pPr>
            <a:endParaRPr lang="en-US" sz="6000" b="1" dirty="0">
              <a:solidFill>
                <a:schemeClr val="bg2">
                  <a:lumMod val="10000"/>
                </a:schemeClr>
              </a:solidFill>
            </a:endParaRPr>
          </a:p>
          <a:p>
            <a:pPr marL="0" indent="0" algn="ctr">
              <a:buNone/>
            </a:pPr>
            <a:r>
              <a:rPr lang="en-US" sz="7500" b="1" dirty="0">
                <a:solidFill>
                  <a:srgbClr val="F56E41"/>
                </a:solidFill>
              </a:rPr>
              <a:t>The best strategy is to </a:t>
            </a:r>
          </a:p>
          <a:p>
            <a:pPr marL="0" indent="0" algn="ctr">
              <a:buNone/>
            </a:pPr>
            <a:r>
              <a:rPr lang="en-US" sz="7500" b="1" dirty="0">
                <a:solidFill>
                  <a:srgbClr val="F56E41"/>
                </a:solidFill>
              </a:rPr>
              <a:t>keep Fund 35 empty!!!</a:t>
            </a:r>
          </a:p>
          <a:p>
            <a:pPr marL="750104" lvl="2" indent="0">
              <a:buNone/>
            </a:pPr>
            <a:endParaRPr lang="en-US" dirty="0"/>
          </a:p>
        </p:txBody>
      </p:sp>
    </p:spTree>
    <p:extLst>
      <p:ext uri="{BB962C8B-B14F-4D97-AF65-F5344CB8AC3E}">
        <p14:creationId xmlns:p14="http://schemas.microsoft.com/office/powerpoint/2010/main" val="9538845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B6047DE-F559-4F60-86F7-9F562409DA37}"/>
              </a:ext>
            </a:extLst>
          </p:cNvPr>
          <p:cNvSpPr>
            <a:spLocks noGrp="1" noChangeArrowheads="1"/>
          </p:cNvSpPr>
          <p:nvPr>
            <p:ph type="title"/>
          </p:nvPr>
        </p:nvSpPr>
        <p:spPr>
          <a:xfrm>
            <a:off x="381000" y="398788"/>
            <a:ext cx="6626901" cy="994172"/>
          </a:xfrm>
        </p:spPr>
        <p:txBody>
          <a:bodyPr vert="horz" lIns="91440" tIns="45720" rIns="91440" bIns="45720" rtlCol="0" anchor="ctr">
            <a:normAutofit/>
          </a:bodyPr>
          <a:lstStyle/>
          <a:p>
            <a:pPr>
              <a:lnSpc>
                <a:spcPct val="90000"/>
              </a:lnSpc>
            </a:pPr>
            <a:r>
              <a:rPr lang="en-US" altLang="en-US" sz="3000" kern="1200" dirty="0">
                <a:solidFill>
                  <a:schemeClr val="accent1">
                    <a:lumMod val="75000"/>
                  </a:schemeClr>
                </a:solidFill>
                <a:latin typeface="+mj-lt"/>
                <a:ea typeface="+mj-ea"/>
                <a:cs typeface="+mj-cs"/>
              </a:rPr>
              <a:t>MANAGING BUDGET DEVELOPMENT</a:t>
            </a:r>
            <a:br>
              <a:rPr lang="en-US" altLang="en-US" sz="3000" kern="1200" dirty="0">
                <a:solidFill>
                  <a:schemeClr val="accent1">
                    <a:lumMod val="75000"/>
                  </a:schemeClr>
                </a:solidFill>
                <a:latin typeface="+mj-lt"/>
                <a:ea typeface="+mj-ea"/>
                <a:cs typeface="+mj-cs"/>
              </a:rPr>
            </a:br>
            <a:r>
              <a:rPr lang="en-US" altLang="en-US" sz="3000" kern="1200" dirty="0">
                <a:solidFill>
                  <a:schemeClr val="accent1">
                    <a:lumMod val="75000"/>
                  </a:schemeClr>
                </a:solidFill>
                <a:latin typeface="+mj-lt"/>
                <a:ea typeface="+mj-ea"/>
                <a:cs typeface="+mj-cs"/>
              </a:rPr>
              <a:t>(</a:t>
            </a:r>
            <a:r>
              <a:rPr lang="en-US" altLang="en-US" sz="3000" kern="1200" cap="none" dirty="0">
                <a:solidFill>
                  <a:schemeClr val="accent1">
                    <a:lumMod val="75000"/>
                  </a:schemeClr>
                </a:solidFill>
                <a:latin typeface="+mj-lt"/>
                <a:ea typeface="+mj-ea"/>
                <a:cs typeface="+mj-cs"/>
              </a:rPr>
              <a:t>Outside the </a:t>
            </a:r>
            <a:r>
              <a:rPr lang="en-US" altLang="en-US" sz="3000" kern="1200" dirty="0">
                <a:solidFill>
                  <a:schemeClr val="accent1">
                    <a:lumMod val="75000"/>
                  </a:schemeClr>
                </a:solidFill>
                <a:latin typeface="+mj-lt"/>
                <a:ea typeface="+mj-ea"/>
                <a:cs typeface="+mj-cs"/>
              </a:rPr>
              <a:t>GL)</a:t>
            </a:r>
          </a:p>
        </p:txBody>
      </p:sp>
      <p:sp>
        <p:nvSpPr>
          <p:cNvPr id="46090" name="Rectangle 4608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092" name="Oval 4609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6087" name="Graphic 46086" descr="Checkmark">
            <a:extLst>
              <a:ext uri="{FF2B5EF4-FFF2-40B4-BE49-F238E27FC236}">
                <a16:creationId xmlns:a16="http://schemas.microsoft.com/office/drawing/2014/main" id="{9C1444A1-BA6E-0279-D5A6-C750A190C5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
        <p:nvSpPr>
          <p:cNvPr id="2" name="Text Placeholder 3">
            <a:extLst>
              <a:ext uri="{FF2B5EF4-FFF2-40B4-BE49-F238E27FC236}">
                <a16:creationId xmlns:a16="http://schemas.microsoft.com/office/drawing/2014/main" id="{E4844561-9AAB-0668-AA99-6D33818A6CCC}"/>
              </a:ext>
            </a:extLst>
          </p:cNvPr>
          <p:cNvSpPr txBox="1">
            <a:spLocks/>
          </p:cNvSpPr>
          <p:nvPr/>
        </p:nvSpPr>
        <p:spPr>
          <a:xfrm>
            <a:off x="32311" y="2057400"/>
            <a:ext cx="7187184" cy="351618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Blip>
                <a:blip r:embed="rId5"/>
              </a:buBlip>
              <a:defRPr sz="3200" kern="1200">
                <a:solidFill>
                  <a:srgbClr val="69A9D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Blip>
                <a:blip r:embed="rId5"/>
              </a:buBlip>
              <a:defRPr sz="2800" kern="1200">
                <a:solidFill>
                  <a:srgbClr val="69A9D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Blip>
                <a:blip r:embed="rId5"/>
              </a:buBlip>
              <a:defRPr sz="2400" kern="1200">
                <a:solidFill>
                  <a:srgbClr val="69A9D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Blip>
                <a:blip r:embed="rId5"/>
              </a:buBlip>
              <a:defRPr sz="2000" kern="1200">
                <a:solidFill>
                  <a:srgbClr val="69A9D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Blip>
                <a:blip r:embed="rId5"/>
              </a:buBlip>
              <a:defRPr sz="2000" kern="1200">
                <a:solidFill>
                  <a:srgbClr val="69A9D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75052" lvl="1" indent="0">
              <a:buFont typeface="Arial" pitchFamily="34" charset="0"/>
              <a:buNone/>
            </a:pPr>
            <a:r>
              <a:rPr lang="en-US" sz="2325" b="1" dirty="0">
                <a:solidFill>
                  <a:srgbClr val="F56E41"/>
                </a:solidFill>
              </a:rPr>
              <a:t>The problem with using 5800’s</a:t>
            </a:r>
          </a:p>
          <a:p>
            <a:pPr marL="1125157" lvl="3" indent="0">
              <a:buFont typeface="Arial" pitchFamily="34" charset="0"/>
              <a:buNone/>
            </a:pPr>
            <a:endParaRPr lang="en-US" sz="2100" dirty="0">
              <a:solidFill>
                <a:schemeClr val="tx1"/>
              </a:solidFill>
            </a:endParaRPr>
          </a:p>
          <a:p>
            <a:pPr marL="1125157" lvl="3" indent="0">
              <a:buFont typeface="Arial" pitchFamily="34" charset="0"/>
              <a:buNone/>
            </a:pPr>
            <a:r>
              <a:rPr lang="en-US" sz="2100" dirty="0">
                <a:solidFill>
                  <a:schemeClr val="bg2">
                    <a:lumMod val="10000"/>
                  </a:schemeClr>
                </a:solidFill>
              </a:rPr>
              <a:t>What type of consultant?</a:t>
            </a:r>
          </a:p>
          <a:p>
            <a:pPr marL="1125157" lvl="3" indent="0">
              <a:buFont typeface="Arial" pitchFamily="34" charset="0"/>
              <a:buNone/>
            </a:pPr>
            <a:endParaRPr lang="en-US" sz="2100" dirty="0">
              <a:solidFill>
                <a:schemeClr val="bg2">
                  <a:lumMod val="10000"/>
                </a:schemeClr>
              </a:solidFill>
            </a:endParaRPr>
          </a:p>
          <a:p>
            <a:pPr marL="1125157" lvl="3" indent="0">
              <a:buFont typeface="Arial" pitchFamily="34" charset="0"/>
              <a:buNone/>
            </a:pPr>
            <a:r>
              <a:rPr lang="en-US" sz="2100" dirty="0">
                <a:solidFill>
                  <a:schemeClr val="bg2">
                    <a:lumMod val="10000"/>
                  </a:schemeClr>
                </a:solidFill>
              </a:rPr>
              <a:t>Why are you charging </a:t>
            </a:r>
          </a:p>
          <a:p>
            <a:pPr marL="1125157" lvl="3" indent="0">
              <a:buFont typeface="Arial" pitchFamily="34" charset="0"/>
              <a:buNone/>
            </a:pPr>
            <a:r>
              <a:rPr lang="en-US" sz="2100" dirty="0">
                <a:solidFill>
                  <a:schemeClr val="bg2">
                    <a:lumMod val="10000"/>
                  </a:schemeClr>
                </a:solidFill>
              </a:rPr>
              <a:t>Operations to Capital projects?</a:t>
            </a:r>
          </a:p>
          <a:p>
            <a:pPr marL="1125157" lvl="3" indent="0">
              <a:buFont typeface="Arial" pitchFamily="34" charset="0"/>
              <a:buNone/>
            </a:pPr>
            <a:endParaRPr lang="en-US" sz="2100" dirty="0">
              <a:solidFill>
                <a:schemeClr val="bg2">
                  <a:lumMod val="10000"/>
                </a:schemeClr>
              </a:solidFill>
            </a:endParaRPr>
          </a:p>
          <a:p>
            <a:pPr marL="1125157" lvl="3" indent="0">
              <a:buFont typeface="Arial" pitchFamily="34" charset="0"/>
              <a:buNone/>
            </a:pPr>
            <a:r>
              <a:rPr lang="en-US" sz="1800" i="1" dirty="0">
                <a:solidFill>
                  <a:schemeClr val="bg2">
                    <a:lumMod val="10000"/>
                  </a:schemeClr>
                </a:solidFill>
              </a:rPr>
              <a:t>Legal &amp; Advertising are the type of exception the permissive use of Operational Codes for Capital Project was addressing</a:t>
            </a:r>
          </a:p>
          <a:p>
            <a:pPr marL="750104" lvl="2" indent="0">
              <a:buFont typeface="Arial" pitchFamily="34" charset="0"/>
              <a:buNone/>
            </a:pPr>
            <a:endParaRPr lang="en-US" dirty="0"/>
          </a:p>
        </p:txBody>
      </p:sp>
    </p:spTree>
    <p:extLst>
      <p:ext uri="{BB962C8B-B14F-4D97-AF65-F5344CB8AC3E}">
        <p14:creationId xmlns:p14="http://schemas.microsoft.com/office/powerpoint/2010/main" val="28480922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B6047DE-F559-4F60-86F7-9F562409DA37}"/>
              </a:ext>
            </a:extLst>
          </p:cNvPr>
          <p:cNvSpPr>
            <a:spLocks noGrp="1" noChangeArrowheads="1"/>
          </p:cNvSpPr>
          <p:nvPr>
            <p:ph type="title"/>
          </p:nvPr>
        </p:nvSpPr>
        <p:spPr>
          <a:xfrm>
            <a:off x="381000" y="398788"/>
            <a:ext cx="6626901" cy="994172"/>
          </a:xfrm>
        </p:spPr>
        <p:txBody>
          <a:bodyPr vert="horz" lIns="91440" tIns="45720" rIns="91440" bIns="45720" rtlCol="0" anchor="ctr">
            <a:normAutofit/>
          </a:bodyPr>
          <a:lstStyle/>
          <a:p>
            <a:pPr>
              <a:lnSpc>
                <a:spcPct val="90000"/>
              </a:lnSpc>
            </a:pPr>
            <a:r>
              <a:rPr lang="en-US" altLang="en-US" sz="3000" kern="1200" dirty="0">
                <a:solidFill>
                  <a:schemeClr val="accent1">
                    <a:lumMod val="75000"/>
                  </a:schemeClr>
                </a:solidFill>
                <a:latin typeface="+mj-lt"/>
                <a:ea typeface="+mj-ea"/>
                <a:cs typeface="+mj-cs"/>
              </a:rPr>
              <a:t>MANAGING BUDGET DEVELOPMENT</a:t>
            </a:r>
            <a:br>
              <a:rPr lang="en-US" altLang="en-US" sz="3000" kern="1200" dirty="0">
                <a:solidFill>
                  <a:schemeClr val="accent1">
                    <a:lumMod val="75000"/>
                  </a:schemeClr>
                </a:solidFill>
                <a:latin typeface="+mj-lt"/>
                <a:ea typeface="+mj-ea"/>
                <a:cs typeface="+mj-cs"/>
              </a:rPr>
            </a:br>
            <a:r>
              <a:rPr lang="en-US" altLang="en-US" sz="3000" kern="1200" dirty="0">
                <a:solidFill>
                  <a:schemeClr val="accent1">
                    <a:lumMod val="75000"/>
                  </a:schemeClr>
                </a:solidFill>
                <a:latin typeface="+mj-lt"/>
                <a:ea typeface="+mj-ea"/>
                <a:cs typeface="+mj-cs"/>
              </a:rPr>
              <a:t>(</a:t>
            </a:r>
            <a:r>
              <a:rPr lang="en-US" altLang="en-US" sz="3000" kern="1200" cap="none" dirty="0">
                <a:solidFill>
                  <a:schemeClr val="accent1">
                    <a:lumMod val="75000"/>
                  </a:schemeClr>
                </a:solidFill>
                <a:latin typeface="+mj-lt"/>
                <a:ea typeface="+mj-ea"/>
                <a:cs typeface="+mj-cs"/>
              </a:rPr>
              <a:t>Outside the </a:t>
            </a:r>
            <a:r>
              <a:rPr lang="en-US" altLang="en-US" sz="3000" kern="1200" dirty="0">
                <a:solidFill>
                  <a:schemeClr val="accent1">
                    <a:lumMod val="75000"/>
                  </a:schemeClr>
                </a:solidFill>
                <a:latin typeface="+mj-lt"/>
                <a:ea typeface="+mj-ea"/>
                <a:cs typeface="+mj-cs"/>
              </a:rPr>
              <a:t>GL)</a:t>
            </a:r>
          </a:p>
        </p:txBody>
      </p:sp>
      <p:sp>
        <p:nvSpPr>
          <p:cNvPr id="46090" name="Rectangle 4608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092" name="Oval 4609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6087" name="Graphic 46086" descr="Checkmark">
            <a:extLst>
              <a:ext uri="{FF2B5EF4-FFF2-40B4-BE49-F238E27FC236}">
                <a16:creationId xmlns:a16="http://schemas.microsoft.com/office/drawing/2014/main" id="{9C1444A1-BA6E-0279-D5A6-C750A190C5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
        <p:nvSpPr>
          <p:cNvPr id="2" name="Rectangle 3">
            <a:extLst>
              <a:ext uri="{FF2B5EF4-FFF2-40B4-BE49-F238E27FC236}">
                <a16:creationId xmlns:a16="http://schemas.microsoft.com/office/drawing/2014/main" id="{A0B91133-0387-1013-6C65-A4900B83238B}"/>
              </a:ext>
            </a:extLst>
          </p:cNvPr>
          <p:cNvSpPr txBox="1">
            <a:spLocks noChangeArrowheads="1"/>
          </p:cNvSpPr>
          <p:nvPr/>
        </p:nvSpPr>
        <p:spPr>
          <a:xfrm>
            <a:off x="479730" y="1828800"/>
            <a:ext cx="546387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Blip>
                <a:blip r:embed="rId5"/>
              </a:buBlip>
              <a:defRPr sz="3200" kern="1200">
                <a:solidFill>
                  <a:srgbClr val="69A9D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Blip>
                <a:blip r:embed="rId5"/>
              </a:buBlip>
              <a:defRPr sz="2800" kern="1200">
                <a:solidFill>
                  <a:srgbClr val="69A9D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Blip>
                <a:blip r:embed="rId5"/>
              </a:buBlip>
              <a:defRPr sz="2400" kern="1200">
                <a:solidFill>
                  <a:srgbClr val="69A9D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Blip>
                <a:blip r:embed="rId5"/>
              </a:buBlip>
              <a:defRPr sz="2000" kern="1200">
                <a:solidFill>
                  <a:srgbClr val="69A9D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Blip>
                <a:blip r:embed="rId5"/>
              </a:buBlip>
              <a:defRPr sz="2000" kern="1200">
                <a:solidFill>
                  <a:srgbClr val="69A9D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None/>
            </a:pPr>
            <a:r>
              <a:rPr lang="en-US" altLang="en-US" sz="2100" dirty="0">
                <a:solidFill>
                  <a:srgbClr val="F56E41"/>
                </a:solidFill>
              </a:rPr>
              <a:t>What if you do the expenditure budget </a:t>
            </a:r>
          </a:p>
          <a:p>
            <a:pPr>
              <a:buFont typeface="Wingdings" panose="05000000000000000000" pitchFamily="2" charset="2"/>
              <a:buNone/>
            </a:pPr>
            <a:r>
              <a:rPr lang="en-US" altLang="en-US" sz="2100" dirty="0">
                <a:solidFill>
                  <a:srgbClr val="F56E41"/>
                </a:solidFill>
              </a:rPr>
              <a:t>and there are not enough funds to cover it?</a:t>
            </a:r>
          </a:p>
          <a:p>
            <a:pPr>
              <a:buFont typeface="Wingdings" panose="05000000000000000000" pitchFamily="2" charset="2"/>
              <a:buNone/>
            </a:pPr>
            <a:endParaRPr lang="en-US" altLang="en-US" sz="2100" b="1" i="1" dirty="0">
              <a:solidFill>
                <a:srgbClr val="F56E41"/>
              </a:solidFill>
            </a:endParaRPr>
          </a:p>
          <a:p>
            <a:pPr>
              <a:buFont typeface="Wingdings" panose="05000000000000000000" pitchFamily="2" charset="2"/>
              <a:buNone/>
            </a:pPr>
            <a:endParaRPr lang="en-US" altLang="en-US" sz="2100" b="1" i="1" dirty="0">
              <a:solidFill>
                <a:srgbClr val="F56E41"/>
              </a:solidFill>
            </a:endParaRPr>
          </a:p>
          <a:p>
            <a:pPr algn="ctr">
              <a:buFont typeface="Wingdings" panose="05000000000000000000" pitchFamily="2" charset="2"/>
              <a:buNone/>
            </a:pPr>
            <a:r>
              <a:rPr lang="en-US" altLang="en-US" sz="3600" b="1" i="1" dirty="0">
                <a:solidFill>
                  <a:schemeClr val="bg2">
                    <a:lumMod val="10000"/>
                  </a:schemeClr>
                </a:solidFill>
              </a:rPr>
              <a:t>Do not just fix the budget — </a:t>
            </a:r>
          </a:p>
          <a:p>
            <a:pPr algn="ctr">
              <a:buFont typeface="Wingdings" panose="05000000000000000000" pitchFamily="2" charset="2"/>
              <a:buNone/>
            </a:pPr>
            <a:r>
              <a:rPr lang="en-US" altLang="en-US" sz="3600" b="1" i="1" dirty="0">
                <a:solidFill>
                  <a:schemeClr val="bg2">
                    <a:lumMod val="10000"/>
                  </a:schemeClr>
                </a:solidFill>
              </a:rPr>
              <a:t>You have to change the project!</a:t>
            </a:r>
          </a:p>
        </p:txBody>
      </p:sp>
    </p:spTree>
    <p:extLst>
      <p:ext uri="{BB962C8B-B14F-4D97-AF65-F5344CB8AC3E}">
        <p14:creationId xmlns:p14="http://schemas.microsoft.com/office/powerpoint/2010/main" val="215954699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B6047DE-F559-4F60-86F7-9F562409DA37}"/>
              </a:ext>
            </a:extLst>
          </p:cNvPr>
          <p:cNvSpPr>
            <a:spLocks noGrp="1" noChangeArrowheads="1"/>
          </p:cNvSpPr>
          <p:nvPr>
            <p:ph type="title"/>
          </p:nvPr>
        </p:nvSpPr>
        <p:spPr>
          <a:xfrm>
            <a:off x="381000" y="398788"/>
            <a:ext cx="6626901" cy="994172"/>
          </a:xfrm>
        </p:spPr>
        <p:txBody>
          <a:bodyPr vert="horz" lIns="91440" tIns="45720" rIns="91440" bIns="45720" rtlCol="0" anchor="ctr">
            <a:normAutofit/>
          </a:bodyPr>
          <a:lstStyle/>
          <a:p>
            <a:pPr>
              <a:lnSpc>
                <a:spcPct val="90000"/>
              </a:lnSpc>
            </a:pPr>
            <a:r>
              <a:rPr lang="en-US" altLang="en-US" sz="3000" kern="1200" dirty="0">
                <a:solidFill>
                  <a:schemeClr val="accent1">
                    <a:lumMod val="75000"/>
                  </a:schemeClr>
                </a:solidFill>
                <a:latin typeface="+mj-lt"/>
                <a:ea typeface="+mj-ea"/>
                <a:cs typeface="+mj-cs"/>
              </a:rPr>
              <a:t>MANAGING BUDGET DEVELOPMENT</a:t>
            </a:r>
            <a:br>
              <a:rPr lang="en-US" altLang="en-US" sz="3000" kern="1200" dirty="0">
                <a:solidFill>
                  <a:schemeClr val="accent1">
                    <a:lumMod val="75000"/>
                  </a:schemeClr>
                </a:solidFill>
                <a:latin typeface="+mj-lt"/>
                <a:ea typeface="+mj-ea"/>
                <a:cs typeface="+mj-cs"/>
              </a:rPr>
            </a:br>
            <a:r>
              <a:rPr lang="en-US" altLang="en-US" sz="3000" kern="1200" dirty="0">
                <a:solidFill>
                  <a:schemeClr val="accent1">
                    <a:lumMod val="75000"/>
                  </a:schemeClr>
                </a:solidFill>
                <a:latin typeface="+mj-lt"/>
                <a:ea typeface="+mj-ea"/>
                <a:cs typeface="+mj-cs"/>
              </a:rPr>
              <a:t>(</a:t>
            </a:r>
            <a:r>
              <a:rPr lang="en-US" altLang="en-US" sz="3000" kern="1200" cap="none" dirty="0">
                <a:solidFill>
                  <a:schemeClr val="accent1">
                    <a:lumMod val="75000"/>
                  </a:schemeClr>
                </a:solidFill>
                <a:latin typeface="+mj-lt"/>
                <a:ea typeface="+mj-ea"/>
                <a:cs typeface="+mj-cs"/>
              </a:rPr>
              <a:t>Outside the </a:t>
            </a:r>
            <a:r>
              <a:rPr lang="en-US" altLang="en-US" sz="3000" kern="1200" dirty="0">
                <a:solidFill>
                  <a:schemeClr val="accent1">
                    <a:lumMod val="75000"/>
                  </a:schemeClr>
                </a:solidFill>
                <a:latin typeface="+mj-lt"/>
                <a:ea typeface="+mj-ea"/>
                <a:cs typeface="+mj-cs"/>
              </a:rPr>
              <a:t>GL)</a:t>
            </a:r>
          </a:p>
        </p:txBody>
      </p:sp>
      <p:sp>
        <p:nvSpPr>
          <p:cNvPr id="46090" name="Rectangle 4608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092" name="Oval 4609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6087" name="Graphic 46086" descr="Checkmark">
            <a:extLst>
              <a:ext uri="{FF2B5EF4-FFF2-40B4-BE49-F238E27FC236}">
                <a16:creationId xmlns:a16="http://schemas.microsoft.com/office/drawing/2014/main" id="{9C1444A1-BA6E-0279-D5A6-C750A190C5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grpSp>
        <p:nvGrpSpPr>
          <p:cNvPr id="4" name="Group 3">
            <a:extLst>
              <a:ext uri="{FF2B5EF4-FFF2-40B4-BE49-F238E27FC236}">
                <a16:creationId xmlns:a16="http://schemas.microsoft.com/office/drawing/2014/main" id="{7899252B-E802-9089-5029-664A0571E253}"/>
              </a:ext>
            </a:extLst>
          </p:cNvPr>
          <p:cNvGrpSpPr/>
          <p:nvPr/>
        </p:nvGrpSpPr>
        <p:grpSpPr>
          <a:xfrm>
            <a:off x="1066800" y="2865141"/>
            <a:ext cx="5132364" cy="3074143"/>
            <a:chOff x="3755009" y="2252970"/>
            <a:chExt cx="5089313" cy="3048355"/>
          </a:xfrm>
        </p:grpSpPr>
        <p:sp>
          <p:nvSpPr>
            <p:cNvPr id="5" name="AutoShape 4">
              <a:extLst>
                <a:ext uri="{FF2B5EF4-FFF2-40B4-BE49-F238E27FC236}">
                  <a16:creationId xmlns:a16="http://schemas.microsoft.com/office/drawing/2014/main" id="{CA7B7681-E212-BAE7-C74B-EF96F121CB3F}"/>
                </a:ext>
              </a:extLst>
            </p:cNvPr>
            <p:cNvSpPr>
              <a:spLocks noChangeArrowheads="1"/>
            </p:cNvSpPr>
            <p:nvPr/>
          </p:nvSpPr>
          <p:spPr bwMode="auto">
            <a:xfrm>
              <a:off x="4762500" y="2885123"/>
              <a:ext cx="2667000" cy="1905000"/>
            </a:xfrm>
            <a:prstGeom prst="triangle">
              <a:avLst>
                <a:gd name="adj" fmla="val 50000"/>
              </a:avLst>
            </a:prstGeom>
            <a:solidFill>
              <a:schemeClr val="accent6"/>
            </a:solidFill>
          </p:spPr>
          <p:txBody>
            <a:bodyPr vert="horz" lIns="91440" tIns="45720" rIns="91440" bIns="45720" rtlCol="0" anchor="b">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None/>
              </a:pPr>
              <a:endParaRPr lang="en-US" altLang="en-US" sz="2000" b="1" cap="all">
                <a:solidFill>
                  <a:schemeClr val="bg1"/>
                </a:solidFill>
                <a:latin typeface="Arial" pitchFamily="34" charset="0"/>
                <a:ea typeface="+mj-ea"/>
                <a:cs typeface="Arial" pitchFamily="34" charset="0"/>
              </a:endParaRPr>
            </a:p>
          </p:txBody>
        </p:sp>
        <p:sp>
          <p:nvSpPr>
            <p:cNvPr id="6" name="TextBox 5">
              <a:extLst>
                <a:ext uri="{FF2B5EF4-FFF2-40B4-BE49-F238E27FC236}">
                  <a16:creationId xmlns:a16="http://schemas.microsoft.com/office/drawing/2014/main" id="{C9831940-DFE3-5DE2-FB62-377B4EAE4731}"/>
                </a:ext>
              </a:extLst>
            </p:cNvPr>
            <p:cNvSpPr txBox="1"/>
            <p:nvPr/>
          </p:nvSpPr>
          <p:spPr>
            <a:xfrm>
              <a:off x="5522238" y="2252970"/>
              <a:ext cx="1139080" cy="511202"/>
            </a:xfrm>
            <a:prstGeom prst="rect">
              <a:avLst/>
            </a:prstGeom>
            <a:noFill/>
          </p:spPr>
          <p:txBody>
            <a:bodyPr vert="horz" lIns="91440" tIns="45720" rIns="91440" bIns="45720" rtlCol="0" anchor="b">
              <a:noAutofit/>
            </a:bodyPr>
            <a:lstStyle>
              <a:lvl1pPr>
                <a:spcBef>
                  <a:spcPct val="0"/>
                </a:spcBef>
                <a:buNone/>
                <a:defRPr sz="2000" b="1" cap="all" baseline="0">
                  <a:solidFill>
                    <a:schemeClr val="bg1"/>
                  </a:solidFill>
                  <a:latin typeface="Arial" pitchFamily="34" charset="0"/>
                  <a:ea typeface="+mj-ea"/>
                  <a:cs typeface="Arial" pitchFamily="34" charset="0"/>
                </a:defRPr>
              </a:lvl1pPr>
            </a:lstStyle>
            <a:p>
              <a:r>
                <a:rPr lang="en-US" dirty="0">
                  <a:solidFill>
                    <a:schemeClr val="bg2">
                      <a:lumMod val="10000"/>
                    </a:schemeClr>
                  </a:solidFill>
                  <a:sym typeface="Baskerville"/>
                </a:rPr>
                <a:t>Money</a:t>
              </a:r>
            </a:p>
          </p:txBody>
        </p:sp>
        <p:sp>
          <p:nvSpPr>
            <p:cNvPr id="7" name="TextBox 6">
              <a:extLst>
                <a:ext uri="{FF2B5EF4-FFF2-40B4-BE49-F238E27FC236}">
                  <a16:creationId xmlns:a16="http://schemas.microsoft.com/office/drawing/2014/main" id="{E66DDF0E-6203-6E6F-01DF-096896713C79}"/>
                </a:ext>
              </a:extLst>
            </p:cNvPr>
            <p:cNvSpPr txBox="1"/>
            <p:nvPr/>
          </p:nvSpPr>
          <p:spPr>
            <a:xfrm>
              <a:off x="3755009" y="4790123"/>
              <a:ext cx="912496" cy="511202"/>
            </a:xfrm>
            <a:prstGeom prst="rect">
              <a:avLst/>
            </a:prstGeom>
            <a:noFill/>
          </p:spPr>
          <p:txBody>
            <a:bodyPr vert="horz" lIns="91440" tIns="45720" rIns="91440" bIns="45720" rtlCol="0" anchor="b">
              <a:noAutofit/>
            </a:bodyPr>
            <a:lstStyle>
              <a:defPPr>
                <a:defRPr lang="en-US"/>
              </a:defPPr>
              <a:lvl1pPr>
                <a:spcBef>
                  <a:spcPct val="0"/>
                </a:spcBef>
                <a:buNone/>
                <a:defRPr sz="2000" b="1" cap="all" baseline="0">
                  <a:solidFill>
                    <a:schemeClr val="bg2">
                      <a:lumMod val="10000"/>
                    </a:schemeClr>
                  </a:solidFill>
                  <a:latin typeface="Arial" pitchFamily="34" charset="0"/>
                  <a:ea typeface="+mj-ea"/>
                  <a:cs typeface="Arial" pitchFamily="34" charset="0"/>
                </a:defRPr>
              </a:lvl1pPr>
            </a:lstStyle>
            <a:p>
              <a:r>
                <a:rPr lang="en-US" dirty="0">
                  <a:sym typeface="Baskerville"/>
                </a:rPr>
                <a:t>Time</a:t>
              </a:r>
            </a:p>
          </p:txBody>
        </p:sp>
        <p:sp>
          <p:nvSpPr>
            <p:cNvPr id="8" name="TextBox 7">
              <a:extLst>
                <a:ext uri="{FF2B5EF4-FFF2-40B4-BE49-F238E27FC236}">
                  <a16:creationId xmlns:a16="http://schemas.microsoft.com/office/drawing/2014/main" id="{E9FA32E9-71EB-8A9D-5F68-A5C0D5C60052}"/>
                </a:ext>
              </a:extLst>
            </p:cNvPr>
            <p:cNvSpPr txBox="1"/>
            <p:nvPr/>
          </p:nvSpPr>
          <p:spPr>
            <a:xfrm>
              <a:off x="7505064" y="4790124"/>
              <a:ext cx="1339258" cy="511201"/>
            </a:xfrm>
            <a:prstGeom prst="rect">
              <a:avLst/>
            </a:prstGeom>
            <a:noFill/>
          </p:spPr>
          <p:txBody>
            <a:bodyPr vert="horz" lIns="91440" tIns="45720" rIns="91440" bIns="45720" rtlCol="0" anchor="b">
              <a:noAutofit/>
            </a:bodyPr>
            <a:lstStyle>
              <a:defPPr>
                <a:defRPr lang="en-US"/>
              </a:defPPr>
              <a:lvl1pPr>
                <a:spcBef>
                  <a:spcPct val="0"/>
                </a:spcBef>
                <a:buNone/>
                <a:defRPr sz="2000" b="1" cap="all" baseline="0">
                  <a:solidFill>
                    <a:schemeClr val="bg2">
                      <a:lumMod val="10000"/>
                    </a:schemeClr>
                  </a:solidFill>
                  <a:latin typeface="Arial" pitchFamily="34" charset="0"/>
                  <a:ea typeface="+mj-ea"/>
                  <a:cs typeface="Arial" pitchFamily="34" charset="0"/>
                </a:defRPr>
              </a:lvl1pPr>
            </a:lstStyle>
            <a:p>
              <a:r>
                <a:rPr lang="en-US" dirty="0">
                  <a:sym typeface="Baskerville"/>
                </a:rPr>
                <a:t>Quality</a:t>
              </a:r>
            </a:p>
          </p:txBody>
        </p:sp>
      </p:grpSp>
    </p:spTree>
    <p:extLst>
      <p:ext uri="{BB962C8B-B14F-4D97-AF65-F5344CB8AC3E}">
        <p14:creationId xmlns:p14="http://schemas.microsoft.com/office/powerpoint/2010/main" val="218814742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185" name="Rectangle 50184">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C19DF902-49A0-0A84-BBD7-F5FAF2CEE24D}"/>
              </a:ext>
            </a:extLst>
          </p:cNvPr>
          <p:cNvSpPr>
            <a:spLocks noGrp="1"/>
          </p:cNvSpPr>
          <p:nvPr>
            <p:ph type="title"/>
          </p:nvPr>
        </p:nvSpPr>
        <p:spPr>
          <a:xfrm>
            <a:off x="479160" y="457200"/>
            <a:ext cx="8182230" cy="1368614"/>
          </a:xfrm>
        </p:spPr>
        <p:txBody>
          <a:bodyPr vert="horz" lIns="91440" tIns="45720" rIns="91440" bIns="45720" rtlCol="0" anchor="ctr">
            <a:normAutofit/>
          </a:bodyPr>
          <a:lstStyle/>
          <a:p>
            <a:pPr algn="ctr">
              <a:lnSpc>
                <a:spcPct val="90000"/>
              </a:lnSpc>
              <a:defRPr/>
            </a:pPr>
            <a:r>
              <a:rPr lang="en-US" sz="4400">
                <a:solidFill>
                  <a:schemeClr val="tx1"/>
                </a:solidFill>
                <a:latin typeface="+mj-lt"/>
                <a:cs typeface="+mj-cs"/>
              </a:rPr>
              <a:t>PUT THE PROJECTS INTO TIMEFRAMES</a:t>
            </a:r>
          </a:p>
        </p:txBody>
      </p:sp>
      <p:sp>
        <p:nvSpPr>
          <p:cNvPr id="49157" name="TextBox 3">
            <a:extLst>
              <a:ext uri="{FF2B5EF4-FFF2-40B4-BE49-F238E27FC236}">
                <a16:creationId xmlns:a16="http://schemas.microsoft.com/office/drawing/2014/main" id="{7151F24D-5A1D-EF5E-8E76-EB94963B1EC0}"/>
              </a:ext>
            </a:extLst>
          </p:cNvPr>
          <p:cNvSpPr txBox="1">
            <a:spLocks noChangeArrowheads="1"/>
          </p:cNvSpPr>
          <p:nvPr/>
        </p:nvSpPr>
        <p:spPr bwMode="auto">
          <a:xfrm>
            <a:off x="4876800" y="4951057"/>
            <a:ext cx="3936990" cy="1543259"/>
          </a:xfrm>
          <a:prstGeom prst="rect">
            <a:avLst/>
          </a:prstGeom>
        </p:spPr>
        <p:txBody>
          <a:bodyPr vert="horz" lIns="91440" tIns="45720" rIns="91440" bIns="45720" rtlCol="0"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ts val="1000"/>
              </a:spcBef>
              <a:defRPr/>
            </a:pPr>
            <a:r>
              <a:rPr lang="en-US" altLang="en-US" sz="4400" b="1" dirty="0">
                <a:latin typeface="+mn-lt"/>
              </a:rPr>
              <a:t>And you may </a:t>
            </a:r>
          </a:p>
          <a:p>
            <a:pPr algn="ctr">
              <a:lnSpc>
                <a:spcPct val="90000"/>
              </a:lnSpc>
              <a:spcBef>
                <a:spcPts val="1000"/>
              </a:spcBef>
              <a:defRPr/>
            </a:pPr>
            <a:r>
              <a:rPr lang="en-US" altLang="en-US" sz="4400" b="1" dirty="0">
                <a:latin typeface="+mn-lt"/>
              </a:rPr>
              <a:t>get fired!</a:t>
            </a:r>
          </a:p>
        </p:txBody>
      </p:sp>
      <p:sp>
        <p:nvSpPr>
          <p:cNvPr id="50187"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560" y="1850683"/>
            <a:ext cx="2468880" cy="18288"/>
          </a:xfrm>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1523" y="-1510"/>
                  <a:pt x="416079" y="20036"/>
                  <a:pt x="592531" y="0"/>
                </a:cubicBezTo>
                <a:cubicBezTo>
                  <a:pt x="768983" y="-20036"/>
                  <a:pt x="878305" y="13110"/>
                  <a:pt x="1160374" y="0"/>
                </a:cubicBezTo>
                <a:cubicBezTo>
                  <a:pt x="1442443" y="-13110"/>
                  <a:pt x="1612108" y="24695"/>
                  <a:pt x="1728216" y="0"/>
                </a:cubicBezTo>
                <a:cubicBezTo>
                  <a:pt x="1844324" y="-24695"/>
                  <a:pt x="2271040" y="20667"/>
                  <a:pt x="2468880" y="0"/>
                </a:cubicBezTo>
                <a:cubicBezTo>
                  <a:pt x="2468302" y="4771"/>
                  <a:pt x="2469633" y="12323"/>
                  <a:pt x="2468880" y="18288"/>
                </a:cubicBezTo>
                <a:cubicBezTo>
                  <a:pt x="2229297" y="-14659"/>
                  <a:pt x="2066775" y="30253"/>
                  <a:pt x="1802282" y="18288"/>
                </a:cubicBezTo>
                <a:cubicBezTo>
                  <a:pt x="1537789" y="6323"/>
                  <a:pt x="1379930" y="22266"/>
                  <a:pt x="1209751" y="18288"/>
                </a:cubicBezTo>
                <a:cubicBezTo>
                  <a:pt x="1039572" y="14310"/>
                  <a:pt x="837025" y="12850"/>
                  <a:pt x="641909" y="18288"/>
                </a:cubicBezTo>
                <a:cubicBezTo>
                  <a:pt x="446793" y="23726"/>
                  <a:pt x="170561" y="18472"/>
                  <a:pt x="0" y="18288"/>
                </a:cubicBezTo>
                <a:cubicBezTo>
                  <a:pt x="841" y="12879"/>
                  <a:pt x="-726" y="3977"/>
                  <a:pt x="0" y="0"/>
                </a:cubicBezTo>
                <a:close/>
              </a:path>
              <a:path w="2468880" h="18288" stroke="0" extrusionOk="0">
                <a:moveTo>
                  <a:pt x="0" y="0"/>
                </a:moveTo>
                <a:cubicBezTo>
                  <a:pt x="190931" y="24910"/>
                  <a:pt x="333688" y="11559"/>
                  <a:pt x="567842" y="0"/>
                </a:cubicBezTo>
                <a:cubicBezTo>
                  <a:pt x="801996" y="-11559"/>
                  <a:pt x="939971" y="-5677"/>
                  <a:pt x="1234440" y="0"/>
                </a:cubicBezTo>
                <a:cubicBezTo>
                  <a:pt x="1528909" y="5677"/>
                  <a:pt x="1658539" y="5184"/>
                  <a:pt x="1777594" y="0"/>
                </a:cubicBezTo>
                <a:cubicBezTo>
                  <a:pt x="1896649" y="-5184"/>
                  <a:pt x="2186164" y="23915"/>
                  <a:pt x="2468880" y="0"/>
                </a:cubicBezTo>
                <a:cubicBezTo>
                  <a:pt x="2468266" y="8857"/>
                  <a:pt x="2469384" y="13619"/>
                  <a:pt x="2468880" y="18288"/>
                </a:cubicBezTo>
                <a:cubicBezTo>
                  <a:pt x="2271330" y="36599"/>
                  <a:pt x="2001027" y="31554"/>
                  <a:pt x="1876349" y="18288"/>
                </a:cubicBezTo>
                <a:cubicBezTo>
                  <a:pt x="1751671" y="5022"/>
                  <a:pt x="1364652" y="15063"/>
                  <a:pt x="1209751" y="18288"/>
                </a:cubicBezTo>
                <a:cubicBezTo>
                  <a:pt x="1054850" y="21513"/>
                  <a:pt x="748438" y="20074"/>
                  <a:pt x="617220" y="18288"/>
                </a:cubicBezTo>
                <a:cubicBezTo>
                  <a:pt x="486002" y="16502"/>
                  <a:pt x="237432" y="27200"/>
                  <a:pt x="0" y="18288"/>
                </a:cubicBezTo>
                <a:cubicBezTo>
                  <a:pt x="-487" y="10816"/>
                  <a:pt x="-839" y="605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79" name="Slide Number Placeholder 6">
            <a:extLst>
              <a:ext uri="{FF2B5EF4-FFF2-40B4-BE49-F238E27FC236}">
                <a16:creationId xmlns:a16="http://schemas.microsoft.com/office/drawing/2014/main" id="{9AF78A35-DC27-B9AB-9511-898F5F3C9DE8}"/>
              </a:ext>
            </a:extLst>
          </p:cNvPr>
          <p:cNvSpPr>
            <a:spLocks noGrp="1" noChangeArrowheads="1"/>
          </p:cNvSpPr>
          <p:nvPr>
            <p:ph type="sldNum" sz="quarter" idx="12"/>
          </p:nvPr>
        </p:nvSpPr>
        <p:spPr bwMode="auto">
          <a:xfrm>
            <a:off x="7772400" y="6331336"/>
            <a:ext cx="989945" cy="3593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defTabSz="342900" eaLnBrk="0" fontAlgn="base" hangingPunct="0">
              <a:spcBef>
                <a:spcPct val="0"/>
              </a:spcBef>
              <a:spcAft>
                <a:spcPct val="0"/>
              </a:spcAft>
              <a:defRPr>
                <a:solidFill>
                  <a:schemeClr val="tx1"/>
                </a:solidFill>
                <a:latin typeface="Calibri" panose="020F0502020204030204" pitchFamily="34" charset="0"/>
              </a:defRPr>
            </a:lvl6pPr>
            <a:lvl7pPr marL="2228850" indent="-171450" defTabSz="342900" eaLnBrk="0" fontAlgn="base" hangingPunct="0">
              <a:spcBef>
                <a:spcPct val="0"/>
              </a:spcBef>
              <a:spcAft>
                <a:spcPct val="0"/>
              </a:spcAft>
              <a:defRPr>
                <a:solidFill>
                  <a:schemeClr val="tx1"/>
                </a:solidFill>
                <a:latin typeface="Calibri" panose="020F0502020204030204" pitchFamily="34" charset="0"/>
              </a:defRPr>
            </a:lvl7pPr>
            <a:lvl8pPr marL="2571750" indent="-171450" defTabSz="342900" eaLnBrk="0" fontAlgn="base" hangingPunct="0">
              <a:spcBef>
                <a:spcPct val="0"/>
              </a:spcBef>
              <a:spcAft>
                <a:spcPct val="0"/>
              </a:spcAft>
              <a:defRPr>
                <a:solidFill>
                  <a:schemeClr val="tx1"/>
                </a:solidFill>
                <a:latin typeface="Calibri" panose="020F0502020204030204" pitchFamily="34" charset="0"/>
              </a:defRPr>
            </a:lvl8pPr>
            <a:lvl9pPr marL="2914650" indent="-171450" defTabSz="3429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pPr>
            <a:fld id="{E1E2456F-4342-43A3-814B-E227049C8F6A}" type="slidenum">
              <a:rPr lang="en-US" altLang="en-US" smtClean="0">
                <a:solidFill>
                  <a:schemeClr val="tx1">
                    <a:tint val="75000"/>
                  </a:schemeClr>
                </a:solidFill>
                <a:latin typeface="+mn-lt"/>
              </a:rPr>
              <a:pPr>
                <a:spcAft>
                  <a:spcPts val="600"/>
                </a:spcAft>
              </a:pPr>
              <a:t>28</a:t>
            </a:fld>
            <a:endParaRPr lang="en-US" altLang="en-US" dirty="0">
              <a:solidFill>
                <a:schemeClr val="tx1">
                  <a:tint val="75000"/>
                </a:schemeClr>
              </a:solidFill>
              <a:latin typeface="+mn-lt"/>
            </a:endParaRPr>
          </a:p>
        </p:txBody>
      </p:sp>
      <p:sp>
        <p:nvSpPr>
          <p:cNvPr id="50180" name="Content Placeholder 3">
            <a:extLst>
              <a:ext uri="{FF2B5EF4-FFF2-40B4-BE49-F238E27FC236}">
                <a16:creationId xmlns:a16="http://schemas.microsoft.com/office/drawing/2014/main" id="{8BD1FCED-7CC5-212D-C736-D25CEDAF86D0}"/>
              </a:ext>
            </a:extLst>
          </p:cNvPr>
          <p:cNvSpPr txBox="1">
            <a:spLocks/>
          </p:cNvSpPr>
          <p:nvPr/>
        </p:nvSpPr>
        <p:spPr bwMode="auto">
          <a:xfrm>
            <a:off x="609600" y="2129276"/>
            <a:ext cx="6409135" cy="282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90488" indent="-90488">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200025" indent="-182563">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384175">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749300"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931863"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13890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18462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23034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27606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defTabSz="685800">
              <a:buClr>
                <a:srgbClr val="4F81BD"/>
              </a:buClr>
            </a:pPr>
            <a:r>
              <a:rPr lang="en-US" altLang="en-US" sz="2400" b="1" dirty="0"/>
              <a:t>DO NOT ORDER BY TYPE OF WORK ONLY!</a:t>
            </a:r>
          </a:p>
          <a:p>
            <a:pPr lvl="2" defTabSz="685800">
              <a:buClr>
                <a:srgbClr val="4F81BD"/>
              </a:buClr>
              <a:buNone/>
            </a:pPr>
            <a:r>
              <a:rPr lang="en-US" altLang="en-US" sz="1600" dirty="0"/>
              <a:t>	</a:t>
            </a:r>
          </a:p>
          <a:p>
            <a:pPr lvl="2" defTabSz="685800">
              <a:buClr>
                <a:srgbClr val="4F81BD"/>
              </a:buClr>
              <a:buNone/>
            </a:pPr>
            <a:r>
              <a:rPr lang="en-US" altLang="en-US" sz="1600" dirty="0"/>
              <a:t>	</a:t>
            </a:r>
            <a:r>
              <a:rPr lang="en-US" altLang="en-US" sz="1800" dirty="0"/>
              <a:t>That causes:</a:t>
            </a:r>
          </a:p>
          <a:p>
            <a:pPr defTabSz="685800">
              <a:buClr>
                <a:srgbClr val="4F81BD"/>
              </a:buClr>
            </a:pPr>
            <a:r>
              <a:rPr lang="en-US" altLang="en-US" sz="2400" dirty="0"/>
              <a:t>Multiple site disruptions</a:t>
            </a:r>
          </a:p>
          <a:p>
            <a:pPr defTabSz="685800">
              <a:buClr>
                <a:srgbClr val="4F81BD"/>
              </a:buClr>
            </a:pPr>
            <a:r>
              <a:rPr lang="en-US" altLang="en-US" sz="2400" dirty="0"/>
              <a:t>Unmanageable workload</a:t>
            </a:r>
          </a:p>
          <a:p>
            <a:pPr defTabSz="685800">
              <a:buClr>
                <a:srgbClr val="4F81BD"/>
              </a:buClr>
            </a:pPr>
            <a:r>
              <a:rPr lang="en-US" altLang="en-US" sz="2400" dirty="0"/>
              <a:t>Max work for Purchasing/Accounting</a:t>
            </a:r>
          </a:p>
          <a:p>
            <a:pPr defTabSz="685800">
              <a:buClr>
                <a:srgbClr val="4F81BD"/>
              </a:buClr>
            </a:pPr>
            <a:r>
              <a:rPr lang="en-US" altLang="en-US" sz="2400" dirty="0"/>
              <a:t>Poor bid arrangement </a:t>
            </a:r>
          </a:p>
          <a:p>
            <a:pPr defTabSz="685800">
              <a:buClr>
                <a:srgbClr val="4F81BD"/>
              </a:buClr>
            </a:pPr>
            <a:endParaRPr lang="en-US" altLang="en-US" dirty="0"/>
          </a:p>
          <a:p>
            <a:pPr defTabSz="685800">
              <a:buClr>
                <a:srgbClr val="4F81BD"/>
              </a:buClr>
            </a:pPr>
            <a:endParaRPr lang="en-US" altLang="en-US" sz="1400" dirty="0"/>
          </a:p>
          <a:p>
            <a:pPr defTabSz="685800">
              <a:buClr>
                <a:srgbClr val="4F81BD"/>
              </a:buClr>
            </a:pPr>
            <a:endParaRPr lang="en-US" altLang="en-US" sz="15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185" name="Rectangle 50184">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C19DF902-49A0-0A84-BBD7-F5FAF2CEE24D}"/>
              </a:ext>
            </a:extLst>
          </p:cNvPr>
          <p:cNvSpPr>
            <a:spLocks noGrp="1"/>
          </p:cNvSpPr>
          <p:nvPr>
            <p:ph type="title"/>
          </p:nvPr>
        </p:nvSpPr>
        <p:spPr>
          <a:xfrm>
            <a:off x="479160" y="457200"/>
            <a:ext cx="8182230" cy="1368614"/>
          </a:xfrm>
        </p:spPr>
        <p:txBody>
          <a:bodyPr vert="horz" lIns="91440" tIns="45720" rIns="91440" bIns="45720" rtlCol="0" anchor="ctr">
            <a:normAutofit/>
          </a:bodyPr>
          <a:lstStyle/>
          <a:p>
            <a:pPr algn="ctr">
              <a:lnSpc>
                <a:spcPct val="90000"/>
              </a:lnSpc>
              <a:defRPr/>
            </a:pPr>
            <a:r>
              <a:rPr lang="en-US" sz="4400" dirty="0">
                <a:solidFill>
                  <a:schemeClr val="tx1"/>
                </a:solidFill>
                <a:latin typeface="+mj-lt"/>
                <a:cs typeface="+mj-cs"/>
              </a:rPr>
              <a:t>PUT THE PROJECTS INTO TIMEFRAMES</a:t>
            </a:r>
          </a:p>
        </p:txBody>
      </p:sp>
      <p:sp>
        <p:nvSpPr>
          <p:cNvPr id="49157" name="TextBox 3">
            <a:extLst>
              <a:ext uri="{FF2B5EF4-FFF2-40B4-BE49-F238E27FC236}">
                <a16:creationId xmlns:a16="http://schemas.microsoft.com/office/drawing/2014/main" id="{7151F24D-5A1D-EF5E-8E76-EB94963B1EC0}"/>
              </a:ext>
            </a:extLst>
          </p:cNvPr>
          <p:cNvSpPr txBox="1">
            <a:spLocks noChangeArrowheads="1"/>
          </p:cNvSpPr>
          <p:nvPr/>
        </p:nvSpPr>
        <p:spPr bwMode="auto">
          <a:xfrm>
            <a:off x="4876800" y="4951057"/>
            <a:ext cx="3936990" cy="1543259"/>
          </a:xfrm>
          <a:prstGeom prst="rect">
            <a:avLst/>
          </a:prstGeom>
        </p:spPr>
        <p:txBody>
          <a:bodyPr vert="horz" lIns="91440" tIns="45720" rIns="91440" bIns="45720" rtlCol="0"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ts val="1000"/>
              </a:spcBef>
              <a:defRPr/>
            </a:pPr>
            <a:r>
              <a:rPr lang="en-US" altLang="en-US" sz="4400" b="1" dirty="0">
                <a:latin typeface="+mn-lt"/>
              </a:rPr>
              <a:t>Do some thinking</a:t>
            </a:r>
          </a:p>
        </p:txBody>
      </p:sp>
      <p:sp>
        <p:nvSpPr>
          <p:cNvPr id="50187"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560" y="1850683"/>
            <a:ext cx="2468880" cy="18288"/>
          </a:xfrm>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1523" y="-1510"/>
                  <a:pt x="416079" y="20036"/>
                  <a:pt x="592531" y="0"/>
                </a:cubicBezTo>
                <a:cubicBezTo>
                  <a:pt x="768983" y="-20036"/>
                  <a:pt x="878305" y="13110"/>
                  <a:pt x="1160374" y="0"/>
                </a:cubicBezTo>
                <a:cubicBezTo>
                  <a:pt x="1442443" y="-13110"/>
                  <a:pt x="1612108" y="24695"/>
                  <a:pt x="1728216" y="0"/>
                </a:cubicBezTo>
                <a:cubicBezTo>
                  <a:pt x="1844324" y="-24695"/>
                  <a:pt x="2271040" y="20667"/>
                  <a:pt x="2468880" y="0"/>
                </a:cubicBezTo>
                <a:cubicBezTo>
                  <a:pt x="2468302" y="4771"/>
                  <a:pt x="2469633" y="12323"/>
                  <a:pt x="2468880" y="18288"/>
                </a:cubicBezTo>
                <a:cubicBezTo>
                  <a:pt x="2229297" y="-14659"/>
                  <a:pt x="2066775" y="30253"/>
                  <a:pt x="1802282" y="18288"/>
                </a:cubicBezTo>
                <a:cubicBezTo>
                  <a:pt x="1537789" y="6323"/>
                  <a:pt x="1379930" y="22266"/>
                  <a:pt x="1209751" y="18288"/>
                </a:cubicBezTo>
                <a:cubicBezTo>
                  <a:pt x="1039572" y="14310"/>
                  <a:pt x="837025" y="12850"/>
                  <a:pt x="641909" y="18288"/>
                </a:cubicBezTo>
                <a:cubicBezTo>
                  <a:pt x="446793" y="23726"/>
                  <a:pt x="170561" y="18472"/>
                  <a:pt x="0" y="18288"/>
                </a:cubicBezTo>
                <a:cubicBezTo>
                  <a:pt x="841" y="12879"/>
                  <a:pt x="-726" y="3977"/>
                  <a:pt x="0" y="0"/>
                </a:cubicBezTo>
                <a:close/>
              </a:path>
              <a:path w="2468880" h="18288" stroke="0" extrusionOk="0">
                <a:moveTo>
                  <a:pt x="0" y="0"/>
                </a:moveTo>
                <a:cubicBezTo>
                  <a:pt x="190931" y="24910"/>
                  <a:pt x="333688" y="11559"/>
                  <a:pt x="567842" y="0"/>
                </a:cubicBezTo>
                <a:cubicBezTo>
                  <a:pt x="801996" y="-11559"/>
                  <a:pt x="939971" y="-5677"/>
                  <a:pt x="1234440" y="0"/>
                </a:cubicBezTo>
                <a:cubicBezTo>
                  <a:pt x="1528909" y="5677"/>
                  <a:pt x="1658539" y="5184"/>
                  <a:pt x="1777594" y="0"/>
                </a:cubicBezTo>
                <a:cubicBezTo>
                  <a:pt x="1896649" y="-5184"/>
                  <a:pt x="2186164" y="23915"/>
                  <a:pt x="2468880" y="0"/>
                </a:cubicBezTo>
                <a:cubicBezTo>
                  <a:pt x="2468266" y="8857"/>
                  <a:pt x="2469384" y="13619"/>
                  <a:pt x="2468880" y="18288"/>
                </a:cubicBezTo>
                <a:cubicBezTo>
                  <a:pt x="2271330" y="36599"/>
                  <a:pt x="2001027" y="31554"/>
                  <a:pt x="1876349" y="18288"/>
                </a:cubicBezTo>
                <a:cubicBezTo>
                  <a:pt x="1751671" y="5022"/>
                  <a:pt x="1364652" y="15063"/>
                  <a:pt x="1209751" y="18288"/>
                </a:cubicBezTo>
                <a:cubicBezTo>
                  <a:pt x="1054850" y="21513"/>
                  <a:pt x="748438" y="20074"/>
                  <a:pt x="617220" y="18288"/>
                </a:cubicBezTo>
                <a:cubicBezTo>
                  <a:pt x="486002" y="16502"/>
                  <a:pt x="237432" y="27200"/>
                  <a:pt x="0" y="18288"/>
                </a:cubicBezTo>
                <a:cubicBezTo>
                  <a:pt x="-487" y="10816"/>
                  <a:pt x="-839" y="605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79" name="Slide Number Placeholder 6">
            <a:extLst>
              <a:ext uri="{FF2B5EF4-FFF2-40B4-BE49-F238E27FC236}">
                <a16:creationId xmlns:a16="http://schemas.microsoft.com/office/drawing/2014/main" id="{9AF78A35-DC27-B9AB-9511-898F5F3C9DE8}"/>
              </a:ext>
            </a:extLst>
          </p:cNvPr>
          <p:cNvSpPr>
            <a:spLocks noGrp="1" noChangeArrowheads="1"/>
          </p:cNvSpPr>
          <p:nvPr>
            <p:ph type="sldNum" sz="quarter" idx="12"/>
          </p:nvPr>
        </p:nvSpPr>
        <p:spPr bwMode="auto">
          <a:xfrm>
            <a:off x="7772400" y="6331336"/>
            <a:ext cx="989945" cy="3593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defTabSz="342900" eaLnBrk="0" fontAlgn="base" hangingPunct="0">
              <a:spcBef>
                <a:spcPct val="0"/>
              </a:spcBef>
              <a:spcAft>
                <a:spcPct val="0"/>
              </a:spcAft>
              <a:defRPr>
                <a:solidFill>
                  <a:schemeClr val="tx1"/>
                </a:solidFill>
                <a:latin typeface="Calibri" panose="020F0502020204030204" pitchFamily="34" charset="0"/>
              </a:defRPr>
            </a:lvl6pPr>
            <a:lvl7pPr marL="2228850" indent="-171450" defTabSz="342900" eaLnBrk="0" fontAlgn="base" hangingPunct="0">
              <a:spcBef>
                <a:spcPct val="0"/>
              </a:spcBef>
              <a:spcAft>
                <a:spcPct val="0"/>
              </a:spcAft>
              <a:defRPr>
                <a:solidFill>
                  <a:schemeClr val="tx1"/>
                </a:solidFill>
                <a:latin typeface="Calibri" panose="020F0502020204030204" pitchFamily="34" charset="0"/>
              </a:defRPr>
            </a:lvl7pPr>
            <a:lvl8pPr marL="2571750" indent="-171450" defTabSz="342900" eaLnBrk="0" fontAlgn="base" hangingPunct="0">
              <a:spcBef>
                <a:spcPct val="0"/>
              </a:spcBef>
              <a:spcAft>
                <a:spcPct val="0"/>
              </a:spcAft>
              <a:defRPr>
                <a:solidFill>
                  <a:schemeClr val="tx1"/>
                </a:solidFill>
                <a:latin typeface="Calibri" panose="020F0502020204030204" pitchFamily="34" charset="0"/>
              </a:defRPr>
            </a:lvl8pPr>
            <a:lvl9pPr marL="2914650" indent="-171450" defTabSz="3429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pPr>
            <a:fld id="{E1E2456F-4342-43A3-814B-E227049C8F6A}" type="slidenum">
              <a:rPr lang="en-US" altLang="en-US" smtClean="0">
                <a:solidFill>
                  <a:schemeClr val="tx1">
                    <a:tint val="75000"/>
                  </a:schemeClr>
                </a:solidFill>
                <a:latin typeface="+mn-lt"/>
              </a:rPr>
              <a:pPr>
                <a:spcAft>
                  <a:spcPts val="600"/>
                </a:spcAft>
              </a:pPr>
              <a:t>29</a:t>
            </a:fld>
            <a:endParaRPr lang="en-US" altLang="en-US" dirty="0">
              <a:solidFill>
                <a:schemeClr val="tx1">
                  <a:tint val="75000"/>
                </a:schemeClr>
              </a:solidFill>
              <a:latin typeface="+mn-lt"/>
            </a:endParaRPr>
          </a:p>
        </p:txBody>
      </p:sp>
      <p:pic>
        <p:nvPicPr>
          <p:cNvPr id="2" name="Picture 16">
            <a:extLst>
              <a:ext uri="{FF2B5EF4-FFF2-40B4-BE49-F238E27FC236}">
                <a16:creationId xmlns:a16="http://schemas.microsoft.com/office/drawing/2014/main" id="{C112DE42-30E2-224C-DBD5-077715955A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743200"/>
            <a:ext cx="6522244"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8">
            <a:extLst>
              <a:ext uri="{FF2B5EF4-FFF2-40B4-BE49-F238E27FC236}">
                <a16:creationId xmlns:a16="http://schemas.microsoft.com/office/drawing/2014/main" id="{645B5228-6CBA-3C74-25A9-913D25EB80B5}"/>
              </a:ext>
            </a:extLst>
          </p:cNvPr>
          <p:cNvSpPr txBox="1">
            <a:spLocks/>
          </p:cNvSpPr>
          <p:nvPr/>
        </p:nvSpPr>
        <p:spPr>
          <a:xfrm>
            <a:off x="838200" y="2533511"/>
            <a:ext cx="4857750" cy="5524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69A9D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600" kern="1200">
                <a:solidFill>
                  <a:srgbClr val="69A9D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69A9D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200" kern="1200">
                <a:solidFill>
                  <a:srgbClr val="69A9D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200" kern="1200">
                <a:solidFill>
                  <a:srgbClr val="69A9D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100" dirty="0">
                <a:solidFill>
                  <a:schemeClr val="accent5">
                    <a:lumMod val="75000"/>
                  </a:schemeClr>
                </a:solidFill>
              </a:rPr>
              <a:t>A scatter-gram may help</a:t>
            </a:r>
          </a:p>
        </p:txBody>
      </p:sp>
    </p:spTree>
    <p:extLst>
      <p:ext uri="{BB962C8B-B14F-4D97-AF65-F5344CB8AC3E}">
        <p14:creationId xmlns:p14="http://schemas.microsoft.com/office/powerpoint/2010/main" val="956819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14AD5E-9343-4198-0299-4FFABD906DA2}"/>
              </a:ext>
            </a:extLst>
          </p:cNvPr>
          <p:cNvSpPr/>
          <p:nvPr/>
        </p:nvSpPr>
        <p:spPr>
          <a:xfrm>
            <a:off x="838200" y="1818480"/>
            <a:ext cx="6891003" cy="36179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a:p>
            <a:pPr algn="ctr"/>
            <a:endParaRPr lang="en-US" sz="2800" dirty="0">
              <a:solidFill>
                <a:schemeClr val="bg1"/>
              </a:solidFill>
            </a:endParaRPr>
          </a:p>
          <a:p>
            <a:pPr algn="ctr"/>
            <a:endParaRPr lang="en-US" sz="2800" dirty="0">
              <a:solidFill>
                <a:schemeClr val="bg1"/>
              </a:solidFill>
            </a:endParaRPr>
          </a:p>
          <a:p>
            <a:pPr algn="ctr"/>
            <a:endParaRPr lang="en-US" sz="3600" dirty="0">
              <a:solidFill>
                <a:schemeClr val="bg1"/>
              </a:solidFill>
            </a:endParaRPr>
          </a:p>
          <a:p>
            <a:pPr algn="ctr"/>
            <a:r>
              <a:rPr lang="en-US" sz="3600" dirty="0">
                <a:solidFill>
                  <a:schemeClr val="bg1"/>
                </a:solidFill>
              </a:rPr>
              <a:t>Have you done this before?  </a:t>
            </a:r>
          </a:p>
          <a:p>
            <a:pPr algn="ctr"/>
            <a:r>
              <a:rPr lang="en-US" sz="3600" dirty="0">
                <a:solidFill>
                  <a:schemeClr val="bg1"/>
                </a:solidFill>
              </a:rPr>
              <a:t>What didn’t work well?</a:t>
            </a:r>
          </a:p>
          <a:p>
            <a:endParaRPr lang="en-US" sz="2800" dirty="0">
              <a:solidFill>
                <a:schemeClr val="bg1"/>
              </a:solidFill>
            </a:endParaRPr>
          </a:p>
          <a:p>
            <a:r>
              <a:rPr lang="en-US" sz="2800" dirty="0">
                <a:solidFill>
                  <a:schemeClr val="bg1"/>
                </a:solidFill>
              </a:rPr>
              <a:t>Check your coding, plan with audit in mind</a:t>
            </a:r>
          </a:p>
          <a:p>
            <a:r>
              <a:rPr lang="en-US" sz="2800" dirty="0">
                <a:solidFill>
                  <a:schemeClr val="bg1"/>
                </a:solidFill>
              </a:rPr>
              <a:t>Work on your project list</a:t>
            </a:r>
          </a:p>
          <a:p>
            <a:r>
              <a:rPr lang="en-US" sz="2800" dirty="0">
                <a:solidFill>
                  <a:schemeClr val="bg1"/>
                </a:solidFill>
              </a:rPr>
              <a:t>Initiate budgets</a:t>
            </a:r>
          </a:p>
          <a:p>
            <a:r>
              <a:rPr lang="en-US" sz="2800" dirty="0">
                <a:solidFill>
                  <a:schemeClr val="bg1"/>
                </a:solidFill>
              </a:rPr>
              <a:t>Plan your process</a:t>
            </a: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7" name="Graphic 6" descr="Bullseye outline">
            <a:extLst>
              <a:ext uri="{FF2B5EF4-FFF2-40B4-BE49-F238E27FC236}">
                <a16:creationId xmlns:a16="http://schemas.microsoft.com/office/drawing/2014/main" id="{91692DCF-DADD-8093-90C4-EE09C92B1D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81600" y="4336631"/>
            <a:ext cx="914400" cy="914400"/>
          </a:xfrm>
          <a:prstGeom prst="rect">
            <a:avLst/>
          </a:prstGeom>
        </p:spPr>
      </p:pic>
    </p:spTree>
    <p:extLst>
      <p:ext uri="{BB962C8B-B14F-4D97-AF65-F5344CB8AC3E}">
        <p14:creationId xmlns:p14="http://schemas.microsoft.com/office/powerpoint/2010/main" val="723929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185" name="Rectangle 50184">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C19DF902-49A0-0A84-BBD7-F5FAF2CEE24D}"/>
              </a:ext>
            </a:extLst>
          </p:cNvPr>
          <p:cNvSpPr>
            <a:spLocks noGrp="1"/>
          </p:cNvSpPr>
          <p:nvPr>
            <p:ph type="title"/>
          </p:nvPr>
        </p:nvSpPr>
        <p:spPr>
          <a:xfrm>
            <a:off x="479160" y="457200"/>
            <a:ext cx="8182230" cy="1368614"/>
          </a:xfrm>
        </p:spPr>
        <p:txBody>
          <a:bodyPr vert="horz" lIns="91440" tIns="45720" rIns="91440" bIns="45720" rtlCol="0" anchor="ctr">
            <a:normAutofit/>
          </a:bodyPr>
          <a:lstStyle/>
          <a:p>
            <a:pPr algn="ctr">
              <a:lnSpc>
                <a:spcPct val="90000"/>
              </a:lnSpc>
              <a:defRPr/>
            </a:pPr>
            <a:r>
              <a:rPr lang="en-US" sz="4400" dirty="0">
                <a:solidFill>
                  <a:schemeClr val="tx1"/>
                </a:solidFill>
                <a:latin typeface="+mj-lt"/>
                <a:cs typeface="+mj-cs"/>
              </a:rPr>
              <a:t>PUT THE PROJECTS INTO TIMEFRAMES</a:t>
            </a:r>
          </a:p>
        </p:txBody>
      </p:sp>
      <p:sp>
        <p:nvSpPr>
          <p:cNvPr id="50187"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560" y="1850683"/>
            <a:ext cx="2468880" cy="18288"/>
          </a:xfrm>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1523" y="-1510"/>
                  <a:pt x="416079" y="20036"/>
                  <a:pt x="592531" y="0"/>
                </a:cubicBezTo>
                <a:cubicBezTo>
                  <a:pt x="768983" y="-20036"/>
                  <a:pt x="878305" y="13110"/>
                  <a:pt x="1160374" y="0"/>
                </a:cubicBezTo>
                <a:cubicBezTo>
                  <a:pt x="1442443" y="-13110"/>
                  <a:pt x="1612108" y="24695"/>
                  <a:pt x="1728216" y="0"/>
                </a:cubicBezTo>
                <a:cubicBezTo>
                  <a:pt x="1844324" y="-24695"/>
                  <a:pt x="2271040" y="20667"/>
                  <a:pt x="2468880" y="0"/>
                </a:cubicBezTo>
                <a:cubicBezTo>
                  <a:pt x="2468302" y="4771"/>
                  <a:pt x="2469633" y="12323"/>
                  <a:pt x="2468880" y="18288"/>
                </a:cubicBezTo>
                <a:cubicBezTo>
                  <a:pt x="2229297" y="-14659"/>
                  <a:pt x="2066775" y="30253"/>
                  <a:pt x="1802282" y="18288"/>
                </a:cubicBezTo>
                <a:cubicBezTo>
                  <a:pt x="1537789" y="6323"/>
                  <a:pt x="1379930" y="22266"/>
                  <a:pt x="1209751" y="18288"/>
                </a:cubicBezTo>
                <a:cubicBezTo>
                  <a:pt x="1039572" y="14310"/>
                  <a:pt x="837025" y="12850"/>
                  <a:pt x="641909" y="18288"/>
                </a:cubicBezTo>
                <a:cubicBezTo>
                  <a:pt x="446793" y="23726"/>
                  <a:pt x="170561" y="18472"/>
                  <a:pt x="0" y="18288"/>
                </a:cubicBezTo>
                <a:cubicBezTo>
                  <a:pt x="841" y="12879"/>
                  <a:pt x="-726" y="3977"/>
                  <a:pt x="0" y="0"/>
                </a:cubicBezTo>
                <a:close/>
              </a:path>
              <a:path w="2468880" h="18288" stroke="0" extrusionOk="0">
                <a:moveTo>
                  <a:pt x="0" y="0"/>
                </a:moveTo>
                <a:cubicBezTo>
                  <a:pt x="190931" y="24910"/>
                  <a:pt x="333688" y="11559"/>
                  <a:pt x="567842" y="0"/>
                </a:cubicBezTo>
                <a:cubicBezTo>
                  <a:pt x="801996" y="-11559"/>
                  <a:pt x="939971" y="-5677"/>
                  <a:pt x="1234440" y="0"/>
                </a:cubicBezTo>
                <a:cubicBezTo>
                  <a:pt x="1528909" y="5677"/>
                  <a:pt x="1658539" y="5184"/>
                  <a:pt x="1777594" y="0"/>
                </a:cubicBezTo>
                <a:cubicBezTo>
                  <a:pt x="1896649" y="-5184"/>
                  <a:pt x="2186164" y="23915"/>
                  <a:pt x="2468880" y="0"/>
                </a:cubicBezTo>
                <a:cubicBezTo>
                  <a:pt x="2468266" y="8857"/>
                  <a:pt x="2469384" y="13619"/>
                  <a:pt x="2468880" y="18288"/>
                </a:cubicBezTo>
                <a:cubicBezTo>
                  <a:pt x="2271330" y="36599"/>
                  <a:pt x="2001027" y="31554"/>
                  <a:pt x="1876349" y="18288"/>
                </a:cubicBezTo>
                <a:cubicBezTo>
                  <a:pt x="1751671" y="5022"/>
                  <a:pt x="1364652" y="15063"/>
                  <a:pt x="1209751" y="18288"/>
                </a:cubicBezTo>
                <a:cubicBezTo>
                  <a:pt x="1054850" y="21513"/>
                  <a:pt x="748438" y="20074"/>
                  <a:pt x="617220" y="18288"/>
                </a:cubicBezTo>
                <a:cubicBezTo>
                  <a:pt x="486002" y="16502"/>
                  <a:pt x="237432" y="27200"/>
                  <a:pt x="0" y="18288"/>
                </a:cubicBezTo>
                <a:cubicBezTo>
                  <a:pt x="-487" y="10816"/>
                  <a:pt x="-839" y="605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807BB65-B74D-28D7-7C70-6D05502D3752}"/>
              </a:ext>
            </a:extLst>
          </p:cNvPr>
          <p:cNvSpPr>
            <a:spLocks noGrp="1" noChangeArrowheads="1"/>
          </p:cNvSpPr>
          <p:nvPr>
            <p:ph idx="1"/>
          </p:nvPr>
        </p:nvSpPr>
        <p:spPr>
          <a:xfrm>
            <a:off x="381000" y="2080951"/>
            <a:ext cx="8051790" cy="3143250"/>
          </a:xfrm>
        </p:spPr>
        <p:txBody>
          <a:bodyPr rtlCol="0">
            <a:noAutofit/>
          </a:bodyPr>
          <a:lstStyle/>
          <a:p>
            <a:pPr marL="0" indent="0">
              <a:buNone/>
              <a:defRPr/>
            </a:pPr>
            <a:r>
              <a:rPr lang="en-US" sz="2400" dirty="0">
                <a:solidFill>
                  <a:srgbClr val="003300"/>
                </a:solidFill>
              </a:rPr>
              <a:t>  </a:t>
            </a:r>
            <a:r>
              <a:rPr lang="en-US" sz="2400" b="1" dirty="0">
                <a:solidFill>
                  <a:srgbClr val="003300"/>
                </a:solidFill>
              </a:rPr>
              <a:t>Prioritizing Projects- establish criteria</a:t>
            </a:r>
          </a:p>
          <a:p>
            <a:pPr marL="0" indent="0">
              <a:buNone/>
              <a:defRPr/>
            </a:pPr>
            <a:endParaRPr lang="en-US" sz="2400" dirty="0">
              <a:solidFill>
                <a:srgbClr val="003300"/>
              </a:solidFill>
            </a:endParaRPr>
          </a:p>
          <a:p>
            <a:pPr marL="425910" lvl="3" indent="0">
              <a:buNone/>
              <a:defRPr/>
            </a:pPr>
            <a:r>
              <a:rPr lang="en-US" sz="2400" dirty="0">
                <a:solidFill>
                  <a:srgbClr val="003300"/>
                </a:solidFill>
              </a:rPr>
              <a:t>Available matching funding</a:t>
            </a:r>
          </a:p>
          <a:p>
            <a:pPr marL="425910" lvl="3" indent="0">
              <a:buNone/>
              <a:defRPr/>
            </a:pPr>
            <a:r>
              <a:rPr lang="en-US" sz="2400" dirty="0">
                <a:solidFill>
                  <a:srgbClr val="003300"/>
                </a:solidFill>
              </a:rPr>
              <a:t>Benefit the greatest number of students</a:t>
            </a:r>
          </a:p>
          <a:p>
            <a:pPr marL="425910" lvl="3" indent="0">
              <a:buNone/>
              <a:defRPr/>
            </a:pPr>
            <a:r>
              <a:rPr lang="en-US" sz="2400" dirty="0">
                <a:solidFill>
                  <a:srgbClr val="003300"/>
                </a:solidFill>
              </a:rPr>
              <a:t>Visibility</a:t>
            </a:r>
          </a:p>
          <a:p>
            <a:pPr marL="425910" lvl="3" indent="0">
              <a:buNone/>
              <a:defRPr/>
            </a:pPr>
            <a:r>
              <a:rPr lang="en-US" sz="2400" dirty="0">
                <a:solidFill>
                  <a:srgbClr val="003300"/>
                </a:solidFill>
              </a:rPr>
              <a:t>Critical Health and Safety </a:t>
            </a:r>
          </a:p>
          <a:p>
            <a:pPr marL="425910" lvl="3" indent="0">
              <a:buNone/>
              <a:defRPr/>
            </a:pPr>
            <a:r>
              <a:rPr lang="en-US" sz="2400" dirty="0">
                <a:solidFill>
                  <a:srgbClr val="003300"/>
                </a:solidFill>
              </a:rPr>
              <a:t>Parity</a:t>
            </a:r>
          </a:p>
          <a:p>
            <a:pPr marL="425910" lvl="3" indent="0">
              <a:buNone/>
              <a:defRPr/>
            </a:pPr>
            <a:endParaRPr lang="en-US" sz="2400" dirty="0">
              <a:solidFill>
                <a:srgbClr val="003300"/>
              </a:solidFill>
            </a:endParaRPr>
          </a:p>
          <a:p>
            <a:pPr marL="150876" lvl="1" indent="0">
              <a:buNone/>
              <a:defRPr/>
            </a:pPr>
            <a:r>
              <a:rPr lang="en-US" sz="2400" b="1" dirty="0">
                <a:solidFill>
                  <a:srgbClr val="00B050"/>
                </a:solidFill>
              </a:rPr>
              <a:t>Work backwards from the time you need the project.</a:t>
            </a:r>
          </a:p>
          <a:p>
            <a:pPr marL="150876" lvl="1" indent="0">
              <a:buNone/>
              <a:defRPr/>
            </a:pPr>
            <a:r>
              <a:rPr lang="en-US" sz="2400" b="1" dirty="0">
                <a:solidFill>
                  <a:srgbClr val="00B050"/>
                </a:solidFill>
              </a:rPr>
              <a:t>Summer project, or work during school year?</a:t>
            </a:r>
          </a:p>
          <a:p>
            <a:pPr marL="68580" indent="-68580">
              <a:buFont typeface="Wingdings" charset="0"/>
              <a:buChar char="l"/>
              <a:defRPr/>
            </a:pPr>
            <a:endParaRPr lang="en-US" sz="2400" dirty="0">
              <a:solidFill>
                <a:schemeClr val="tx1">
                  <a:lumMod val="75000"/>
                  <a:lumOff val="25000"/>
                </a:schemeClr>
              </a:solidFill>
            </a:endParaRPr>
          </a:p>
        </p:txBody>
      </p:sp>
    </p:spTree>
    <p:extLst>
      <p:ext uri="{BB962C8B-B14F-4D97-AF65-F5344CB8AC3E}">
        <p14:creationId xmlns:p14="http://schemas.microsoft.com/office/powerpoint/2010/main" val="17143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185" name="Rectangle 50184">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C19DF902-49A0-0A84-BBD7-F5FAF2CEE24D}"/>
              </a:ext>
            </a:extLst>
          </p:cNvPr>
          <p:cNvSpPr>
            <a:spLocks noGrp="1"/>
          </p:cNvSpPr>
          <p:nvPr>
            <p:ph type="title"/>
          </p:nvPr>
        </p:nvSpPr>
        <p:spPr>
          <a:xfrm>
            <a:off x="479160" y="457200"/>
            <a:ext cx="8182230" cy="1368614"/>
          </a:xfrm>
        </p:spPr>
        <p:txBody>
          <a:bodyPr vert="horz" lIns="91440" tIns="45720" rIns="91440" bIns="45720" rtlCol="0" anchor="ctr">
            <a:normAutofit/>
          </a:bodyPr>
          <a:lstStyle/>
          <a:p>
            <a:pPr algn="ctr">
              <a:lnSpc>
                <a:spcPct val="90000"/>
              </a:lnSpc>
              <a:defRPr/>
            </a:pPr>
            <a:r>
              <a:rPr lang="en-US" sz="4400" dirty="0">
                <a:solidFill>
                  <a:schemeClr val="tx1"/>
                </a:solidFill>
                <a:latin typeface="+mj-lt"/>
                <a:cs typeface="+mj-cs"/>
              </a:rPr>
              <a:t>PUT THE PROJECTS INTO TIMEFRAMES</a:t>
            </a:r>
          </a:p>
        </p:txBody>
      </p:sp>
      <p:sp>
        <p:nvSpPr>
          <p:cNvPr id="50187"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560" y="1850683"/>
            <a:ext cx="2468880" cy="18288"/>
          </a:xfrm>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1523" y="-1510"/>
                  <a:pt x="416079" y="20036"/>
                  <a:pt x="592531" y="0"/>
                </a:cubicBezTo>
                <a:cubicBezTo>
                  <a:pt x="768983" y="-20036"/>
                  <a:pt x="878305" y="13110"/>
                  <a:pt x="1160374" y="0"/>
                </a:cubicBezTo>
                <a:cubicBezTo>
                  <a:pt x="1442443" y="-13110"/>
                  <a:pt x="1612108" y="24695"/>
                  <a:pt x="1728216" y="0"/>
                </a:cubicBezTo>
                <a:cubicBezTo>
                  <a:pt x="1844324" y="-24695"/>
                  <a:pt x="2271040" y="20667"/>
                  <a:pt x="2468880" y="0"/>
                </a:cubicBezTo>
                <a:cubicBezTo>
                  <a:pt x="2468302" y="4771"/>
                  <a:pt x="2469633" y="12323"/>
                  <a:pt x="2468880" y="18288"/>
                </a:cubicBezTo>
                <a:cubicBezTo>
                  <a:pt x="2229297" y="-14659"/>
                  <a:pt x="2066775" y="30253"/>
                  <a:pt x="1802282" y="18288"/>
                </a:cubicBezTo>
                <a:cubicBezTo>
                  <a:pt x="1537789" y="6323"/>
                  <a:pt x="1379930" y="22266"/>
                  <a:pt x="1209751" y="18288"/>
                </a:cubicBezTo>
                <a:cubicBezTo>
                  <a:pt x="1039572" y="14310"/>
                  <a:pt x="837025" y="12850"/>
                  <a:pt x="641909" y="18288"/>
                </a:cubicBezTo>
                <a:cubicBezTo>
                  <a:pt x="446793" y="23726"/>
                  <a:pt x="170561" y="18472"/>
                  <a:pt x="0" y="18288"/>
                </a:cubicBezTo>
                <a:cubicBezTo>
                  <a:pt x="841" y="12879"/>
                  <a:pt x="-726" y="3977"/>
                  <a:pt x="0" y="0"/>
                </a:cubicBezTo>
                <a:close/>
              </a:path>
              <a:path w="2468880" h="18288" stroke="0" extrusionOk="0">
                <a:moveTo>
                  <a:pt x="0" y="0"/>
                </a:moveTo>
                <a:cubicBezTo>
                  <a:pt x="190931" y="24910"/>
                  <a:pt x="333688" y="11559"/>
                  <a:pt x="567842" y="0"/>
                </a:cubicBezTo>
                <a:cubicBezTo>
                  <a:pt x="801996" y="-11559"/>
                  <a:pt x="939971" y="-5677"/>
                  <a:pt x="1234440" y="0"/>
                </a:cubicBezTo>
                <a:cubicBezTo>
                  <a:pt x="1528909" y="5677"/>
                  <a:pt x="1658539" y="5184"/>
                  <a:pt x="1777594" y="0"/>
                </a:cubicBezTo>
                <a:cubicBezTo>
                  <a:pt x="1896649" y="-5184"/>
                  <a:pt x="2186164" y="23915"/>
                  <a:pt x="2468880" y="0"/>
                </a:cubicBezTo>
                <a:cubicBezTo>
                  <a:pt x="2468266" y="8857"/>
                  <a:pt x="2469384" y="13619"/>
                  <a:pt x="2468880" y="18288"/>
                </a:cubicBezTo>
                <a:cubicBezTo>
                  <a:pt x="2271330" y="36599"/>
                  <a:pt x="2001027" y="31554"/>
                  <a:pt x="1876349" y="18288"/>
                </a:cubicBezTo>
                <a:cubicBezTo>
                  <a:pt x="1751671" y="5022"/>
                  <a:pt x="1364652" y="15063"/>
                  <a:pt x="1209751" y="18288"/>
                </a:cubicBezTo>
                <a:cubicBezTo>
                  <a:pt x="1054850" y="21513"/>
                  <a:pt x="748438" y="20074"/>
                  <a:pt x="617220" y="18288"/>
                </a:cubicBezTo>
                <a:cubicBezTo>
                  <a:pt x="486002" y="16502"/>
                  <a:pt x="237432" y="27200"/>
                  <a:pt x="0" y="18288"/>
                </a:cubicBezTo>
                <a:cubicBezTo>
                  <a:pt x="-487" y="10816"/>
                  <a:pt x="-839" y="605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79" name="Slide Number Placeholder 6">
            <a:extLst>
              <a:ext uri="{FF2B5EF4-FFF2-40B4-BE49-F238E27FC236}">
                <a16:creationId xmlns:a16="http://schemas.microsoft.com/office/drawing/2014/main" id="{9AF78A35-DC27-B9AB-9511-898F5F3C9DE8}"/>
              </a:ext>
            </a:extLst>
          </p:cNvPr>
          <p:cNvSpPr>
            <a:spLocks noGrp="1" noChangeArrowheads="1"/>
          </p:cNvSpPr>
          <p:nvPr>
            <p:ph type="sldNum" sz="quarter" idx="12"/>
          </p:nvPr>
        </p:nvSpPr>
        <p:spPr bwMode="auto">
          <a:xfrm>
            <a:off x="7772400" y="6314616"/>
            <a:ext cx="989945" cy="3593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defTabSz="342900" eaLnBrk="0" fontAlgn="base" hangingPunct="0">
              <a:spcBef>
                <a:spcPct val="0"/>
              </a:spcBef>
              <a:spcAft>
                <a:spcPct val="0"/>
              </a:spcAft>
              <a:defRPr>
                <a:solidFill>
                  <a:schemeClr val="tx1"/>
                </a:solidFill>
                <a:latin typeface="Calibri" panose="020F0502020204030204" pitchFamily="34" charset="0"/>
              </a:defRPr>
            </a:lvl6pPr>
            <a:lvl7pPr marL="2228850" indent="-171450" defTabSz="342900" eaLnBrk="0" fontAlgn="base" hangingPunct="0">
              <a:spcBef>
                <a:spcPct val="0"/>
              </a:spcBef>
              <a:spcAft>
                <a:spcPct val="0"/>
              </a:spcAft>
              <a:defRPr>
                <a:solidFill>
                  <a:schemeClr val="tx1"/>
                </a:solidFill>
                <a:latin typeface="Calibri" panose="020F0502020204030204" pitchFamily="34" charset="0"/>
              </a:defRPr>
            </a:lvl7pPr>
            <a:lvl8pPr marL="2571750" indent="-171450" defTabSz="342900" eaLnBrk="0" fontAlgn="base" hangingPunct="0">
              <a:spcBef>
                <a:spcPct val="0"/>
              </a:spcBef>
              <a:spcAft>
                <a:spcPct val="0"/>
              </a:spcAft>
              <a:defRPr>
                <a:solidFill>
                  <a:schemeClr val="tx1"/>
                </a:solidFill>
                <a:latin typeface="Calibri" panose="020F0502020204030204" pitchFamily="34" charset="0"/>
              </a:defRPr>
            </a:lvl8pPr>
            <a:lvl9pPr marL="2914650" indent="-171450" defTabSz="3429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pPr>
            <a:fld id="{E1E2456F-4342-43A3-814B-E227049C8F6A}" type="slidenum">
              <a:rPr lang="en-US" altLang="en-US" smtClean="0">
                <a:solidFill>
                  <a:schemeClr val="tx1">
                    <a:tint val="75000"/>
                  </a:schemeClr>
                </a:solidFill>
                <a:latin typeface="+mn-lt"/>
              </a:rPr>
              <a:pPr>
                <a:spcAft>
                  <a:spcPts val="600"/>
                </a:spcAft>
              </a:pPr>
              <a:t>31</a:t>
            </a:fld>
            <a:endParaRPr lang="en-US" altLang="en-US" dirty="0">
              <a:solidFill>
                <a:schemeClr val="tx1">
                  <a:tint val="75000"/>
                </a:schemeClr>
              </a:solidFill>
              <a:latin typeface="+mn-lt"/>
            </a:endParaRPr>
          </a:p>
        </p:txBody>
      </p:sp>
      <p:pic>
        <p:nvPicPr>
          <p:cNvPr id="2" name="Picture 3">
            <a:extLst>
              <a:ext uri="{FF2B5EF4-FFF2-40B4-BE49-F238E27FC236}">
                <a16:creationId xmlns:a16="http://schemas.microsoft.com/office/drawing/2014/main" id="{32D22DAF-38EC-BDA3-E56C-05C2F73CF47D}"/>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5835369" y="2289160"/>
            <a:ext cx="2729732" cy="3639312"/>
          </a:xfrm>
          <a:noFill/>
        </p:spPr>
      </p:pic>
      <p:sp>
        <p:nvSpPr>
          <p:cNvPr id="3" name="TextBox 2">
            <a:extLst>
              <a:ext uri="{FF2B5EF4-FFF2-40B4-BE49-F238E27FC236}">
                <a16:creationId xmlns:a16="http://schemas.microsoft.com/office/drawing/2014/main" id="{5947F80E-0678-C9C5-BEBF-ADB2A00C9C09}"/>
              </a:ext>
            </a:extLst>
          </p:cNvPr>
          <p:cNvSpPr txBox="1"/>
          <p:nvPr/>
        </p:nvSpPr>
        <p:spPr>
          <a:xfrm>
            <a:off x="762000" y="2479144"/>
            <a:ext cx="4343400" cy="507831"/>
          </a:xfrm>
          <a:prstGeom prst="rect">
            <a:avLst/>
          </a:prstGeom>
          <a:noFill/>
        </p:spPr>
        <p:txBody>
          <a:bodyPr>
            <a:spAutoFit/>
          </a:bodyPr>
          <a:lstStyle/>
          <a:p>
            <a:pPr>
              <a:defRPr/>
            </a:pPr>
            <a:r>
              <a:rPr lang="en-US" altLang="ja-JP" sz="2700" b="1" dirty="0">
                <a:solidFill>
                  <a:schemeClr val="accent5">
                    <a:lumMod val="75000"/>
                  </a:schemeClr>
                </a:solidFill>
                <a:effectLst>
                  <a:outerShdw blurRad="38100" dist="38100" dir="2700000" algn="tl">
                    <a:prstClr val="white"/>
                  </a:outerShdw>
                </a:effectLst>
                <a:latin typeface="Calibri" panose="020F0502020204030204"/>
              </a:rPr>
              <a:t>Get the pointed end in front</a:t>
            </a:r>
            <a:endParaRPr lang="en-US" sz="2700" b="1" dirty="0">
              <a:solidFill>
                <a:schemeClr val="accent5">
                  <a:lumMod val="75000"/>
                </a:schemeClr>
              </a:solidFill>
              <a:effectLst>
                <a:outerShdw blurRad="38100" dist="38100" dir="2700000" algn="tl">
                  <a:prstClr val="white"/>
                </a:outerShdw>
              </a:effectLst>
              <a:latin typeface="Calibri" panose="020F0502020204030204"/>
            </a:endParaRPr>
          </a:p>
        </p:txBody>
      </p:sp>
      <p:sp>
        <p:nvSpPr>
          <p:cNvPr id="4" name="TextBox 7">
            <a:extLst>
              <a:ext uri="{FF2B5EF4-FFF2-40B4-BE49-F238E27FC236}">
                <a16:creationId xmlns:a16="http://schemas.microsoft.com/office/drawing/2014/main" id="{7595F98A-7E85-69AB-1867-5C53EED28870}"/>
              </a:ext>
            </a:extLst>
          </p:cNvPr>
          <p:cNvSpPr txBox="1">
            <a:spLocks noChangeArrowheads="1"/>
          </p:cNvSpPr>
          <p:nvPr/>
        </p:nvSpPr>
        <p:spPr bwMode="auto">
          <a:xfrm>
            <a:off x="914400" y="3048000"/>
            <a:ext cx="37719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a:t>You can move a ship through the water sideways, but it takes a lot of force and it is very risky</a:t>
            </a:r>
          </a:p>
          <a:p>
            <a:endParaRPr lang="en-US" altLang="en-US" dirty="0"/>
          </a:p>
          <a:p>
            <a:r>
              <a:rPr lang="en-US" altLang="en-US" dirty="0">
                <a:solidFill>
                  <a:schemeClr val="accent1">
                    <a:lumMod val="75000"/>
                  </a:schemeClr>
                </a:solidFill>
              </a:rPr>
              <a:t>For better delivery, move it the way it was designed</a:t>
            </a:r>
          </a:p>
        </p:txBody>
      </p:sp>
    </p:spTree>
    <p:extLst>
      <p:ext uri="{BB962C8B-B14F-4D97-AF65-F5344CB8AC3E}">
        <p14:creationId xmlns:p14="http://schemas.microsoft.com/office/powerpoint/2010/main" val="479137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185" name="Rectangle 50184">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C19DF902-49A0-0A84-BBD7-F5FAF2CEE24D}"/>
              </a:ext>
            </a:extLst>
          </p:cNvPr>
          <p:cNvSpPr>
            <a:spLocks noGrp="1"/>
          </p:cNvSpPr>
          <p:nvPr>
            <p:ph type="title"/>
          </p:nvPr>
        </p:nvSpPr>
        <p:spPr>
          <a:xfrm>
            <a:off x="479160" y="457200"/>
            <a:ext cx="8182230" cy="1368614"/>
          </a:xfrm>
        </p:spPr>
        <p:txBody>
          <a:bodyPr vert="horz" lIns="91440" tIns="45720" rIns="91440" bIns="45720" rtlCol="0" anchor="ctr">
            <a:normAutofit/>
          </a:bodyPr>
          <a:lstStyle/>
          <a:p>
            <a:pPr algn="ctr">
              <a:lnSpc>
                <a:spcPct val="90000"/>
              </a:lnSpc>
              <a:defRPr/>
            </a:pPr>
            <a:r>
              <a:rPr lang="en-US" sz="4400" dirty="0">
                <a:solidFill>
                  <a:schemeClr val="tx1"/>
                </a:solidFill>
                <a:latin typeface="+mj-lt"/>
                <a:cs typeface="+mj-cs"/>
              </a:rPr>
              <a:t>PUT THE PROJECTS INTO TIMEFRAMES</a:t>
            </a:r>
          </a:p>
        </p:txBody>
      </p:sp>
      <p:sp>
        <p:nvSpPr>
          <p:cNvPr id="49157" name="TextBox 3">
            <a:extLst>
              <a:ext uri="{FF2B5EF4-FFF2-40B4-BE49-F238E27FC236}">
                <a16:creationId xmlns:a16="http://schemas.microsoft.com/office/drawing/2014/main" id="{7151F24D-5A1D-EF5E-8E76-EB94963B1EC0}"/>
              </a:ext>
            </a:extLst>
          </p:cNvPr>
          <p:cNvSpPr txBox="1">
            <a:spLocks noChangeArrowheads="1"/>
          </p:cNvSpPr>
          <p:nvPr/>
        </p:nvSpPr>
        <p:spPr bwMode="auto">
          <a:xfrm>
            <a:off x="4876800" y="4951057"/>
            <a:ext cx="3936990" cy="1543259"/>
          </a:xfrm>
          <a:prstGeom prst="rect">
            <a:avLst/>
          </a:prstGeom>
        </p:spPr>
        <p:txBody>
          <a:bodyPr vert="horz" lIns="91440" tIns="45720" rIns="91440" bIns="45720" rtlCol="0"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ts val="1000"/>
              </a:spcBef>
              <a:defRPr/>
            </a:pPr>
            <a:r>
              <a:rPr lang="en-US" altLang="en-US" sz="4400" b="1" dirty="0">
                <a:latin typeface="+mn-lt"/>
              </a:rPr>
              <a:t>Do some thinking</a:t>
            </a:r>
          </a:p>
        </p:txBody>
      </p:sp>
      <p:sp>
        <p:nvSpPr>
          <p:cNvPr id="50187"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560" y="1850683"/>
            <a:ext cx="2468880" cy="18288"/>
          </a:xfrm>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1523" y="-1510"/>
                  <a:pt x="416079" y="20036"/>
                  <a:pt x="592531" y="0"/>
                </a:cubicBezTo>
                <a:cubicBezTo>
                  <a:pt x="768983" y="-20036"/>
                  <a:pt x="878305" y="13110"/>
                  <a:pt x="1160374" y="0"/>
                </a:cubicBezTo>
                <a:cubicBezTo>
                  <a:pt x="1442443" y="-13110"/>
                  <a:pt x="1612108" y="24695"/>
                  <a:pt x="1728216" y="0"/>
                </a:cubicBezTo>
                <a:cubicBezTo>
                  <a:pt x="1844324" y="-24695"/>
                  <a:pt x="2271040" y="20667"/>
                  <a:pt x="2468880" y="0"/>
                </a:cubicBezTo>
                <a:cubicBezTo>
                  <a:pt x="2468302" y="4771"/>
                  <a:pt x="2469633" y="12323"/>
                  <a:pt x="2468880" y="18288"/>
                </a:cubicBezTo>
                <a:cubicBezTo>
                  <a:pt x="2229297" y="-14659"/>
                  <a:pt x="2066775" y="30253"/>
                  <a:pt x="1802282" y="18288"/>
                </a:cubicBezTo>
                <a:cubicBezTo>
                  <a:pt x="1537789" y="6323"/>
                  <a:pt x="1379930" y="22266"/>
                  <a:pt x="1209751" y="18288"/>
                </a:cubicBezTo>
                <a:cubicBezTo>
                  <a:pt x="1039572" y="14310"/>
                  <a:pt x="837025" y="12850"/>
                  <a:pt x="641909" y="18288"/>
                </a:cubicBezTo>
                <a:cubicBezTo>
                  <a:pt x="446793" y="23726"/>
                  <a:pt x="170561" y="18472"/>
                  <a:pt x="0" y="18288"/>
                </a:cubicBezTo>
                <a:cubicBezTo>
                  <a:pt x="841" y="12879"/>
                  <a:pt x="-726" y="3977"/>
                  <a:pt x="0" y="0"/>
                </a:cubicBezTo>
                <a:close/>
              </a:path>
              <a:path w="2468880" h="18288" stroke="0" extrusionOk="0">
                <a:moveTo>
                  <a:pt x="0" y="0"/>
                </a:moveTo>
                <a:cubicBezTo>
                  <a:pt x="190931" y="24910"/>
                  <a:pt x="333688" y="11559"/>
                  <a:pt x="567842" y="0"/>
                </a:cubicBezTo>
                <a:cubicBezTo>
                  <a:pt x="801996" y="-11559"/>
                  <a:pt x="939971" y="-5677"/>
                  <a:pt x="1234440" y="0"/>
                </a:cubicBezTo>
                <a:cubicBezTo>
                  <a:pt x="1528909" y="5677"/>
                  <a:pt x="1658539" y="5184"/>
                  <a:pt x="1777594" y="0"/>
                </a:cubicBezTo>
                <a:cubicBezTo>
                  <a:pt x="1896649" y="-5184"/>
                  <a:pt x="2186164" y="23915"/>
                  <a:pt x="2468880" y="0"/>
                </a:cubicBezTo>
                <a:cubicBezTo>
                  <a:pt x="2468266" y="8857"/>
                  <a:pt x="2469384" y="13619"/>
                  <a:pt x="2468880" y="18288"/>
                </a:cubicBezTo>
                <a:cubicBezTo>
                  <a:pt x="2271330" y="36599"/>
                  <a:pt x="2001027" y="31554"/>
                  <a:pt x="1876349" y="18288"/>
                </a:cubicBezTo>
                <a:cubicBezTo>
                  <a:pt x="1751671" y="5022"/>
                  <a:pt x="1364652" y="15063"/>
                  <a:pt x="1209751" y="18288"/>
                </a:cubicBezTo>
                <a:cubicBezTo>
                  <a:pt x="1054850" y="21513"/>
                  <a:pt x="748438" y="20074"/>
                  <a:pt x="617220" y="18288"/>
                </a:cubicBezTo>
                <a:cubicBezTo>
                  <a:pt x="486002" y="16502"/>
                  <a:pt x="237432" y="27200"/>
                  <a:pt x="0" y="18288"/>
                </a:cubicBezTo>
                <a:cubicBezTo>
                  <a:pt x="-487" y="10816"/>
                  <a:pt x="-839" y="605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79" name="Slide Number Placeholder 6">
            <a:extLst>
              <a:ext uri="{FF2B5EF4-FFF2-40B4-BE49-F238E27FC236}">
                <a16:creationId xmlns:a16="http://schemas.microsoft.com/office/drawing/2014/main" id="{9AF78A35-DC27-B9AB-9511-898F5F3C9DE8}"/>
              </a:ext>
            </a:extLst>
          </p:cNvPr>
          <p:cNvSpPr>
            <a:spLocks noGrp="1" noChangeArrowheads="1"/>
          </p:cNvSpPr>
          <p:nvPr>
            <p:ph type="sldNum" sz="quarter" idx="12"/>
          </p:nvPr>
        </p:nvSpPr>
        <p:spPr bwMode="auto">
          <a:xfrm>
            <a:off x="7772400" y="6331336"/>
            <a:ext cx="989945" cy="3593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defTabSz="342900" eaLnBrk="0" fontAlgn="base" hangingPunct="0">
              <a:spcBef>
                <a:spcPct val="0"/>
              </a:spcBef>
              <a:spcAft>
                <a:spcPct val="0"/>
              </a:spcAft>
              <a:defRPr>
                <a:solidFill>
                  <a:schemeClr val="tx1"/>
                </a:solidFill>
                <a:latin typeface="Calibri" panose="020F0502020204030204" pitchFamily="34" charset="0"/>
              </a:defRPr>
            </a:lvl6pPr>
            <a:lvl7pPr marL="2228850" indent="-171450" defTabSz="342900" eaLnBrk="0" fontAlgn="base" hangingPunct="0">
              <a:spcBef>
                <a:spcPct val="0"/>
              </a:spcBef>
              <a:spcAft>
                <a:spcPct val="0"/>
              </a:spcAft>
              <a:defRPr>
                <a:solidFill>
                  <a:schemeClr val="tx1"/>
                </a:solidFill>
                <a:latin typeface="Calibri" panose="020F0502020204030204" pitchFamily="34" charset="0"/>
              </a:defRPr>
            </a:lvl7pPr>
            <a:lvl8pPr marL="2571750" indent="-171450" defTabSz="342900" eaLnBrk="0" fontAlgn="base" hangingPunct="0">
              <a:spcBef>
                <a:spcPct val="0"/>
              </a:spcBef>
              <a:spcAft>
                <a:spcPct val="0"/>
              </a:spcAft>
              <a:defRPr>
                <a:solidFill>
                  <a:schemeClr val="tx1"/>
                </a:solidFill>
                <a:latin typeface="Calibri" panose="020F0502020204030204" pitchFamily="34" charset="0"/>
              </a:defRPr>
            </a:lvl8pPr>
            <a:lvl9pPr marL="2914650" indent="-171450" defTabSz="3429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pPr>
            <a:fld id="{E1E2456F-4342-43A3-814B-E227049C8F6A}" type="slidenum">
              <a:rPr lang="en-US" altLang="en-US" smtClean="0">
                <a:solidFill>
                  <a:schemeClr val="tx1">
                    <a:tint val="75000"/>
                  </a:schemeClr>
                </a:solidFill>
                <a:latin typeface="+mn-lt"/>
              </a:rPr>
              <a:pPr>
                <a:spcAft>
                  <a:spcPts val="600"/>
                </a:spcAft>
              </a:pPr>
              <a:t>32</a:t>
            </a:fld>
            <a:endParaRPr lang="en-US" altLang="en-US" dirty="0">
              <a:solidFill>
                <a:schemeClr val="tx1">
                  <a:tint val="75000"/>
                </a:schemeClr>
              </a:solidFill>
              <a:latin typeface="+mn-lt"/>
            </a:endParaRPr>
          </a:p>
        </p:txBody>
      </p:sp>
      <p:pic>
        <p:nvPicPr>
          <p:cNvPr id="2" name="Content Placeholder 9">
            <a:extLst>
              <a:ext uri="{FF2B5EF4-FFF2-40B4-BE49-F238E27FC236}">
                <a16:creationId xmlns:a16="http://schemas.microsoft.com/office/drawing/2014/main" id="{6F44D454-7F9C-F50D-3EB7-C3AFFB9C193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39442" y="2228850"/>
            <a:ext cx="5574506" cy="1600200"/>
          </a:xfrm>
        </p:spPr>
      </p:pic>
      <p:sp>
        <p:nvSpPr>
          <p:cNvPr id="3" name="Content Placeholder 3">
            <a:extLst>
              <a:ext uri="{FF2B5EF4-FFF2-40B4-BE49-F238E27FC236}">
                <a16:creationId xmlns:a16="http://schemas.microsoft.com/office/drawing/2014/main" id="{0729F980-FE0C-CDD6-A2E4-2C1582587071}"/>
              </a:ext>
            </a:extLst>
          </p:cNvPr>
          <p:cNvSpPr txBox="1">
            <a:spLocks/>
          </p:cNvSpPr>
          <p:nvPr/>
        </p:nvSpPr>
        <p:spPr>
          <a:xfrm>
            <a:off x="1247775" y="4057650"/>
            <a:ext cx="6067425" cy="1485900"/>
          </a:xfrm>
          <a:prstGeom prst="rect">
            <a:avLst/>
          </a:prstGeom>
        </p:spPr>
        <p:txBody>
          <a:bodyPr lIns="0" rIns="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buClr>
                <a:srgbClr val="4F81BD"/>
              </a:buClr>
              <a:defRPr/>
            </a:pPr>
            <a:r>
              <a:rPr lang="en-US" sz="2325" dirty="0">
                <a:solidFill>
                  <a:prstClr val="black">
                    <a:lumMod val="75000"/>
                    <a:lumOff val="25000"/>
                  </a:prstClr>
                </a:solidFill>
              </a:rPr>
              <a:t>What order makes sense?</a:t>
            </a:r>
          </a:p>
          <a:p>
            <a:pPr fontAlgn="auto">
              <a:buClr>
                <a:srgbClr val="4F81BD"/>
              </a:buClr>
              <a:defRPr/>
            </a:pPr>
            <a:r>
              <a:rPr lang="en-US" sz="2325" dirty="0">
                <a:solidFill>
                  <a:prstClr val="black">
                    <a:lumMod val="75000"/>
                    <a:lumOff val="25000"/>
                  </a:prstClr>
                </a:solidFill>
              </a:rPr>
              <a:t>How much work can your team do at once?  Pacing</a:t>
            </a:r>
          </a:p>
          <a:p>
            <a:pPr fontAlgn="auto">
              <a:buClr>
                <a:srgbClr val="4F81BD"/>
              </a:buClr>
              <a:defRPr/>
            </a:pPr>
            <a:r>
              <a:rPr lang="en-US" sz="2325" dirty="0">
                <a:solidFill>
                  <a:prstClr val="black">
                    <a:lumMod val="75000"/>
                    <a:lumOff val="25000"/>
                  </a:prstClr>
                </a:solidFill>
              </a:rPr>
              <a:t>Consider what makes a smart project</a:t>
            </a:r>
          </a:p>
          <a:p>
            <a:pPr fontAlgn="auto">
              <a:buClr>
                <a:srgbClr val="4F81BD"/>
              </a:buClr>
              <a:defRPr/>
            </a:pPr>
            <a:r>
              <a:rPr lang="en-US" sz="2325" dirty="0">
                <a:solidFill>
                  <a:prstClr val="black">
                    <a:lumMod val="75000"/>
                    <a:lumOff val="25000"/>
                  </a:prstClr>
                </a:solidFill>
              </a:rPr>
              <a:t>How does this affect cash flow?</a:t>
            </a:r>
          </a:p>
          <a:p>
            <a:pPr fontAlgn="auto">
              <a:buClr>
                <a:srgbClr val="4F81BD"/>
              </a:buClr>
              <a:defRPr/>
            </a:pPr>
            <a:endParaRPr lang="en-US" sz="1500" dirty="0">
              <a:solidFill>
                <a:prstClr val="black">
                  <a:lumMod val="75000"/>
                  <a:lumOff val="25000"/>
                </a:prstClr>
              </a:solidFill>
            </a:endParaRPr>
          </a:p>
          <a:p>
            <a:pPr fontAlgn="auto">
              <a:buClr>
                <a:srgbClr val="4F81BD"/>
              </a:buClr>
              <a:defRPr/>
            </a:pPr>
            <a:endParaRPr lang="en-US" sz="1500" dirty="0">
              <a:solidFill>
                <a:prstClr val="black">
                  <a:lumMod val="75000"/>
                  <a:lumOff val="25000"/>
                </a:prstClr>
              </a:solidFill>
            </a:endParaRPr>
          </a:p>
          <a:p>
            <a:pPr fontAlgn="auto">
              <a:buClr>
                <a:srgbClr val="4F81BD"/>
              </a:buClr>
              <a:defRPr/>
            </a:pPr>
            <a:endParaRPr lang="en-US" sz="1500" dirty="0">
              <a:solidFill>
                <a:prstClr val="black">
                  <a:lumMod val="75000"/>
                  <a:lumOff val="25000"/>
                </a:prstClr>
              </a:solidFill>
            </a:endParaRPr>
          </a:p>
        </p:txBody>
      </p:sp>
    </p:spTree>
    <p:extLst>
      <p:ext uri="{BB962C8B-B14F-4D97-AF65-F5344CB8AC3E}">
        <p14:creationId xmlns:p14="http://schemas.microsoft.com/office/powerpoint/2010/main" val="2774765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3E95EB-CC00-CE67-29BC-A83F6D6154C4}"/>
              </a:ext>
            </a:extLst>
          </p:cNvPr>
          <p:cNvSpPr>
            <a:spLocks noGrp="1"/>
          </p:cNvSpPr>
          <p:nvPr>
            <p:ph type="title"/>
          </p:nvPr>
        </p:nvSpPr>
        <p:spPr>
          <a:xfrm>
            <a:off x="1143000" y="1293338"/>
            <a:ext cx="6858000" cy="3274592"/>
          </a:xfrm>
        </p:spPr>
        <p:txBody>
          <a:bodyPr vert="horz" lIns="91440" tIns="45720" rIns="91440" bIns="45720" rtlCol="0" anchor="ctr">
            <a:normAutofit/>
          </a:bodyPr>
          <a:lstStyle/>
          <a:p>
            <a:pPr algn="ctr">
              <a:lnSpc>
                <a:spcPct val="90000"/>
              </a:lnSpc>
            </a:pPr>
            <a:r>
              <a:rPr lang="en-US" sz="5400" kern="1200">
                <a:solidFill>
                  <a:schemeClr val="tx1"/>
                </a:solidFill>
                <a:latin typeface="+mj-lt"/>
                <a:ea typeface="+mj-ea"/>
                <a:cs typeface="+mj-cs"/>
              </a:rPr>
              <a:t>Make sure someone is tracking OPSC for any rule or audit changes</a:t>
            </a: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361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D59F4FCA-FB05-4930-A7B1-5699DA117824}"/>
              </a:ext>
            </a:extLst>
          </p:cNvPr>
          <p:cNvSpPr>
            <a:spLocks noGrp="1"/>
          </p:cNvSpPr>
          <p:nvPr>
            <p:ph type="title"/>
          </p:nvPr>
        </p:nvSpPr>
        <p:spPr>
          <a:xfrm>
            <a:off x="800100" y="228600"/>
            <a:ext cx="7543800" cy="2421733"/>
          </a:xfrm>
        </p:spPr>
        <p:txBody>
          <a:bodyPr>
            <a:normAutofit/>
          </a:bodyPr>
          <a:lstStyle/>
          <a:p>
            <a:pPr eaLnBrk="1" hangingPunct="1"/>
            <a:r>
              <a:rPr lang="en-US" altLang="en-US" sz="2100" dirty="0"/>
              <a:t>This presentation is available at</a:t>
            </a:r>
            <a:br>
              <a:rPr lang="en-US" altLang="en-US" sz="2100" dirty="0"/>
            </a:br>
            <a:br>
              <a:rPr lang="en-US" altLang="en-US" sz="2100" dirty="0"/>
            </a:br>
            <a:br>
              <a:rPr lang="en-US" altLang="en-US" sz="2100" dirty="0"/>
            </a:br>
            <a:r>
              <a:rPr lang="en-US" altLang="en-US" sz="2100" dirty="0"/>
              <a:t>For more information or for assistance, </a:t>
            </a:r>
            <a:br>
              <a:rPr lang="en-US" altLang="en-US" sz="2100" dirty="0"/>
            </a:br>
            <a:r>
              <a:rPr lang="en-US" altLang="en-US" sz="2100" dirty="0"/>
              <a:t>                          please feel free to call or email:</a:t>
            </a:r>
          </a:p>
        </p:txBody>
      </p:sp>
      <p:sp>
        <p:nvSpPr>
          <p:cNvPr id="52227" name="Text Placeholder 3">
            <a:extLst>
              <a:ext uri="{FF2B5EF4-FFF2-40B4-BE49-F238E27FC236}">
                <a16:creationId xmlns:a16="http://schemas.microsoft.com/office/drawing/2014/main" id="{71AB0372-5210-4FEB-986A-9CC54FB7879A}"/>
              </a:ext>
            </a:extLst>
          </p:cNvPr>
          <p:cNvSpPr>
            <a:spLocks noGrp="1"/>
          </p:cNvSpPr>
          <p:nvPr>
            <p:ph type="body" sz="quarter" idx="1"/>
          </p:nvPr>
        </p:nvSpPr>
        <p:spPr>
          <a:xfrm>
            <a:off x="3915966" y="4038600"/>
            <a:ext cx="3780234" cy="1765118"/>
          </a:xfrm>
        </p:spPr>
        <p:txBody>
          <a:bodyPr>
            <a:normAutofit/>
          </a:bodyPr>
          <a:lstStyle/>
          <a:p>
            <a:pPr algn="ctr"/>
            <a:r>
              <a:rPr lang="en-US" altLang="en-US" sz="2100" dirty="0"/>
              <a:t>Lettie Boggs, CEO</a:t>
            </a:r>
          </a:p>
          <a:p>
            <a:pPr algn="ctr"/>
            <a:endParaRPr lang="en-US" altLang="en-US" sz="1500" b="1" dirty="0"/>
          </a:p>
          <a:p>
            <a:pPr algn="ctr"/>
            <a:endParaRPr lang="en-US" altLang="en-US" sz="1500" b="1" dirty="0"/>
          </a:p>
          <a:p>
            <a:pPr algn="ctr"/>
            <a:r>
              <a:rPr lang="en-US" altLang="en-US" sz="1500" b="1" dirty="0"/>
              <a:t>714-412-2216</a:t>
            </a:r>
          </a:p>
          <a:p>
            <a:pPr algn="ctr"/>
            <a:r>
              <a:rPr lang="en-US" altLang="en-US" sz="2100" b="1" dirty="0">
                <a:solidFill>
                  <a:srgbClr val="BEA66D"/>
                </a:solidFill>
              </a:rPr>
              <a:t>leboggs@colbitech.com</a:t>
            </a:r>
          </a:p>
          <a:p>
            <a:pPr eaLnBrk="1" hangingPunct="1"/>
            <a:endParaRPr lang="en-US" altLang="en-US" dirty="0"/>
          </a:p>
        </p:txBody>
      </p:sp>
      <p:pic>
        <p:nvPicPr>
          <p:cNvPr id="2" name="Picture 1" descr="A black background with a black square&#10;&#10;Description automatically generated with medium confidence">
            <a:extLst>
              <a:ext uri="{FF2B5EF4-FFF2-40B4-BE49-F238E27FC236}">
                <a16:creationId xmlns:a16="http://schemas.microsoft.com/office/drawing/2014/main" id="{47497624-C5F7-B5D7-A79B-7105822541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7566" y="4495800"/>
            <a:ext cx="1069310" cy="381000"/>
          </a:xfrm>
          <a:prstGeom prst="rect">
            <a:avLst/>
          </a:prstGeom>
        </p:spPr>
      </p:pic>
      <p:pic>
        <p:nvPicPr>
          <p:cNvPr id="3" name="Picture 2" descr="A person wearing glasses and a blue sweater&#10;&#10;Description automatically generated">
            <a:extLst>
              <a:ext uri="{FF2B5EF4-FFF2-40B4-BE49-F238E27FC236}">
                <a16:creationId xmlns:a16="http://schemas.microsoft.com/office/drawing/2014/main" id="{5232F2F7-006A-561D-EF99-73C8524FF5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3766" y="4038600"/>
            <a:ext cx="1396487" cy="1745449"/>
          </a:xfrm>
          <a:prstGeom prst="rect">
            <a:avLst/>
          </a:prstGeom>
        </p:spPr>
      </p:pic>
      <p:sp>
        <p:nvSpPr>
          <p:cNvPr id="5" name="TextBox 4">
            <a:extLst>
              <a:ext uri="{FF2B5EF4-FFF2-40B4-BE49-F238E27FC236}">
                <a16:creationId xmlns:a16="http://schemas.microsoft.com/office/drawing/2014/main" id="{69845DC1-7FE9-F7A0-FF92-0D48531BE6AC}"/>
              </a:ext>
            </a:extLst>
          </p:cNvPr>
          <p:cNvSpPr txBox="1"/>
          <p:nvPr/>
        </p:nvSpPr>
        <p:spPr>
          <a:xfrm>
            <a:off x="2743200" y="914400"/>
            <a:ext cx="5257800" cy="415498"/>
          </a:xfrm>
          <a:prstGeom prst="rect">
            <a:avLst/>
          </a:prstGeom>
          <a:noFill/>
        </p:spPr>
        <p:txBody>
          <a:bodyPr wrap="square">
            <a:spAutoFit/>
          </a:bodyPr>
          <a:lstStyle/>
          <a:p>
            <a:r>
              <a:rPr lang="en-US" sz="2100" b="1" dirty="0">
                <a:solidFill>
                  <a:srgbClr val="BEA66D"/>
                </a:solidFill>
                <a:latin typeface="Arial" pitchFamily="34" charset="0"/>
                <a:cs typeface="Arial" pitchFamily="34" charset="0"/>
                <a:hlinkClick r:id="rId5" tooltip="https://www.colbitech.com/insight">
                  <a:extLst>
                    <a:ext uri="{A12FA001-AC4F-418D-AE19-62706E023703}">
                      <ahyp:hlinkClr xmlns:ahyp="http://schemas.microsoft.com/office/drawing/2018/hyperlinkcolor" val="tx"/>
                    </a:ext>
                  </a:extLst>
                </a:hlinkClick>
              </a:rPr>
              <a:t>https://www.colbitech.com/insight</a:t>
            </a:r>
            <a:endParaRPr lang="en-US" sz="2100" b="1" dirty="0">
              <a:solidFill>
                <a:srgbClr val="BEA66D"/>
              </a:solidFill>
              <a:latin typeface="Arial" pitchFamily="34" charset="0"/>
              <a:cs typeface="Arial" pitchFamily="34" charset="0"/>
            </a:endParaRPr>
          </a:p>
        </p:txBody>
      </p:sp>
    </p:spTree>
    <p:extLst>
      <p:ext uri="{BB962C8B-B14F-4D97-AF65-F5344CB8AC3E}">
        <p14:creationId xmlns:p14="http://schemas.microsoft.com/office/powerpoint/2010/main" val="3730389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8E14AD5E-9343-4198-0299-4FFABD906DA2}"/>
              </a:ext>
            </a:extLst>
          </p:cNvPr>
          <p:cNvSpPr/>
          <p:nvPr/>
        </p:nvSpPr>
        <p:spPr>
          <a:xfrm>
            <a:off x="1324762" y="1143001"/>
            <a:ext cx="6891003" cy="2209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Check your coding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white"/>
                </a:solidFill>
                <a:latin typeface="Calibri"/>
              </a:rPr>
              <a:t>Plan with the audit in mind</a:t>
            </a: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Graphic 6" descr="Bullseye outline">
            <a:extLst>
              <a:ext uri="{FF2B5EF4-FFF2-40B4-BE49-F238E27FC236}">
                <a16:creationId xmlns:a16="http://schemas.microsoft.com/office/drawing/2014/main" id="{91692DCF-DADD-8093-90C4-EE09C92B1D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47800" y="2362200"/>
            <a:ext cx="914400" cy="914400"/>
          </a:xfrm>
          <a:prstGeom prst="rect">
            <a:avLst/>
          </a:prstGeom>
        </p:spPr>
      </p:pic>
      <p:sp>
        <p:nvSpPr>
          <p:cNvPr id="2" name="Content Placeholder 2">
            <a:extLst>
              <a:ext uri="{FF2B5EF4-FFF2-40B4-BE49-F238E27FC236}">
                <a16:creationId xmlns:a16="http://schemas.microsoft.com/office/drawing/2014/main" id="{A60A13D3-CE1D-0D76-246E-1F0BBAF44A28}"/>
              </a:ext>
            </a:extLst>
          </p:cNvPr>
          <p:cNvSpPr txBox="1">
            <a:spLocks/>
          </p:cNvSpPr>
          <p:nvPr/>
        </p:nvSpPr>
        <p:spPr>
          <a:xfrm>
            <a:off x="304800" y="3886200"/>
            <a:ext cx="8610600" cy="14478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69A9D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69A9D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69A9D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69A9D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69A9D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solidFill>
                  <a:schemeClr val="bg2">
                    <a:lumMod val="10000"/>
                  </a:schemeClr>
                </a:solidFill>
              </a:rPr>
              <a:t>Fund – Resource – Year – Goal – Function – Object – School</a:t>
            </a:r>
          </a:p>
          <a:p>
            <a:pPr marL="457200" indent="-457200" algn="ctr">
              <a:buFont typeface="Arial" pitchFamily="34" charset="0"/>
              <a:buAutoNum type="arabicPlain" startAt="21"/>
            </a:pPr>
            <a:r>
              <a:rPr lang="en-US" sz="2400" dirty="0">
                <a:solidFill>
                  <a:schemeClr val="bg2">
                    <a:lumMod val="10000"/>
                  </a:schemeClr>
                </a:solidFill>
              </a:rPr>
              <a:t>–     XXXX    –   0   –  9XXX  –  8500   –   XXXX  –   XXX</a:t>
            </a:r>
          </a:p>
          <a:p>
            <a:pPr marL="0" indent="0" algn="ctr">
              <a:buFont typeface="Arial" pitchFamily="34" charset="0"/>
              <a:buNone/>
            </a:pPr>
            <a:r>
              <a:rPr lang="en-US" sz="2100" dirty="0">
                <a:solidFill>
                  <a:schemeClr val="bg2">
                    <a:lumMod val="10000"/>
                  </a:schemeClr>
                </a:solidFill>
              </a:rPr>
              <a:t>What money – with who – when – which project – on what – where</a:t>
            </a:r>
          </a:p>
          <a:p>
            <a:endParaRPr lang="en-US" dirty="0"/>
          </a:p>
        </p:txBody>
      </p:sp>
    </p:spTree>
    <p:extLst>
      <p:ext uri="{BB962C8B-B14F-4D97-AF65-F5344CB8AC3E}">
        <p14:creationId xmlns:p14="http://schemas.microsoft.com/office/powerpoint/2010/main" val="3279134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9278" y="1244877"/>
            <a:ext cx="2313633" cy="1577906"/>
          </a:xfrm>
        </p:spPr>
        <p:txBody>
          <a:bodyPr vert="horz" lIns="68580" tIns="34290" rIns="68580" bIns="34290" rtlCol="0" anchor="b">
            <a:normAutofit/>
          </a:bodyPr>
          <a:lstStyle/>
          <a:p>
            <a:r>
              <a:rPr lang="en-US" spc="-38">
                <a:latin typeface="+mj-lt"/>
                <a:cs typeface="+mj-cs"/>
              </a:rPr>
              <a:t>Account </a:t>
            </a:r>
            <a:br>
              <a:rPr lang="en-US" spc="-38">
                <a:latin typeface="+mj-lt"/>
                <a:cs typeface="+mj-cs"/>
              </a:rPr>
            </a:br>
            <a:r>
              <a:rPr lang="en-US" spc="-38">
                <a:latin typeface="+mj-lt"/>
                <a:cs typeface="+mj-cs"/>
              </a:rPr>
              <a:t>Code</a:t>
            </a:r>
            <a:br>
              <a:rPr lang="en-US" spc="-38">
                <a:latin typeface="+mj-lt"/>
                <a:cs typeface="+mj-cs"/>
              </a:rPr>
            </a:br>
            <a:r>
              <a:rPr lang="en-US" spc="-38">
                <a:latin typeface="+mj-lt"/>
                <a:cs typeface="+mj-cs"/>
              </a:rPr>
              <a:t>Strings</a:t>
            </a:r>
          </a:p>
        </p:txBody>
      </p:sp>
      <p:sp>
        <p:nvSpPr>
          <p:cNvPr id="6" name="Text Placeholder 5"/>
          <p:cNvSpPr>
            <a:spLocks noGrp="1"/>
          </p:cNvSpPr>
          <p:nvPr>
            <p:ph type="body" sz="half" idx="2"/>
          </p:nvPr>
        </p:nvSpPr>
        <p:spPr>
          <a:xfrm>
            <a:off x="369278" y="2847601"/>
            <a:ext cx="2313633" cy="2501639"/>
          </a:xfrm>
        </p:spPr>
        <p:txBody>
          <a:bodyPr vert="horz" lIns="0" tIns="34290" rIns="0" bIns="34290" rtlCol="0">
            <a:normAutofit/>
          </a:bodyPr>
          <a:lstStyle/>
          <a:p>
            <a:pPr algn="ctr"/>
            <a:endParaRPr lang="en-US" dirty="0"/>
          </a:p>
          <a:p>
            <a:pPr algn="ctr"/>
            <a:r>
              <a:rPr lang="en-US" dirty="0">
                <a:solidFill>
                  <a:schemeClr val="tx1"/>
                </a:solidFill>
              </a:rPr>
              <a:t>Facilities is not in the same business</a:t>
            </a:r>
          </a:p>
        </p:txBody>
      </p:sp>
      <p:sp>
        <p:nvSpPr>
          <p:cNvPr id="3" name="Content Placeholder 2">
            <a:extLst>
              <a:ext uri="{FF2B5EF4-FFF2-40B4-BE49-F238E27FC236}">
                <a16:creationId xmlns:a16="http://schemas.microsoft.com/office/drawing/2014/main" id="{19B11281-8626-4819-BBB5-B7DB644E3FE1}"/>
              </a:ext>
            </a:extLst>
          </p:cNvPr>
          <p:cNvSpPr>
            <a:spLocks noGrp="1"/>
          </p:cNvSpPr>
          <p:nvPr>
            <p:ph idx="1"/>
          </p:nvPr>
        </p:nvSpPr>
        <p:spPr>
          <a:xfrm>
            <a:off x="3505200" y="669924"/>
            <a:ext cx="5111750" cy="5518151"/>
          </a:xfrm>
        </p:spPr>
        <p:txBody>
          <a:bodyPr/>
          <a:lstStyle/>
          <a:p>
            <a:pPr marL="0" indent="0">
              <a:buNone/>
            </a:pPr>
            <a:r>
              <a:rPr lang="en-US" dirty="0">
                <a:solidFill>
                  <a:schemeClr val="accent5">
                    <a:lumMod val="75000"/>
                  </a:schemeClr>
                </a:solidFill>
              </a:rPr>
              <a:t>The coding structure allows us to call information out in various ways</a:t>
            </a:r>
          </a:p>
          <a:p>
            <a:pPr marL="0" indent="0">
              <a:buNone/>
            </a:pPr>
            <a:endParaRPr lang="en-US" dirty="0">
              <a:solidFill>
                <a:schemeClr val="accent5">
                  <a:lumMod val="75000"/>
                </a:schemeClr>
              </a:solidFill>
            </a:endParaRPr>
          </a:p>
          <a:p>
            <a:pPr marL="0" indent="0">
              <a:buNone/>
            </a:pPr>
            <a:r>
              <a:rPr lang="en-US" dirty="0">
                <a:solidFill>
                  <a:schemeClr val="accent5">
                    <a:lumMod val="75000"/>
                  </a:schemeClr>
                </a:solidFill>
              </a:rPr>
              <a:t>Facilities needs to understand the code structure in order to make it work for them</a:t>
            </a:r>
          </a:p>
        </p:txBody>
      </p:sp>
    </p:spTree>
    <p:extLst>
      <p:ext uri="{BB962C8B-B14F-4D97-AF65-F5344CB8AC3E}">
        <p14:creationId xmlns:p14="http://schemas.microsoft.com/office/powerpoint/2010/main" val="937065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DA1A6FA-1A57-45E9-B618-F706AA05098C}"/>
              </a:ext>
            </a:extLst>
          </p:cNvPr>
          <p:cNvSpPr>
            <a:spLocks noGrp="1" noChangeArrowheads="1"/>
          </p:cNvSpPr>
          <p:nvPr>
            <p:ph type="title"/>
          </p:nvPr>
        </p:nvSpPr>
        <p:spPr/>
        <p:txBody>
          <a:bodyPr>
            <a:normAutofit/>
          </a:bodyPr>
          <a:lstStyle/>
          <a:p>
            <a:r>
              <a:rPr lang="en-US" altLang="en-US" dirty="0"/>
              <a:t>        </a:t>
            </a:r>
            <a:r>
              <a:rPr lang="en-US" altLang="en-US" dirty="0">
                <a:solidFill>
                  <a:schemeClr val="tx1"/>
                </a:solidFill>
              </a:rPr>
              <a:t>ORGANIZE THE CODING</a:t>
            </a:r>
          </a:p>
        </p:txBody>
      </p:sp>
      <p:sp>
        <p:nvSpPr>
          <p:cNvPr id="19459" name="Rectangle 3">
            <a:extLst>
              <a:ext uri="{FF2B5EF4-FFF2-40B4-BE49-F238E27FC236}">
                <a16:creationId xmlns:a16="http://schemas.microsoft.com/office/drawing/2014/main" id="{2AB65657-7DBA-47C2-9537-4F8632E24170}"/>
              </a:ext>
            </a:extLst>
          </p:cNvPr>
          <p:cNvSpPr>
            <a:spLocks noGrp="1" noChangeArrowheads="1"/>
          </p:cNvSpPr>
          <p:nvPr>
            <p:ph type="body" idx="1"/>
          </p:nvPr>
        </p:nvSpPr>
        <p:spPr>
          <a:xfrm>
            <a:off x="693800" y="1828801"/>
            <a:ext cx="7535799" cy="3774186"/>
          </a:xfrm>
        </p:spPr>
        <p:txBody>
          <a:bodyPr>
            <a:normAutofit lnSpcReduction="10000"/>
          </a:bodyPr>
          <a:lstStyle/>
          <a:p>
            <a:pPr>
              <a:buFont typeface="Wingdings" panose="05000000000000000000" pitchFamily="2" charset="2"/>
              <a:buNone/>
            </a:pPr>
            <a:r>
              <a:rPr lang="en-US" altLang="en-US" b="1" i="1" dirty="0">
                <a:solidFill>
                  <a:schemeClr val="accent5">
                    <a:lumMod val="75000"/>
                  </a:schemeClr>
                </a:solidFill>
              </a:rPr>
              <a:t>The perfect accounting system tracks everything you need to know — </a:t>
            </a:r>
          </a:p>
          <a:p>
            <a:pPr>
              <a:buFont typeface="Wingdings" panose="05000000000000000000" pitchFamily="2" charset="2"/>
              <a:buNone/>
            </a:pPr>
            <a:r>
              <a:rPr lang="en-US" altLang="en-US" sz="2700" b="1" i="1" dirty="0">
                <a:solidFill>
                  <a:schemeClr val="accent5">
                    <a:lumMod val="75000"/>
                  </a:schemeClr>
                </a:solidFill>
              </a:rPr>
              <a:t>			</a:t>
            </a:r>
            <a:r>
              <a:rPr lang="en-US" altLang="en-US" b="1" i="1" u="sng" dirty="0">
                <a:solidFill>
                  <a:schemeClr val="accent5">
                    <a:lumMod val="75000"/>
                  </a:schemeClr>
                </a:solidFill>
              </a:rPr>
              <a:t>and nothing more!</a:t>
            </a:r>
          </a:p>
          <a:p>
            <a:pPr>
              <a:buFont typeface="Wingdings" panose="05000000000000000000" pitchFamily="2" charset="2"/>
              <a:buNone/>
            </a:pPr>
            <a:endParaRPr lang="en-US" altLang="en-US" sz="2700" b="1" i="1" u="sng" dirty="0">
              <a:solidFill>
                <a:schemeClr val="accent5">
                  <a:lumMod val="75000"/>
                </a:schemeClr>
              </a:solidFill>
            </a:endParaRPr>
          </a:p>
          <a:p>
            <a:pPr lvl="1">
              <a:buClr>
                <a:srgbClr val="00B050"/>
              </a:buClr>
              <a:buFont typeface="Wingdings" panose="05000000000000000000" pitchFamily="2" charset="2"/>
              <a:buChar char="§"/>
            </a:pPr>
            <a:r>
              <a:rPr lang="en-US" altLang="en-US" sz="2700" b="1" dirty="0">
                <a:solidFill>
                  <a:schemeClr val="bg2">
                    <a:lumMod val="10000"/>
                  </a:schemeClr>
                </a:solidFill>
              </a:rPr>
              <a:t>Fund Codes </a:t>
            </a:r>
            <a:r>
              <a:rPr lang="en-US" altLang="en-US" sz="2700" dirty="0">
                <a:solidFill>
                  <a:schemeClr val="bg2">
                    <a:lumMod val="10000"/>
                  </a:schemeClr>
                </a:solidFill>
              </a:rPr>
              <a:t>= </a:t>
            </a:r>
            <a:r>
              <a:rPr lang="en-US" altLang="en-US" sz="2100" dirty="0">
                <a:solidFill>
                  <a:schemeClr val="bg2">
                    <a:lumMod val="10000"/>
                  </a:schemeClr>
                </a:solidFill>
              </a:rPr>
              <a:t>The source of the funds</a:t>
            </a:r>
          </a:p>
          <a:p>
            <a:pPr lvl="1">
              <a:buClr>
                <a:srgbClr val="00B050"/>
              </a:buClr>
              <a:buFont typeface="Wingdings" panose="05000000000000000000" pitchFamily="2" charset="2"/>
              <a:buChar char="§"/>
            </a:pPr>
            <a:r>
              <a:rPr lang="en-US" altLang="en-US" sz="2700" b="1" dirty="0">
                <a:solidFill>
                  <a:schemeClr val="bg2">
                    <a:lumMod val="10000"/>
                  </a:schemeClr>
                </a:solidFill>
              </a:rPr>
              <a:t>Object Codes </a:t>
            </a:r>
            <a:r>
              <a:rPr lang="en-US" altLang="en-US" sz="2700" dirty="0">
                <a:solidFill>
                  <a:schemeClr val="bg2">
                    <a:lumMod val="10000"/>
                  </a:schemeClr>
                </a:solidFill>
              </a:rPr>
              <a:t>= </a:t>
            </a:r>
            <a:r>
              <a:rPr lang="en-US" altLang="en-US" sz="2100" dirty="0">
                <a:solidFill>
                  <a:schemeClr val="bg2">
                    <a:lumMod val="10000"/>
                  </a:schemeClr>
                </a:solidFill>
              </a:rPr>
              <a:t>How you spend the money</a:t>
            </a:r>
          </a:p>
          <a:p>
            <a:pPr lvl="1">
              <a:buClr>
                <a:srgbClr val="00B050"/>
              </a:buClr>
              <a:buFont typeface="Wingdings" panose="05000000000000000000" pitchFamily="2" charset="2"/>
              <a:buChar char="§"/>
            </a:pPr>
            <a:r>
              <a:rPr lang="en-US" altLang="en-US" sz="2700" b="1" dirty="0">
                <a:solidFill>
                  <a:schemeClr val="bg2">
                    <a:lumMod val="10000"/>
                  </a:schemeClr>
                </a:solidFill>
              </a:rPr>
              <a:t>Unique Project Identifier </a:t>
            </a:r>
            <a:r>
              <a:rPr lang="en-US" altLang="en-US" sz="2700" dirty="0">
                <a:solidFill>
                  <a:schemeClr val="bg2">
                    <a:lumMod val="10000"/>
                  </a:schemeClr>
                </a:solidFill>
              </a:rPr>
              <a:t>= </a:t>
            </a:r>
            <a:r>
              <a:rPr lang="en-US" altLang="en-US" sz="2100" dirty="0">
                <a:solidFill>
                  <a:schemeClr val="bg2">
                    <a:lumMod val="10000"/>
                  </a:schemeClr>
                </a:solidFill>
              </a:rPr>
              <a:t>Function or Goal  (not site!)</a:t>
            </a:r>
          </a:p>
        </p:txBody>
      </p:sp>
    </p:spTree>
    <p:extLst>
      <p:ext uri="{BB962C8B-B14F-4D97-AF65-F5344CB8AC3E}">
        <p14:creationId xmlns:p14="http://schemas.microsoft.com/office/powerpoint/2010/main" val="97235234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309" y="304799"/>
            <a:ext cx="8843816" cy="1023582"/>
          </a:xfrm>
        </p:spPr>
        <p:txBody>
          <a:bodyPr>
            <a:noAutofit/>
          </a:bodyPr>
          <a:lstStyle/>
          <a:p>
            <a:r>
              <a:rPr lang="en-US" sz="1800" b="1" dirty="0">
                <a:solidFill>
                  <a:schemeClr val="tx1"/>
                </a:solidFill>
              </a:rPr>
              <a:t>Fund – Resource – Year – Goal – Function – Object – School</a:t>
            </a:r>
            <a:br>
              <a:rPr lang="en-US" sz="1800" b="1" dirty="0">
                <a:solidFill>
                  <a:schemeClr val="tx1"/>
                </a:solidFill>
              </a:rPr>
            </a:br>
            <a:r>
              <a:rPr lang="en-US" sz="1800" b="1" dirty="0">
                <a:solidFill>
                  <a:schemeClr val="tx1"/>
                </a:solidFill>
              </a:rPr>
              <a:t>   </a:t>
            </a:r>
            <a:r>
              <a:rPr lang="en-US" sz="2000" b="1" dirty="0">
                <a:solidFill>
                  <a:schemeClr val="tx1"/>
                </a:solidFill>
              </a:rPr>
              <a:t>21   –     96XX    –      0     – 9XXX –     8500   –     XXXX   –   XXX</a:t>
            </a:r>
            <a:endParaRPr lang="en-US" sz="1800" b="1" dirty="0">
              <a:solidFill>
                <a:schemeClr val="tx1"/>
              </a:solidFill>
            </a:endParaRPr>
          </a:p>
        </p:txBody>
      </p:sp>
      <p:sp>
        <p:nvSpPr>
          <p:cNvPr id="4" name="Content Placeholder 2">
            <a:extLst>
              <a:ext uri="{FF2B5EF4-FFF2-40B4-BE49-F238E27FC236}">
                <a16:creationId xmlns:a16="http://schemas.microsoft.com/office/drawing/2014/main" id="{57D3A92D-CC6D-4901-98F5-349ED4FD4A57}"/>
              </a:ext>
            </a:extLst>
          </p:cNvPr>
          <p:cNvSpPr txBox="1">
            <a:spLocks/>
          </p:cNvSpPr>
          <p:nvPr/>
        </p:nvSpPr>
        <p:spPr>
          <a:xfrm>
            <a:off x="4596081" y="1905000"/>
            <a:ext cx="4271816" cy="48006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normAutofit/>
          </a:bodyPr>
          <a:lstStyle>
            <a:lvl1pPr marL="500070" marR="0" indent="-500070" algn="l" defTabSz="547695" rtl="0" eaLnBrk="1" latinLnBrk="0" hangingPunct="1">
              <a:lnSpc>
                <a:spcPct val="125000"/>
              </a:lnSpc>
              <a:spcBef>
                <a:spcPts val="1200"/>
              </a:spcBef>
              <a:spcAft>
                <a:spcPts val="0"/>
              </a:spcAft>
              <a:buClrTx/>
              <a:buSzPct val="30000"/>
              <a:buFontTx/>
              <a:buBlip>
                <a:blip r:embed="rId3"/>
              </a:buBlip>
              <a:tabLst/>
              <a:defRPr sz="3937" b="0" i="0" u="none" strike="noStrike" cap="none" spc="0" baseline="0">
                <a:ln>
                  <a:noFill/>
                </a:ln>
                <a:solidFill>
                  <a:srgbClr val="6C6963"/>
                </a:solidFill>
                <a:uFillTx/>
                <a:latin typeface="+mn-lt"/>
                <a:ea typeface="+mn-ea"/>
                <a:cs typeface="+mn-cs"/>
                <a:sym typeface="Baskerville"/>
              </a:defRPr>
            </a:lvl1pPr>
            <a:lvl2pPr marL="1000139" marR="0" indent="-500070" algn="l" defTabSz="547695" rtl="0" eaLnBrk="1" latinLnBrk="0" hangingPunct="1">
              <a:lnSpc>
                <a:spcPct val="125000"/>
              </a:lnSpc>
              <a:spcBef>
                <a:spcPts val="1200"/>
              </a:spcBef>
              <a:spcAft>
                <a:spcPts val="0"/>
              </a:spcAft>
              <a:buClrTx/>
              <a:buSzPct val="30000"/>
              <a:buFontTx/>
              <a:buBlip>
                <a:blip r:embed="rId3"/>
              </a:buBlip>
              <a:tabLst/>
              <a:defRPr sz="3937" b="0" i="0" u="none" strike="noStrike" cap="none" spc="0" baseline="0">
                <a:ln>
                  <a:noFill/>
                </a:ln>
                <a:solidFill>
                  <a:srgbClr val="6C6963"/>
                </a:solidFill>
                <a:uFillTx/>
                <a:latin typeface="+mn-lt"/>
                <a:ea typeface="+mn-ea"/>
                <a:cs typeface="+mn-cs"/>
                <a:sym typeface="Baskerville"/>
              </a:defRPr>
            </a:lvl2pPr>
            <a:lvl3pPr marL="1500209" marR="0" indent="-500070" algn="l" defTabSz="547695" rtl="0" eaLnBrk="1" latinLnBrk="0" hangingPunct="1">
              <a:lnSpc>
                <a:spcPct val="125000"/>
              </a:lnSpc>
              <a:spcBef>
                <a:spcPts val="1200"/>
              </a:spcBef>
              <a:spcAft>
                <a:spcPts val="0"/>
              </a:spcAft>
              <a:buClrTx/>
              <a:buSzPct val="30000"/>
              <a:buFontTx/>
              <a:buBlip>
                <a:blip r:embed="rId3"/>
              </a:buBlip>
              <a:tabLst/>
              <a:defRPr sz="3937" b="0" i="0" u="none" strike="noStrike" cap="none" spc="0" baseline="0">
                <a:ln>
                  <a:noFill/>
                </a:ln>
                <a:solidFill>
                  <a:srgbClr val="6C6963"/>
                </a:solidFill>
                <a:uFillTx/>
                <a:latin typeface="+mn-lt"/>
                <a:ea typeface="+mn-ea"/>
                <a:cs typeface="+mn-cs"/>
                <a:sym typeface="Baskerville"/>
              </a:defRPr>
            </a:lvl3pPr>
            <a:lvl4pPr marL="2000279" marR="0" indent="-500070" algn="l" defTabSz="547695" rtl="0" eaLnBrk="1" latinLnBrk="0" hangingPunct="1">
              <a:lnSpc>
                <a:spcPct val="125000"/>
              </a:lnSpc>
              <a:spcBef>
                <a:spcPts val="1200"/>
              </a:spcBef>
              <a:spcAft>
                <a:spcPts val="0"/>
              </a:spcAft>
              <a:buClrTx/>
              <a:buSzPct val="30000"/>
              <a:buFontTx/>
              <a:buBlip>
                <a:blip r:embed="rId3"/>
              </a:buBlip>
              <a:tabLst/>
              <a:defRPr sz="3937" b="0" i="0" u="none" strike="noStrike" cap="none" spc="0" baseline="0">
                <a:ln>
                  <a:noFill/>
                </a:ln>
                <a:solidFill>
                  <a:srgbClr val="6C6963"/>
                </a:solidFill>
                <a:uFillTx/>
                <a:latin typeface="+mn-lt"/>
                <a:ea typeface="+mn-ea"/>
                <a:cs typeface="+mn-cs"/>
                <a:sym typeface="Baskerville"/>
              </a:defRPr>
            </a:lvl4pPr>
            <a:lvl5pPr marL="2500349" marR="0" indent="-500070" algn="l" defTabSz="547695" rtl="0" eaLnBrk="1" latinLnBrk="0" hangingPunct="1">
              <a:lnSpc>
                <a:spcPct val="125000"/>
              </a:lnSpc>
              <a:spcBef>
                <a:spcPts val="1200"/>
              </a:spcBef>
              <a:spcAft>
                <a:spcPts val="0"/>
              </a:spcAft>
              <a:buClrTx/>
              <a:buSzPct val="30000"/>
              <a:buFontTx/>
              <a:buBlip>
                <a:blip r:embed="rId3"/>
              </a:buBlip>
              <a:tabLst/>
              <a:defRPr sz="3937" b="0" i="0" u="none" strike="noStrike" cap="none" spc="0" baseline="0">
                <a:ln>
                  <a:noFill/>
                </a:ln>
                <a:solidFill>
                  <a:srgbClr val="6C6963"/>
                </a:solidFill>
                <a:uFillTx/>
                <a:latin typeface="+mn-lt"/>
                <a:ea typeface="+mn-ea"/>
                <a:cs typeface="+mn-cs"/>
                <a:sym typeface="Baskerville"/>
              </a:defRPr>
            </a:lvl5pPr>
            <a:lvl6pPr marL="3000418" marR="0" indent="-500070" algn="l" defTabSz="547695" rtl="0" eaLnBrk="1" latinLnBrk="0" hangingPunct="1">
              <a:lnSpc>
                <a:spcPct val="100000"/>
              </a:lnSpc>
              <a:spcBef>
                <a:spcPts val="3937"/>
              </a:spcBef>
              <a:spcAft>
                <a:spcPts val="0"/>
              </a:spcAft>
              <a:buClrTx/>
              <a:buSzPct val="30000"/>
              <a:buFontTx/>
              <a:buBlip>
                <a:blip r:embed="rId3"/>
              </a:buBlip>
              <a:tabLst/>
              <a:defRPr sz="3937" b="0" i="0" u="none" strike="noStrike" cap="none" spc="0" baseline="0">
                <a:ln>
                  <a:noFill/>
                </a:ln>
                <a:solidFill>
                  <a:srgbClr val="6C6963"/>
                </a:solidFill>
                <a:uFillTx/>
                <a:latin typeface="+mn-lt"/>
                <a:ea typeface="+mn-ea"/>
                <a:cs typeface="+mn-cs"/>
                <a:sym typeface="Baskerville"/>
              </a:defRPr>
            </a:lvl6pPr>
            <a:lvl7pPr marL="3500488" marR="0" indent="-500070" algn="l" defTabSz="547695" rtl="0" eaLnBrk="1" latinLnBrk="0" hangingPunct="1">
              <a:lnSpc>
                <a:spcPct val="100000"/>
              </a:lnSpc>
              <a:spcBef>
                <a:spcPts val="3937"/>
              </a:spcBef>
              <a:spcAft>
                <a:spcPts val="0"/>
              </a:spcAft>
              <a:buClrTx/>
              <a:buSzPct val="30000"/>
              <a:buFontTx/>
              <a:buBlip>
                <a:blip r:embed="rId3"/>
              </a:buBlip>
              <a:tabLst/>
              <a:defRPr sz="3937" b="0" i="0" u="none" strike="noStrike" cap="none" spc="0" baseline="0">
                <a:ln>
                  <a:noFill/>
                </a:ln>
                <a:solidFill>
                  <a:srgbClr val="6C6963"/>
                </a:solidFill>
                <a:uFillTx/>
                <a:latin typeface="+mn-lt"/>
                <a:ea typeface="+mn-ea"/>
                <a:cs typeface="+mn-cs"/>
                <a:sym typeface="Baskerville"/>
              </a:defRPr>
            </a:lvl7pPr>
            <a:lvl8pPr marL="4000557" marR="0" indent="-500070" algn="l" defTabSz="547695" rtl="0" eaLnBrk="1" latinLnBrk="0" hangingPunct="1">
              <a:lnSpc>
                <a:spcPct val="100000"/>
              </a:lnSpc>
              <a:spcBef>
                <a:spcPts val="3937"/>
              </a:spcBef>
              <a:spcAft>
                <a:spcPts val="0"/>
              </a:spcAft>
              <a:buClrTx/>
              <a:buSzPct val="30000"/>
              <a:buFontTx/>
              <a:buBlip>
                <a:blip r:embed="rId3"/>
              </a:buBlip>
              <a:tabLst/>
              <a:defRPr sz="3937" b="0" i="0" u="none" strike="noStrike" cap="none" spc="0" baseline="0">
                <a:ln>
                  <a:noFill/>
                </a:ln>
                <a:solidFill>
                  <a:srgbClr val="6C6963"/>
                </a:solidFill>
                <a:uFillTx/>
                <a:latin typeface="+mn-lt"/>
                <a:ea typeface="+mn-ea"/>
                <a:cs typeface="+mn-cs"/>
                <a:sym typeface="Baskerville"/>
              </a:defRPr>
            </a:lvl8pPr>
            <a:lvl9pPr marL="4500627" marR="0" indent="-500070" algn="l" defTabSz="547695" rtl="0" eaLnBrk="1" latinLnBrk="0" hangingPunct="1">
              <a:lnSpc>
                <a:spcPct val="100000"/>
              </a:lnSpc>
              <a:spcBef>
                <a:spcPts val="3937"/>
              </a:spcBef>
              <a:spcAft>
                <a:spcPts val="0"/>
              </a:spcAft>
              <a:buClrTx/>
              <a:buSzPct val="30000"/>
              <a:buFontTx/>
              <a:buBlip>
                <a:blip r:embed="rId3"/>
              </a:buBlip>
              <a:tabLst/>
              <a:defRPr sz="3937" b="0" i="0" u="none" strike="noStrike" cap="none" spc="0" baseline="0">
                <a:ln>
                  <a:noFill/>
                </a:ln>
                <a:solidFill>
                  <a:srgbClr val="6C6963"/>
                </a:solidFill>
                <a:uFillTx/>
                <a:latin typeface="+mn-lt"/>
                <a:ea typeface="+mn-ea"/>
                <a:cs typeface="+mn-cs"/>
                <a:sym typeface="Baskerville"/>
              </a:defRPr>
            </a:lvl9pPr>
          </a:lstStyle>
          <a:p>
            <a:pPr marL="0" indent="0">
              <a:buNone/>
            </a:pPr>
            <a:endParaRPr lang="en-US" sz="2953" kern="0" dirty="0">
              <a:solidFill>
                <a:schemeClr val="tx1"/>
              </a:solidFill>
            </a:endParaRPr>
          </a:p>
          <a:p>
            <a:pPr marL="0" indent="0">
              <a:buNone/>
            </a:pPr>
            <a:r>
              <a:rPr lang="en-US" sz="2953" kern="0" dirty="0"/>
              <a:t> </a:t>
            </a:r>
          </a:p>
        </p:txBody>
      </p:sp>
      <p:sp>
        <p:nvSpPr>
          <p:cNvPr id="5" name="Double Bracket 4">
            <a:extLst>
              <a:ext uri="{FF2B5EF4-FFF2-40B4-BE49-F238E27FC236}">
                <a16:creationId xmlns:a16="http://schemas.microsoft.com/office/drawing/2014/main" id="{DB82A10F-FC94-48C2-93B5-6AC7DEDC2D9B}"/>
              </a:ext>
            </a:extLst>
          </p:cNvPr>
          <p:cNvSpPr/>
          <p:nvPr/>
        </p:nvSpPr>
        <p:spPr>
          <a:xfrm>
            <a:off x="506309" y="446320"/>
            <a:ext cx="761531" cy="784601"/>
          </a:xfrm>
          <a:prstGeom prst="bracketPair">
            <a:avLst/>
          </a:prstGeom>
          <a:ln w="28575">
            <a:solidFill>
              <a:srgbClr val="69A9D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aphicFrame>
        <p:nvGraphicFramePr>
          <p:cNvPr id="9" name="Content Placeholder 8">
            <a:extLst>
              <a:ext uri="{FF2B5EF4-FFF2-40B4-BE49-F238E27FC236}">
                <a16:creationId xmlns:a16="http://schemas.microsoft.com/office/drawing/2014/main" id="{DC2CA959-EEA8-4D90-9BC8-842966138D1F}"/>
              </a:ext>
            </a:extLst>
          </p:cNvPr>
          <p:cNvGraphicFramePr>
            <a:graphicFrameLocks noGrp="1"/>
          </p:cNvGraphicFramePr>
          <p:nvPr>
            <p:ph idx="1"/>
            <p:extLst>
              <p:ext uri="{D42A27DB-BD31-4B8C-83A1-F6EECF244321}">
                <p14:modId xmlns:p14="http://schemas.microsoft.com/office/powerpoint/2010/main" val="2621481946"/>
              </p:ext>
            </p:extLst>
          </p:nvPr>
        </p:nvGraphicFramePr>
        <p:xfrm>
          <a:off x="4604739" y="2286000"/>
          <a:ext cx="4254500" cy="1828800"/>
        </p:xfrm>
        <a:graphic>
          <a:graphicData uri="http://schemas.openxmlformats.org/drawingml/2006/table">
            <a:tbl>
              <a:tblPr>
                <a:tableStyleId>{5C22544A-7EE6-4342-B048-85BDC9FD1C3A}</a:tableStyleId>
              </a:tblPr>
              <a:tblGrid>
                <a:gridCol w="4254500">
                  <a:extLst>
                    <a:ext uri="{9D8B030D-6E8A-4147-A177-3AD203B41FA5}">
                      <a16:colId xmlns:a16="http://schemas.microsoft.com/office/drawing/2014/main" val="2050545300"/>
                    </a:ext>
                  </a:extLst>
                </a:gridCol>
              </a:tblGrid>
              <a:tr h="228600">
                <a:tc>
                  <a:txBody>
                    <a:bodyPr/>
                    <a:lstStyle/>
                    <a:p>
                      <a:pPr algn="l" rtl="0" fontAlgn="ctr"/>
                      <a:r>
                        <a:rPr lang="en-US" sz="1400" u="sng" strike="noStrike" dirty="0">
                          <a:solidFill>
                            <a:schemeClr val="bg2">
                              <a:lumMod val="10000"/>
                            </a:schemeClr>
                          </a:solidFill>
                          <a:effectLst/>
                        </a:rPr>
                        <a:t>Sample Local Titles</a:t>
                      </a:r>
                      <a:endParaRPr lang="en-US" sz="1400" b="0" i="0" u="sng" strike="noStrike" dirty="0">
                        <a:solidFill>
                          <a:schemeClr val="bg2">
                            <a:lumMod val="10000"/>
                          </a:schemeClr>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184085806"/>
                  </a:ext>
                </a:extLst>
              </a:tr>
              <a:tr h="228600">
                <a:tc>
                  <a:txBody>
                    <a:bodyPr/>
                    <a:lstStyle/>
                    <a:p>
                      <a:pPr algn="l" rtl="0" fontAlgn="ctr"/>
                      <a:r>
                        <a:rPr lang="en-US" sz="1400" u="none" strike="noStrike">
                          <a:solidFill>
                            <a:schemeClr val="bg2">
                              <a:lumMod val="10000"/>
                            </a:schemeClr>
                          </a:solidFill>
                          <a:effectLst/>
                        </a:rPr>
                        <a:t>01 = General Fund</a:t>
                      </a:r>
                      <a:endParaRPr lang="en-US" sz="1400" b="0" i="0" u="none" strike="noStrike">
                        <a:solidFill>
                          <a:schemeClr val="bg2">
                            <a:lumMod val="10000"/>
                          </a:schemeClr>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786785395"/>
                  </a:ext>
                </a:extLst>
              </a:tr>
              <a:tr h="228600">
                <a:tc>
                  <a:txBody>
                    <a:bodyPr/>
                    <a:lstStyle/>
                    <a:p>
                      <a:pPr algn="l" rtl="0" fontAlgn="ctr"/>
                      <a:r>
                        <a:rPr lang="en-US" sz="1400" u="none" strike="noStrike">
                          <a:solidFill>
                            <a:schemeClr val="bg2">
                              <a:lumMod val="10000"/>
                            </a:schemeClr>
                          </a:solidFill>
                          <a:effectLst/>
                        </a:rPr>
                        <a:t>21 = G.O. Bonds</a:t>
                      </a:r>
                      <a:endParaRPr lang="en-US" sz="1400" b="0" i="0" u="none" strike="noStrike">
                        <a:solidFill>
                          <a:schemeClr val="bg2">
                            <a:lumMod val="10000"/>
                          </a:schemeClr>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902857167"/>
                  </a:ext>
                </a:extLst>
              </a:tr>
              <a:tr h="228600">
                <a:tc>
                  <a:txBody>
                    <a:bodyPr/>
                    <a:lstStyle/>
                    <a:p>
                      <a:pPr algn="l" rtl="0" fontAlgn="ctr"/>
                      <a:r>
                        <a:rPr lang="en-US" sz="1400" u="none" strike="noStrike">
                          <a:solidFill>
                            <a:schemeClr val="bg2">
                              <a:lumMod val="10000"/>
                            </a:schemeClr>
                          </a:solidFill>
                          <a:effectLst/>
                        </a:rPr>
                        <a:t>25 = Developer Fees</a:t>
                      </a:r>
                      <a:endParaRPr lang="en-US" sz="1400" b="0" i="0" u="none" strike="noStrike">
                        <a:solidFill>
                          <a:schemeClr val="bg2">
                            <a:lumMod val="10000"/>
                          </a:schemeClr>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513204715"/>
                  </a:ext>
                </a:extLst>
              </a:tr>
              <a:tr h="228600">
                <a:tc>
                  <a:txBody>
                    <a:bodyPr/>
                    <a:lstStyle/>
                    <a:p>
                      <a:pPr algn="l" rtl="0" fontAlgn="ctr"/>
                      <a:r>
                        <a:rPr lang="en-US" sz="1400" u="none" strike="noStrike" dirty="0">
                          <a:solidFill>
                            <a:schemeClr val="bg2">
                              <a:lumMod val="10000"/>
                            </a:schemeClr>
                          </a:solidFill>
                          <a:effectLst/>
                        </a:rPr>
                        <a:t>35 = State School Facilities Program - SFP</a:t>
                      </a:r>
                      <a:endParaRPr lang="en-US" sz="1400" b="0" i="0" u="none" strike="noStrike" dirty="0">
                        <a:solidFill>
                          <a:schemeClr val="bg2">
                            <a:lumMod val="10000"/>
                          </a:schemeClr>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067249416"/>
                  </a:ext>
                </a:extLst>
              </a:tr>
              <a:tr h="457200">
                <a:tc>
                  <a:txBody>
                    <a:bodyPr/>
                    <a:lstStyle/>
                    <a:p>
                      <a:pPr algn="l" rtl="0" fontAlgn="ctr"/>
                      <a:r>
                        <a:rPr lang="en-US" sz="1400" u="none" strike="noStrike" dirty="0">
                          <a:solidFill>
                            <a:schemeClr val="bg2">
                              <a:lumMod val="10000"/>
                            </a:schemeClr>
                          </a:solidFill>
                          <a:effectLst/>
                        </a:rPr>
                        <a:t>40 = Restricted Reserve: Redevelopment, or </a:t>
                      </a:r>
                    </a:p>
                    <a:p>
                      <a:pPr algn="l" rtl="0" fontAlgn="ctr"/>
                      <a:r>
                        <a:rPr lang="en-US" sz="1400" u="none" strike="noStrike" dirty="0">
                          <a:solidFill>
                            <a:schemeClr val="bg2">
                              <a:lumMod val="10000"/>
                            </a:schemeClr>
                          </a:solidFill>
                          <a:effectLst/>
                        </a:rPr>
                        <a:t>Restricted Reserve: Capital Development</a:t>
                      </a:r>
                      <a:endParaRPr lang="en-US" sz="1400" b="0" i="0" u="none" strike="noStrike" dirty="0">
                        <a:solidFill>
                          <a:schemeClr val="bg2">
                            <a:lumMod val="10000"/>
                          </a:schemeClr>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800653079"/>
                  </a:ext>
                </a:extLst>
              </a:tr>
              <a:tr h="228600">
                <a:tc>
                  <a:txBody>
                    <a:bodyPr/>
                    <a:lstStyle/>
                    <a:p>
                      <a:pPr algn="l" rtl="0" fontAlgn="ctr"/>
                      <a:r>
                        <a:rPr lang="en-US" sz="1400" u="none" strike="noStrike" dirty="0">
                          <a:solidFill>
                            <a:schemeClr val="bg2">
                              <a:lumMod val="10000"/>
                            </a:schemeClr>
                          </a:solidFill>
                          <a:effectLst/>
                        </a:rPr>
                        <a:t>49 = Mello-</a:t>
                      </a:r>
                      <a:r>
                        <a:rPr lang="en-US" sz="1400" u="none" strike="noStrike" dirty="0" err="1">
                          <a:solidFill>
                            <a:schemeClr val="bg2">
                              <a:lumMod val="10000"/>
                            </a:schemeClr>
                          </a:solidFill>
                          <a:effectLst/>
                        </a:rPr>
                        <a:t>Roos</a:t>
                      </a:r>
                      <a:r>
                        <a:rPr lang="en-US" sz="1400" u="none" strike="noStrike" dirty="0">
                          <a:solidFill>
                            <a:schemeClr val="bg2">
                              <a:lumMod val="10000"/>
                            </a:schemeClr>
                          </a:solidFill>
                          <a:effectLst/>
                        </a:rPr>
                        <a:t> Community Facilities District - CFD</a:t>
                      </a:r>
                      <a:endParaRPr lang="en-US" sz="1400" b="0" i="0" u="none" strike="noStrike" dirty="0">
                        <a:solidFill>
                          <a:schemeClr val="bg2">
                            <a:lumMod val="10000"/>
                          </a:schemeClr>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907524426"/>
                  </a:ext>
                </a:extLst>
              </a:tr>
            </a:tbl>
          </a:graphicData>
        </a:graphic>
      </p:graphicFrame>
      <p:graphicFrame>
        <p:nvGraphicFramePr>
          <p:cNvPr id="12" name="Content Placeholder 6">
            <a:extLst>
              <a:ext uri="{FF2B5EF4-FFF2-40B4-BE49-F238E27FC236}">
                <a16:creationId xmlns:a16="http://schemas.microsoft.com/office/drawing/2014/main" id="{07F83C58-A2BA-457F-8549-B071B8CE69EE}"/>
              </a:ext>
            </a:extLst>
          </p:cNvPr>
          <p:cNvGraphicFramePr>
            <a:graphicFrameLocks/>
          </p:cNvGraphicFramePr>
          <p:nvPr>
            <p:extLst>
              <p:ext uri="{D42A27DB-BD31-4B8C-83A1-F6EECF244321}">
                <p14:modId xmlns:p14="http://schemas.microsoft.com/office/powerpoint/2010/main" val="3109674170"/>
              </p:ext>
            </p:extLst>
          </p:nvPr>
        </p:nvGraphicFramePr>
        <p:xfrm>
          <a:off x="161110" y="2286000"/>
          <a:ext cx="4254500" cy="1828800"/>
        </p:xfrm>
        <a:graphic>
          <a:graphicData uri="http://schemas.openxmlformats.org/drawingml/2006/table">
            <a:tbl>
              <a:tblPr>
                <a:tableStyleId>{5C22544A-7EE6-4342-B048-85BDC9FD1C3A}</a:tableStyleId>
              </a:tblPr>
              <a:tblGrid>
                <a:gridCol w="4254500">
                  <a:extLst>
                    <a:ext uri="{9D8B030D-6E8A-4147-A177-3AD203B41FA5}">
                      <a16:colId xmlns:a16="http://schemas.microsoft.com/office/drawing/2014/main" val="1570633601"/>
                    </a:ext>
                  </a:extLst>
                </a:gridCol>
              </a:tblGrid>
              <a:tr h="228600">
                <a:tc>
                  <a:txBody>
                    <a:bodyPr/>
                    <a:lstStyle/>
                    <a:p>
                      <a:pPr algn="l" rtl="0" fontAlgn="ctr"/>
                      <a:r>
                        <a:rPr lang="en-US" sz="1400" u="sng" strike="noStrike">
                          <a:solidFill>
                            <a:schemeClr val="bg2">
                              <a:lumMod val="10000"/>
                            </a:schemeClr>
                          </a:solidFill>
                          <a:effectLst/>
                        </a:rPr>
                        <a:t>Common Facility Funds by Official Name (CSAM) </a:t>
                      </a:r>
                      <a:endParaRPr lang="en-US" sz="1400" b="0" i="0" u="sng" strike="noStrike">
                        <a:solidFill>
                          <a:schemeClr val="bg2">
                            <a:lumMod val="10000"/>
                          </a:schemeClr>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65326524"/>
                  </a:ext>
                </a:extLst>
              </a:tr>
              <a:tr h="228600">
                <a:tc>
                  <a:txBody>
                    <a:bodyPr/>
                    <a:lstStyle/>
                    <a:p>
                      <a:pPr algn="l" rtl="0" fontAlgn="ctr"/>
                      <a:r>
                        <a:rPr lang="en-US" sz="1400" u="none" strike="noStrike">
                          <a:solidFill>
                            <a:schemeClr val="bg2">
                              <a:lumMod val="10000"/>
                            </a:schemeClr>
                          </a:solidFill>
                          <a:effectLst/>
                        </a:rPr>
                        <a:t>01 = General Fund</a:t>
                      </a:r>
                      <a:endParaRPr lang="en-US" sz="1400" b="0" i="0" u="none" strike="noStrike">
                        <a:solidFill>
                          <a:schemeClr val="bg2">
                            <a:lumMod val="10000"/>
                          </a:schemeClr>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152487205"/>
                  </a:ext>
                </a:extLst>
              </a:tr>
              <a:tr h="228600">
                <a:tc>
                  <a:txBody>
                    <a:bodyPr/>
                    <a:lstStyle/>
                    <a:p>
                      <a:pPr algn="l" rtl="0" fontAlgn="ctr"/>
                      <a:r>
                        <a:rPr lang="en-US" sz="1400" u="none" strike="noStrike">
                          <a:solidFill>
                            <a:schemeClr val="bg2">
                              <a:lumMod val="10000"/>
                            </a:schemeClr>
                          </a:solidFill>
                          <a:effectLst/>
                        </a:rPr>
                        <a:t>21 = Building Fund</a:t>
                      </a:r>
                      <a:endParaRPr lang="en-US" sz="1400" b="0" i="0" u="none" strike="noStrike">
                        <a:solidFill>
                          <a:schemeClr val="bg2">
                            <a:lumMod val="10000"/>
                          </a:schemeClr>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530772024"/>
                  </a:ext>
                </a:extLst>
              </a:tr>
              <a:tr h="228600">
                <a:tc>
                  <a:txBody>
                    <a:bodyPr/>
                    <a:lstStyle/>
                    <a:p>
                      <a:pPr algn="l" rtl="0" fontAlgn="ctr"/>
                      <a:r>
                        <a:rPr lang="en-US" sz="1400" u="none" strike="noStrike">
                          <a:solidFill>
                            <a:schemeClr val="bg2">
                              <a:lumMod val="10000"/>
                            </a:schemeClr>
                          </a:solidFill>
                          <a:effectLst/>
                        </a:rPr>
                        <a:t>25 = Capital Facilities Fund </a:t>
                      </a:r>
                      <a:endParaRPr lang="en-US" sz="1400" b="0" i="0" u="none" strike="noStrike">
                        <a:solidFill>
                          <a:schemeClr val="bg2">
                            <a:lumMod val="10000"/>
                          </a:schemeClr>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86481584"/>
                  </a:ext>
                </a:extLst>
              </a:tr>
              <a:tr h="228600">
                <a:tc>
                  <a:txBody>
                    <a:bodyPr/>
                    <a:lstStyle/>
                    <a:p>
                      <a:pPr algn="l" rtl="0" fontAlgn="ctr"/>
                      <a:r>
                        <a:rPr lang="en-US" sz="1400" u="none" strike="noStrike" dirty="0">
                          <a:solidFill>
                            <a:schemeClr val="bg2">
                              <a:lumMod val="10000"/>
                            </a:schemeClr>
                          </a:solidFill>
                          <a:effectLst/>
                        </a:rPr>
                        <a:t>35 = County School Facilities Fund</a:t>
                      </a:r>
                      <a:endParaRPr lang="en-US" sz="1400" b="0" i="0" u="none" strike="noStrike" dirty="0">
                        <a:solidFill>
                          <a:schemeClr val="bg2">
                            <a:lumMod val="10000"/>
                          </a:schemeClr>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022003192"/>
                  </a:ext>
                </a:extLst>
              </a:tr>
              <a:tr h="457200">
                <a:tc>
                  <a:txBody>
                    <a:bodyPr/>
                    <a:lstStyle/>
                    <a:p>
                      <a:pPr algn="l" rtl="0" fontAlgn="ctr"/>
                      <a:r>
                        <a:rPr lang="en-US" sz="1400" u="none" strike="noStrike">
                          <a:solidFill>
                            <a:schemeClr val="bg2">
                              <a:lumMod val="10000"/>
                            </a:schemeClr>
                          </a:solidFill>
                          <a:effectLst/>
                        </a:rPr>
                        <a:t>40 = Special Reserve Funds for Capital Outlay Projects</a:t>
                      </a:r>
                      <a:endParaRPr lang="en-US" sz="1400" b="0" i="0" u="none" strike="noStrike">
                        <a:solidFill>
                          <a:schemeClr val="bg2">
                            <a:lumMod val="10000"/>
                          </a:schemeClr>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733230490"/>
                  </a:ext>
                </a:extLst>
              </a:tr>
              <a:tr h="228600">
                <a:tc>
                  <a:txBody>
                    <a:bodyPr/>
                    <a:lstStyle/>
                    <a:p>
                      <a:pPr algn="l" rtl="0" fontAlgn="ctr"/>
                      <a:r>
                        <a:rPr lang="en-US" sz="1400" u="none" strike="noStrike" dirty="0">
                          <a:solidFill>
                            <a:schemeClr val="bg2">
                              <a:lumMod val="10000"/>
                            </a:schemeClr>
                          </a:solidFill>
                          <a:effectLst/>
                        </a:rPr>
                        <a:t>49 = Capital Projects Fund for Blended Component Units </a:t>
                      </a:r>
                      <a:endParaRPr lang="en-US" sz="1400" b="0" i="0" u="none" strike="noStrike" dirty="0">
                        <a:solidFill>
                          <a:schemeClr val="bg2">
                            <a:lumMod val="10000"/>
                          </a:schemeClr>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568370344"/>
                  </a:ext>
                </a:extLst>
              </a:tr>
            </a:tbl>
          </a:graphicData>
        </a:graphic>
      </p:graphicFrame>
      <p:sp>
        <p:nvSpPr>
          <p:cNvPr id="3" name="Rectangle 3">
            <a:extLst>
              <a:ext uri="{FF2B5EF4-FFF2-40B4-BE49-F238E27FC236}">
                <a16:creationId xmlns:a16="http://schemas.microsoft.com/office/drawing/2014/main" id="{4E80CA8B-EA95-F337-ABBA-5C94712B7FD7}"/>
              </a:ext>
            </a:extLst>
          </p:cNvPr>
          <p:cNvSpPr txBox="1">
            <a:spLocks noChangeArrowheads="1"/>
          </p:cNvSpPr>
          <p:nvPr/>
        </p:nvSpPr>
        <p:spPr>
          <a:xfrm>
            <a:off x="1066800" y="4419600"/>
            <a:ext cx="7535799" cy="1523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69A9D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600" kern="1200">
                <a:solidFill>
                  <a:srgbClr val="69A9D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69A9D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200" kern="1200">
                <a:solidFill>
                  <a:srgbClr val="69A9D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200" kern="1200">
                <a:solidFill>
                  <a:srgbClr val="69A9D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None/>
            </a:pPr>
            <a:r>
              <a:rPr lang="en-US" altLang="en-US" b="1" i="1" dirty="0">
                <a:solidFill>
                  <a:schemeClr val="accent5">
                    <a:lumMod val="75000"/>
                  </a:schemeClr>
                </a:solidFill>
              </a:rPr>
              <a:t>For reporting purposes use the local titles that will make sense to people</a:t>
            </a:r>
            <a:endParaRPr lang="en-US" altLang="en-US" b="1" i="1" u="sng" dirty="0">
              <a:solidFill>
                <a:schemeClr val="accent5">
                  <a:lumMod val="75000"/>
                </a:schemeClr>
              </a:solidFill>
            </a:endParaRPr>
          </a:p>
        </p:txBody>
      </p:sp>
    </p:spTree>
    <p:extLst>
      <p:ext uri="{BB962C8B-B14F-4D97-AF65-F5344CB8AC3E}">
        <p14:creationId xmlns:p14="http://schemas.microsoft.com/office/powerpoint/2010/main" val="2522179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78" y="76200"/>
            <a:ext cx="9525000" cy="1143000"/>
          </a:xfrm>
        </p:spPr>
        <p:txBody>
          <a:bodyPr>
            <a:noAutofit/>
          </a:bodyPr>
          <a:lstStyle/>
          <a:p>
            <a:pPr algn="ctr"/>
            <a:r>
              <a:rPr lang="en-US" sz="2000" b="1" dirty="0">
                <a:solidFill>
                  <a:schemeClr val="tx1"/>
                </a:solidFill>
              </a:rPr>
              <a:t>Fund – Resource – Year – Goal – Function – Object – School</a:t>
            </a:r>
            <a:br>
              <a:rPr lang="en-US" sz="2000" b="1" dirty="0">
                <a:solidFill>
                  <a:schemeClr val="tx1"/>
                </a:solidFill>
              </a:rPr>
            </a:br>
            <a:r>
              <a:rPr lang="en-US" sz="2000" b="1" dirty="0">
                <a:solidFill>
                  <a:schemeClr val="tx1"/>
                </a:solidFill>
              </a:rPr>
              <a:t>21   –       96XX      –    0    –  9XXX  –     8500     –    XXXX   –     XXX</a:t>
            </a:r>
          </a:p>
        </p:txBody>
      </p:sp>
      <p:sp>
        <p:nvSpPr>
          <p:cNvPr id="3" name="Content Placeholder 2"/>
          <p:cNvSpPr>
            <a:spLocks noGrp="1"/>
          </p:cNvSpPr>
          <p:nvPr>
            <p:ph sz="half" idx="1"/>
          </p:nvPr>
        </p:nvSpPr>
        <p:spPr>
          <a:xfrm>
            <a:off x="457200" y="1828800"/>
            <a:ext cx="4038600" cy="4267200"/>
          </a:xfrm>
        </p:spPr>
        <p:txBody>
          <a:bodyPr>
            <a:noAutofit/>
          </a:bodyPr>
          <a:lstStyle/>
          <a:p>
            <a:pPr marL="0" indent="0">
              <a:buNone/>
            </a:pPr>
            <a:r>
              <a:rPr lang="en-US" sz="1800" u="sng" dirty="0">
                <a:solidFill>
                  <a:schemeClr val="bg2">
                    <a:lumMod val="10000"/>
                  </a:schemeClr>
                </a:solidFill>
              </a:rPr>
              <a:t>Resource</a:t>
            </a:r>
          </a:p>
          <a:p>
            <a:pPr marL="0" indent="0">
              <a:buNone/>
            </a:pPr>
            <a:r>
              <a:rPr lang="en-US" sz="1800" dirty="0">
                <a:solidFill>
                  <a:schemeClr val="bg2">
                    <a:lumMod val="10000"/>
                  </a:schemeClr>
                </a:solidFill>
              </a:rPr>
              <a:t>Project types are identified by the Resource Code.  </a:t>
            </a:r>
          </a:p>
          <a:p>
            <a:pPr marL="0" indent="0">
              <a:buNone/>
            </a:pPr>
            <a:endParaRPr lang="en-US" sz="1800" dirty="0">
              <a:solidFill>
                <a:schemeClr val="bg2">
                  <a:lumMod val="10000"/>
                </a:schemeClr>
              </a:solidFill>
            </a:endParaRPr>
          </a:p>
          <a:p>
            <a:pPr marL="0" indent="0">
              <a:buNone/>
            </a:pPr>
            <a:r>
              <a:rPr lang="en-US" sz="1800" dirty="0">
                <a:solidFill>
                  <a:schemeClr val="bg2">
                    <a:lumMod val="10000"/>
                  </a:schemeClr>
                </a:solidFill>
              </a:rPr>
              <a:t>For example:</a:t>
            </a:r>
          </a:p>
          <a:p>
            <a:pPr marL="0" indent="0">
              <a:buNone/>
            </a:pPr>
            <a:r>
              <a:rPr lang="en-US" sz="1800" dirty="0">
                <a:solidFill>
                  <a:schemeClr val="bg2">
                    <a:lumMod val="10000"/>
                  </a:schemeClr>
                </a:solidFill>
              </a:rPr>
              <a:t>9601 = New Construction (SFP) </a:t>
            </a:r>
          </a:p>
          <a:p>
            <a:pPr marL="0" indent="0">
              <a:buNone/>
            </a:pPr>
            <a:r>
              <a:rPr lang="en-US" sz="1800" dirty="0">
                <a:solidFill>
                  <a:schemeClr val="bg2">
                    <a:lumMod val="10000"/>
                  </a:schemeClr>
                </a:solidFill>
              </a:rPr>
              <a:t>9602 = Modernization (SFP)</a:t>
            </a:r>
          </a:p>
          <a:p>
            <a:pPr marL="0" indent="0">
              <a:buNone/>
            </a:pPr>
            <a:r>
              <a:rPr lang="en-US" sz="1800" dirty="0">
                <a:solidFill>
                  <a:schemeClr val="bg2">
                    <a:lumMod val="10000"/>
                  </a:schemeClr>
                </a:solidFill>
              </a:rPr>
              <a:t>9603 = Career Tech Ed (SFP)</a:t>
            </a:r>
          </a:p>
          <a:p>
            <a:endParaRPr lang="en-US" sz="1800" dirty="0">
              <a:solidFill>
                <a:schemeClr val="bg2">
                  <a:lumMod val="10000"/>
                </a:schemeClr>
              </a:solidFill>
            </a:endParaRPr>
          </a:p>
        </p:txBody>
      </p:sp>
      <p:sp>
        <p:nvSpPr>
          <p:cNvPr id="4" name="Content Placeholder 3"/>
          <p:cNvSpPr>
            <a:spLocks noGrp="1"/>
          </p:cNvSpPr>
          <p:nvPr>
            <p:ph sz="half" idx="2"/>
          </p:nvPr>
        </p:nvSpPr>
        <p:spPr>
          <a:xfrm>
            <a:off x="4617722" y="1981200"/>
            <a:ext cx="4145278" cy="3017520"/>
          </a:xfrm>
        </p:spPr>
        <p:txBody>
          <a:bodyPr>
            <a:normAutofit/>
          </a:bodyPr>
          <a:lstStyle/>
          <a:p>
            <a:pPr marL="0" indent="0">
              <a:buNone/>
            </a:pPr>
            <a:r>
              <a:rPr lang="en-US" sz="2000" dirty="0">
                <a:solidFill>
                  <a:schemeClr val="accent5">
                    <a:lumMod val="75000"/>
                  </a:schemeClr>
                </a:solidFill>
              </a:rPr>
              <a:t>The District can use part of the code to define types such as:</a:t>
            </a:r>
          </a:p>
          <a:p>
            <a:pPr marL="0" indent="0">
              <a:buNone/>
            </a:pPr>
            <a:endParaRPr lang="en-US" sz="2000" dirty="0">
              <a:solidFill>
                <a:schemeClr val="accent5">
                  <a:lumMod val="75000"/>
                </a:schemeClr>
              </a:solidFill>
            </a:endParaRPr>
          </a:p>
          <a:p>
            <a:pPr marL="0" indent="0">
              <a:buNone/>
            </a:pPr>
            <a:r>
              <a:rPr lang="en-US" sz="2000" dirty="0">
                <a:solidFill>
                  <a:schemeClr val="accent5">
                    <a:lumMod val="75000"/>
                  </a:schemeClr>
                </a:solidFill>
              </a:rPr>
              <a:t>SFP or not SFP, CTE, DSA Certification, A300, Close Out, etc.</a:t>
            </a:r>
          </a:p>
          <a:p>
            <a:pPr marL="0" indent="0">
              <a:buNone/>
            </a:pPr>
            <a:endParaRPr lang="en-US" sz="2000" dirty="0">
              <a:solidFill>
                <a:schemeClr val="accent5">
                  <a:lumMod val="75000"/>
                </a:schemeClr>
              </a:solidFill>
            </a:endParaRPr>
          </a:p>
          <a:p>
            <a:pPr marL="0" indent="0">
              <a:buNone/>
            </a:pPr>
            <a:r>
              <a:rPr lang="en-US" sz="2000" dirty="0">
                <a:solidFill>
                  <a:schemeClr val="accent5">
                    <a:lumMod val="75000"/>
                  </a:schemeClr>
                </a:solidFill>
              </a:rPr>
              <a:t>(Maintenance numbers are 91XX)</a:t>
            </a:r>
          </a:p>
          <a:p>
            <a:endParaRPr lang="en-US" dirty="0">
              <a:solidFill>
                <a:schemeClr val="tx1"/>
              </a:solidFill>
            </a:endParaRPr>
          </a:p>
        </p:txBody>
      </p:sp>
      <p:sp>
        <p:nvSpPr>
          <p:cNvPr id="5" name="Double Bracket 4">
            <a:extLst>
              <a:ext uri="{FF2B5EF4-FFF2-40B4-BE49-F238E27FC236}">
                <a16:creationId xmlns:a16="http://schemas.microsoft.com/office/drawing/2014/main" id="{4403EC4C-14BE-4B5A-9FD2-FD2DB8B45FE7}"/>
              </a:ext>
            </a:extLst>
          </p:cNvPr>
          <p:cNvSpPr/>
          <p:nvPr/>
        </p:nvSpPr>
        <p:spPr>
          <a:xfrm>
            <a:off x="1219200" y="231613"/>
            <a:ext cx="1524000" cy="832174"/>
          </a:xfrm>
          <a:prstGeom prst="bracketPair">
            <a:avLst/>
          </a:prstGeom>
          <a:ln w="28575">
            <a:solidFill>
              <a:srgbClr val="69A9D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Tree>
    <p:extLst>
      <p:ext uri="{BB962C8B-B14F-4D97-AF65-F5344CB8AC3E}">
        <p14:creationId xmlns:p14="http://schemas.microsoft.com/office/powerpoint/2010/main" val="2597105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1600200"/>
            <a:ext cx="7543800" cy="3894918"/>
          </a:xfrm>
        </p:spPr>
        <p:txBody>
          <a:bodyPr>
            <a:normAutofit lnSpcReduction="10000"/>
          </a:bodyPr>
          <a:lstStyle/>
          <a:p>
            <a:pPr marL="0" indent="0">
              <a:buNone/>
            </a:pPr>
            <a:r>
              <a:rPr lang="en-US" sz="2100" u="sng" dirty="0">
                <a:solidFill>
                  <a:schemeClr val="bg2">
                    <a:lumMod val="10000"/>
                  </a:schemeClr>
                </a:solidFill>
              </a:rPr>
              <a:t>Year</a:t>
            </a:r>
            <a:endParaRPr lang="en-US" sz="2100" dirty="0">
              <a:solidFill>
                <a:schemeClr val="bg2">
                  <a:lumMod val="10000"/>
                </a:schemeClr>
              </a:solidFill>
            </a:endParaRPr>
          </a:p>
          <a:p>
            <a:pPr marL="0" indent="0">
              <a:buNone/>
            </a:pPr>
            <a:r>
              <a:rPr lang="en-US" sz="2100" dirty="0">
                <a:solidFill>
                  <a:schemeClr val="bg2">
                    <a:lumMod val="10000"/>
                  </a:schemeClr>
                </a:solidFill>
              </a:rPr>
              <a:t>Used to clarify grants that span multiple years, not for Facility Projects</a:t>
            </a:r>
          </a:p>
          <a:p>
            <a:pPr marL="0" indent="0">
              <a:buNone/>
            </a:pPr>
            <a:endParaRPr lang="en-US" sz="2100" dirty="0">
              <a:solidFill>
                <a:schemeClr val="bg2">
                  <a:lumMod val="10000"/>
                </a:schemeClr>
              </a:solidFill>
            </a:endParaRPr>
          </a:p>
          <a:p>
            <a:pPr marL="0" indent="0">
              <a:buNone/>
            </a:pPr>
            <a:r>
              <a:rPr lang="en-US" sz="2100" u="sng" dirty="0">
                <a:solidFill>
                  <a:schemeClr val="bg2">
                    <a:lumMod val="10000"/>
                  </a:schemeClr>
                </a:solidFill>
              </a:rPr>
              <a:t>Goal</a:t>
            </a:r>
            <a:r>
              <a:rPr lang="en-US" sz="2100" dirty="0">
                <a:solidFill>
                  <a:schemeClr val="bg2">
                    <a:lumMod val="10000"/>
                  </a:schemeClr>
                </a:solidFill>
              </a:rPr>
              <a:t>  This can be used for the project’s unique project identifier – its project number.  Any project with state funding is required to have a unique identifier. The project number can be used to sort data by project.</a:t>
            </a:r>
          </a:p>
          <a:p>
            <a:pPr marL="0" indent="0">
              <a:buNone/>
            </a:pPr>
            <a:endParaRPr lang="en-US" sz="2100" dirty="0">
              <a:solidFill>
                <a:schemeClr val="bg2">
                  <a:lumMod val="10000"/>
                </a:schemeClr>
              </a:solidFill>
            </a:endParaRPr>
          </a:p>
          <a:p>
            <a:pPr marL="0" indent="0">
              <a:buNone/>
            </a:pPr>
            <a:r>
              <a:rPr lang="en-US" sz="2100" dirty="0">
                <a:solidFill>
                  <a:schemeClr val="bg2">
                    <a:lumMod val="10000"/>
                  </a:schemeClr>
                </a:solidFill>
              </a:rPr>
              <a:t>(The unique identifier can alternatively be put in other segments like Management Code or Cost Code)</a:t>
            </a:r>
          </a:p>
          <a:p>
            <a:endParaRPr lang="en-US" sz="2100" dirty="0"/>
          </a:p>
        </p:txBody>
      </p:sp>
      <p:sp>
        <p:nvSpPr>
          <p:cNvPr id="7" name="Title 1">
            <a:extLst>
              <a:ext uri="{FF2B5EF4-FFF2-40B4-BE49-F238E27FC236}">
                <a16:creationId xmlns:a16="http://schemas.microsoft.com/office/drawing/2014/main" id="{6A7C082A-8C97-480E-A4D8-8C9BDB6F0B7C}"/>
              </a:ext>
            </a:extLst>
          </p:cNvPr>
          <p:cNvSpPr txBox="1">
            <a:spLocks/>
          </p:cNvSpPr>
          <p:nvPr/>
        </p:nvSpPr>
        <p:spPr>
          <a:xfrm>
            <a:off x="-144778" y="76200"/>
            <a:ext cx="9525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cap="all" baseline="0">
                <a:solidFill>
                  <a:srgbClr val="006600"/>
                </a:solidFill>
                <a:latin typeface="Arial" pitchFamily="34" charset="0"/>
                <a:ea typeface="+mj-ea"/>
                <a:cs typeface="Arial" pitchFamily="34" charset="0"/>
              </a:defRPr>
            </a:lvl1pPr>
          </a:lstStyle>
          <a:p>
            <a:pPr algn="ctr"/>
            <a:r>
              <a:rPr lang="en-US" sz="2000" b="1" dirty="0">
                <a:solidFill>
                  <a:schemeClr val="tx1"/>
                </a:solidFill>
              </a:rPr>
              <a:t>Fund – Resource – Year – Goal – Function – Object – School</a:t>
            </a:r>
            <a:br>
              <a:rPr lang="en-US" sz="2000" b="1" dirty="0">
                <a:solidFill>
                  <a:schemeClr val="tx1"/>
                </a:solidFill>
              </a:rPr>
            </a:br>
            <a:r>
              <a:rPr lang="en-US" sz="2000" b="1" dirty="0">
                <a:solidFill>
                  <a:schemeClr val="tx1"/>
                </a:solidFill>
              </a:rPr>
              <a:t>21   –       96XX      –    0    –  9XXX  –     8500     –    XXXX   –     XXX</a:t>
            </a:r>
          </a:p>
        </p:txBody>
      </p:sp>
      <p:sp>
        <p:nvSpPr>
          <p:cNvPr id="8" name="Double Bracket 7">
            <a:extLst>
              <a:ext uri="{FF2B5EF4-FFF2-40B4-BE49-F238E27FC236}">
                <a16:creationId xmlns:a16="http://schemas.microsoft.com/office/drawing/2014/main" id="{8EFE9F4F-29D2-411B-B6F6-F616A93E8DED}"/>
              </a:ext>
            </a:extLst>
          </p:cNvPr>
          <p:cNvSpPr/>
          <p:nvPr/>
        </p:nvSpPr>
        <p:spPr>
          <a:xfrm>
            <a:off x="2895600" y="231613"/>
            <a:ext cx="1905000" cy="832174"/>
          </a:xfrm>
          <a:prstGeom prst="bracketPair">
            <a:avLst/>
          </a:prstGeom>
          <a:ln w="28575">
            <a:solidFill>
              <a:srgbClr val="69A9D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Tree>
    <p:extLst>
      <p:ext uri="{BB962C8B-B14F-4D97-AF65-F5344CB8AC3E}">
        <p14:creationId xmlns:p14="http://schemas.microsoft.com/office/powerpoint/2010/main" val="3171093657"/>
      </p:ext>
    </p:extLst>
  </p:cSld>
  <p:clrMapOvr>
    <a:masterClrMapping/>
  </p:clrMapOvr>
</p:sld>
</file>

<file path=ppt/theme/theme1.xml><?xml version="1.0" encoding="utf-8"?>
<a:theme xmlns:a="http://schemas.openxmlformats.org/drawingml/2006/main" name="Office Theme">
  <a:themeElements>
    <a:clrScheme name="Custom 17">
      <a:dk1>
        <a:srgbClr val="009E47"/>
      </a:dk1>
      <a:lt1>
        <a:sysClr val="window" lastClr="FFFFFF"/>
      </a:lt1>
      <a:dk2>
        <a:srgbClr val="92D050"/>
      </a:dk2>
      <a:lt2>
        <a:srgbClr val="EBF1DD"/>
      </a:lt2>
      <a:accent1>
        <a:srgbClr val="69A9D5"/>
      </a:accent1>
      <a:accent2>
        <a:srgbClr val="E75141"/>
      </a:accent2>
      <a:accent3>
        <a:srgbClr val="14EC85"/>
      </a:accent3>
      <a:accent4>
        <a:srgbClr val="F6F96D"/>
      </a:accent4>
      <a:accent5>
        <a:srgbClr val="4BACC6"/>
      </a:accent5>
      <a:accent6>
        <a:srgbClr val="F56E49"/>
      </a:accent6>
      <a:hlink>
        <a:srgbClr val="009E47"/>
      </a:hlink>
      <a:folHlink>
        <a:srgbClr val="E7514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3979</TotalTime>
  <Words>3665</Words>
  <Application>Microsoft Office PowerPoint</Application>
  <PresentationFormat>On-screen Show (4:3)</PresentationFormat>
  <Paragraphs>432</Paragraphs>
  <Slides>34</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Arial</vt:lpstr>
      <vt:lpstr>Baskerville</vt:lpstr>
      <vt:lpstr>Calibri</vt:lpstr>
      <vt:lpstr>Calibri Light</vt:lpstr>
      <vt:lpstr>Wingdings</vt:lpstr>
      <vt:lpstr>Office Theme</vt:lpstr>
      <vt:lpstr>Custom Design</vt:lpstr>
      <vt:lpstr>You Have a New Bond Let’s get ready!</vt:lpstr>
      <vt:lpstr>PowerPoint Presentation</vt:lpstr>
      <vt:lpstr>PowerPoint Presentation</vt:lpstr>
      <vt:lpstr>PowerPoint Presentation</vt:lpstr>
      <vt:lpstr>Account  Code Strings</vt:lpstr>
      <vt:lpstr>        ORGANIZE THE CODING</vt:lpstr>
      <vt:lpstr>Fund – Resource – Year – Goal – Function – Object – School    21   –     96XX    –      0     – 9XXX –     8500   –     XXXX   –   XXX</vt:lpstr>
      <vt:lpstr>Fund – Resource – Year – Goal – Function – Object – School 21   –       96XX      –    0    –  9XXX  –     8500     –    XXXX   –     XXX</vt:lpstr>
      <vt:lpstr>PowerPoint Presentation</vt:lpstr>
      <vt:lpstr>PowerPoint Presentation</vt:lpstr>
      <vt:lpstr>PowerPoint Presentation</vt:lpstr>
      <vt:lpstr>Object codes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MANAGING BUDGET DEVELOPMENT (Outside the GL)</vt:lpstr>
      <vt:lpstr>MANAGING BUDGET DEVELOPMENT (Outside the GL)</vt:lpstr>
      <vt:lpstr>MANAGING BUDGET DEVELOPMENT (Outside the GL)</vt:lpstr>
      <vt:lpstr>MANAGING BUDGET DEVELOPMENT (Outside the GL)</vt:lpstr>
      <vt:lpstr>MANAGING BUDGET DEVELOPMENT (Outside the GL)</vt:lpstr>
      <vt:lpstr>MANAGING BUDGET DEVELOPMENT (Outside the GL)</vt:lpstr>
      <vt:lpstr>PUT THE PROJECTS INTO TIMEFRAMES</vt:lpstr>
      <vt:lpstr>PUT THE PROJECTS INTO TIMEFRAMES</vt:lpstr>
      <vt:lpstr>PUT THE PROJECTS INTO TIMEFRAMES</vt:lpstr>
      <vt:lpstr>PUT THE PROJECTS INTO TIMEFRAMES</vt:lpstr>
      <vt:lpstr>PUT THE PROJECTS INTO TIMEFRAMES</vt:lpstr>
      <vt:lpstr>Make sure someone is tracking OPSC for any rule or audit changes</vt:lpstr>
      <vt:lpstr>This presentation is available at   For more information or for assistance,                            please feel free to call or email:</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Downing</dc:creator>
  <cp:lastModifiedBy>Lettie E. Boggs</cp:lastModifiedBy>
  <cp:revision>74</cp:revision>
  <cp:lastPrinted>2020-02-18T20:11:23Z</cp:lastPrinted>
  <dcterms:created xsi:type="dcterms:W3CDTF">2018-03-05T23:48:31Z</dcterms:created>
  <dcterms:modified xsi:type="dcterms:W3CDTF">2024-10-02T23:36:08Z</dcterms:modified>
</cp:coreProperties>
</file>